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8" r:id="rId3"/>
    <p:sldId id="257" r:id="rId4"/>
    <p:sldId id="259" r:id="rId5"/>
    <p:sldId id="2853" r:id="rId6"/>
    <p:sldId id="261" r:id="rId7"/>
    <p:sldId id="262" r:id="rId8"/>
    <p:sldId id="263" r:id="rId9"/>
    <p:sldId id="264" r:id="rId10"/>
    <p:sldId id="265" r:id="rId11"/>
    <p:sldId id="266" r:id="rId12"/>
    <p:sldId id="2854" r:id="rId13"/>
    <p:sldId id="267" r:id="rId14"/>
    <p:sldId id="268" r:id="rId15"/>
    <p:sldId id="2835" r:id="rId16"/>
    <p:sldId id="2836" r:id="rId17"/>
    <p:sldId id="2837" r:id="rId18"/>
    <p:sldId id="2838" r:id="rId19"/>
    <p:sldId id="2839" r:id="rId20"/>
    <p:sldId id="2840" r:id="rId21"/>
    <p:sldId id="2859" r:id="rId22"/>
    <p:sldId id="2841" r:id="rId23"/>
    <p:sldId id="2857" r:id="rId24"/>
    <p:sldId id="2855" r:id="rId25"/>
    <p:sldId id="2858" r:id="rId26"/>
    <p:sldId id="2860" r:id="rId27"/>
    <p:sldId id="2842" r:id="rId28"/>
    <p:sldId id="2861" r:id="rId29"/>
    <p:sldId id="2862" r:id="rId30"/>
    <p:sldId id="269" r:id="rId31"/>
    <p:sldId id="2845" r:id="rId32"/>
    <p:sldId id="2856" r:id="rId33"/>
    <p:sldId id="270" r:id="rId34"/>
    <p:sldId id="260" r:id="rId35"/>
  </p:sldIdLst>
  <p:sldSz cx="9144000" cy="5143500" type="screen16x9"/>
  <p:notesSz cx="6858000" cy="9144000"/>
  <p:embeddedFontLst>
    <p:embeddedFont>
      <p:font typeface="DM Sans" pitchFamily="2" charset="0"/>
      <p:regular r:id="rId37"/>
      <p:bold r:id="rId38"/>
      <p:italic r:id="rId39"/>
      <p:boldItalic r:id="rId40"/>
    </p:embeddedFont>
    <p:embeddedFont>
      <p:font typeface="DM Sans Medium" pitchFamily="2" charset="0"/>
      <p:regular r:id="rId41"/>
      <p:bold r:id="rId42"/>
      <p:italic r:id="rId43"/>
      <p:boldItalic r:id="rId44"/>
    </p:embeddedFont>
    <p:embeddedFont>
      <p:font typeface="Freestyle Script" panose="030804020302050B0404" pitchFamily="66" charset="0"/>
      <p:regular r:id="rId45"/>
    </p:embeddedFont>
    <p:embeddedFont>
      <p:font typeface="Lora" pitchFamily="2" charset="0"/>
      <p:regular r:id="rId46"/>
      <p:bold r:id="rId47"/>
      <p:italic r:id="rId48"/>
      <p:boldItalic r:id="rId49"/>
    </p:embeddedFont>
    <p:embeddedFont>
      <p:font typeface="Montserrat" panose="00000500000000000000" pitchFamily="2" charset="0"/>
      <p:regular r:id="rId50"/>
      <p:bold r:id="rId51"/>
      <p:italic r:id="rId52"/>
      <p:boldItalic r:id="rId53"/>
    </p:embeddedFont>
    <p:embeddedFont>
      <p:font typeface="Open Sans" panose="020B0606030504020204" pitchFamily="34" charset="0"/>
      <p:regular r:id="rId54"/>
      <p:bold r:id="rId55"/>
      <p:italic r:id="rId56"/>
      <p:boldItalic r:id="rId57"/>
    </p:embeddedFont>
    <p:embeddedFont>
      <p:font typeface="Perpetua" panose="02020502060401020303"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Perpetua" panose="02020502060401020303" pitchFamily="18" charset="0"/>
                <a:ea typeface="+mn-ea"/>
                <a:cs typeface="+mn-cs"/>
              </a:defRPr>
            </a:pPr>
            <a:r>
              <a:rPr lang="en-IN" b="1"/>
              <a:t>GSB</a:t>
            </a:r>
            <a:r>
              <a:rPr lang="en-IN" b="1" baseline="0"/>
              <a:t> Observations on execution</a:t>
            </a:r>
            <a:endParaRPr lang="en-IN"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Perpetua" panose="02020502060401020303" pitchFamily="18" charset="0"/>
              <a:ea typeface="+mn-ea"/>
              <a:cs typeface="+mn-cs"/>
            </a:defRPr>
          </a:pPr>
          <a:endParaRPr lang="en-IN"/>
        </a:p>
      </c:txPr>
    </c:title>
    <c:autoTitleDeleted val="0"/>
    <c:plotArea>
      <c:layout/>
      <c:barChart>
        <c:barDir val="col"/>
        <c:grouping val="clustered"/>
        <c:varyColors val="0"/>
        <c:ser>
          <c:idx val="0"/>
          <c:order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Perpetua" panose="020205020604010203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Sheet2!$A$2:$A$15</c:f>
              <c:strCache>
                <c:ptCount val="14"/>
                <c:pt idx="0">
                  <c:v>Toeline</c:v>
                </c:pt>
                <c:pt idx="1">
                  <c:v>Material spread</c:v>
                </c:pt>
                <c:pt idx="2">
                  <c:v>Debris</c:v>
                </c:pt>
                <c:pt idx="3">
                  <c:v>Homogenity</c:v>
                </c:pt>
                <c:pt idx="4">
                  <c:v>Loose Thickness</c:v>
                </c:pt>
                <c:pt idx="5">
                  <c:v>Compacted Thickness</c:v>
                </c:pt>
                <c:pt idx="6">
                  <c:v>Min OMC</c:v>
                </c:pt>
                <c:pt idx="7">
                  <c:v>Roll Pattern</c:v>
                </c:pt>
                <c:pt idx="8">
                  <c:v>Roll passes</c:v>
                </c:pt>
                <c:pt idx="9">
                  <c:v>DO Compaction</c:v>
                </c:pt>
                <c:pt idx="10">
                  <c:v>Evenness</c:v>
                </c:pt>
                <c:pt idx="11">
                  <c:v>Roll marks</c:v>
                </c:pt>
                <c:pt idx="12">
                  <c:v>Tolerance Level</c:v>
                </c:pt>
                <c:pt idx="13">
                  <c:v>safety</c:v>
                </c:pt>
              </c:strCache>
            </c:strRef>
          </c:cat>
          <c:val>
            <c:numRef>
              <c:f>Sheet2!$B$2:$B$15</c:f>
              <c:numCache>
                <c:formatCode>General</c:formatCode>
                <c:ptCount val="14"/>
                <c:pt idx="0">
                  <c:v>2</c:v>
                </c:pt>
                <c:pt idx="1">
                  <c:v>1</c:v>
                </c:pt>
                <c:pt idx="2">
                  <c:v>3</c:v>
                </c:pt>
                <c:pt idx="3">
                  <c:v>6</c:v>
                </c:pt>
                <c:pt idx="4">
                  <c:v>0</c:v>
                </c:pt>
                <c:pt idx="5">
                  <c:v>6</c:v>
                </c:pt>
                <c:pt idx="6">
                  <c:v>7</c:v>
                </c:pt>
                <c:pt idx="7">
                  <c:v>0</c:v>
                </c:pt>
                <c:pt idx="8">
                  <c:v>42</c:v>
                </c:pt>
                <c:pt idx="9">
                  <c:v>48</c:v>
                </c:pt>
                <c:pt idx="10">
                  <c:v>0</c:v>
                </c:pt>
                <c:pt idx="11">
                  <c:v>0</c:v>
                </c:pt>
                <c:pt idx="12">
                  <c:v>3</c:v>
                </c:pt>
                <c:pt idx="13">
                  <c:v>0</c:v>
                </c:pt>
              </c:numCache>
            </c:numRef>
          </c:val>
          <c:extLst>
            <c:ext xmlns:c16="http://schemas.microsoft.com/office/drawing/2014/chart" uri="{C3380CC4-5D6E-409C-BE32-E72D297353CC}">
              <c16:uniqueId val="{00000000-D892-469E-BAC4-255353DE783D}"/>
            </c:ext>
          </c:extLst>
        </c:ser>
        <c:dLbls>
          <c:dLblPos val="outEnd"/>
          <c:showLegendKey val="0"/>
          <c:showVal val="1"/>
          <c:showCatName val="0"/>
          <c:showSerName val="0"/>
          <c:showPercent val="0"/>
          <c:showBubbleSize val="0"/>
        </c:dLbls>
        <c:gapWidth val="219"/>
        <c:overlap val="-27"/>
        <c:axId val="487703696"/>
        <c:axId val="487719536"/>
      </c:barChart>
      <c:catAx>
        <c:axId val="487703696"/>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Perpetua" panose="02020502060401020303" pitchFamily="18" charset="0"/>
                    <a:ea typeface="+mn-ea"/>
                    <a:cs typeface="+mn-cs"/>
                  </a:defRPr>
                </a:pPr>
                <a:r>
                  <a:rPr lang="en-IN" sz="1200" b="1"/>
                  <a:t>Checklist Parameter</a:t>
                </a:r>
              </a:p>
            </c:rich>
          </c:tx>
          <c:layout>
            <c:manualLayout>
              <c:xMode val="edge"/>
              <c:yMode val="edge"/>
              <c:x val="0.44022957816641911"/>
              <c:y val="0.9119050515877197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Perpetua" panose="02020502060401020303"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Perpetua" panose="02020502060401020303" pitchFamily="18" charset="0"/>
                <a:ea typeface="+mn-ea"/>
                <a:cs typeface="+mn-cs"/>
              </a:defRPr>
            </a:pPr>
            <a:endParaRPr lang="en-US"/>
          </a:p>
        </c:txPr>
        <c:crossAx val="487719536"/>
        <c:crosses val="autoZero"/>
        <c:auto val="1"/>
        <c:lblAlgn val="ctr"/>
        <c:lblOffset val="100"/>
        <c:noMultiLvlLbl val="0"/>
      </c:catAx>
      <c:valAx>
        <c:axId val="487719536"/>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Perpetua" panose="02020502060401020303" pitchFamily="18" charset="0"/>
                    <a:ea typeface="+mn-ea"/>
                    <a:cs typeface="+mn-cs"/>
                  </a:defRPr>
                </a:pPr>
                <a:r>
                  <a:rPr lang="en-IN" b="1"/>
                  <a:t>No of  Observations</a:t>
                </a:r>
              </a:p>
            </c:rich>
          </c:tx>
          <c:layout>
            <c:manualLayout>
              <c:xMode val="edge"/>
              <c:yMode val="edge"/>
              <c:x val="1.1716461628588167E-2"/>
              <c:y val="0.2216711129602194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Perpetua" panose="020205020604010203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Perpetua" panose="02020502060401020303" pitchFamily="18" charset="0"/>
                <a:ea typeface="+mn-ea"/>
                <a:cs typeface="+mn-cs"/>
              </a:defRPr>
            </a:pPr>
            <a:endParaRPr lang="en-US"/>
          </a:p>
        </c:txPr>
        <c:crossAx val="487703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3">
          <a:lumMod val="60000"/>
          <a:lumOff val="40000"/>
        </a:schemeClr>
      </a:solidFill>
      <a:round/>
    </a:ln>
    <a:effectLst/>
  </c:spPr>
  <c:txPr>
    <a:bodyPr/>
    <a:lstStyle/>
    <a:p>
      <a:pPr>
        <a:defRPr>
          <a:latin typeface="Perpetua" panose="02020502060401020303"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E70644D1-DAE6-7724-5826-071AD9D4F948}"/>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04B143B1-D596-FDB4-9ADB-28FEEA4076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31EB8A4B-82C2-F5F6-AD9D-B2D4E12616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25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A11F320D-559A-46E5-AAEF-A105DE6966C6}"/>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9D561F95-E245-28EE-0D92-318201F497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FCAD84A9-A376-2552-F89B-F38537A532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3196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B1700A55-DDDC-72EE-D549-1F97E43A7284}"/>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E6BEFA94-340E-80AB-AE5D-DD04612BFB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AA99A90E-6541-F4BE-9471-B35673A30C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02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EB5183FC-DB67-27F4-654D-9F1D5826D592}"/>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BACA2DA5-251E-1812-C7D7-66FBD5E0E9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416C8875-7D3A-8C8A-55C9-F1B3F9E7FD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687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F518C329-7205-0953-0D3E-BD24FB750AFF}"/>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11432F4F-009D-8280-749F-B9FD0BE781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3CBB66E1-9A8C-4121-29F2-46B2F91C5A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3338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066E5-B246-8A61-0900-815C70B75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1D153-1052-8564-98B7-8D7E896B455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3CF6C4-116D-AEBD-D69C-D9F2325C09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4AC109-93D7-8318-AF59-18121B1651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870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0D025-E089-12C2-F0C1-A926EC848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D524D-BE5C-D43A-2AE5-2EC8AA4D41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F9AD9E-F250-FC27-7F95-BAF5D4DE86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24885E-3595-2BF7-7F46-CE3CC88303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222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AA62A-EA99-1E17-3CA6-C772D7AED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DDE59-D9B1-86EF-D8C6-25394C051E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CDE0DFD-BCBE-C190-3935-23A054DC1E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9CA98C-3708-6A69-5DB7-DC67D063C6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402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06C5-66CC-F933-0456-20905ED9B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7270C-E550-B885-C4E7-C1178BAEDC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F3072F-B777-99FE-8826-B6A735E0ED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EF860B-ADE9-4776-397B-5BFDF4AA4F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364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7F4DF-A885-2B4A-59B1-AF88BD891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49E3C-F37D-5FA8-8D37-624BA6755B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4DBD82-4390-5DCD-0AF1-1F1EB3BE05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A59CF2-029F-E845-93AB-01DE62095D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05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dcc4543cb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dcc4543cb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A3F0-8DD7-F0B5-9E73-1E0136726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509AB-085E-6563-9593-FE545E2882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26A5ECC-1AD3-BBEC-C74C-BE39FDD937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558F60-B295-42B1-1A1E-9AF17CC94E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225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2859EA2C-4237-12DA-A81B-198FDB6B5D9E}"/>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AD25E58E-DD5A-B310-8E1C-D3B967611F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4F008F11-FBB2-236E-E82F-960BB56906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66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5F227-9138-6C8E-36EA-CC0F8B258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C533E-AA3D-A6A3-C770-8BE4FC5752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ACD38D3-2E4C-8E41-0182-CEB8465A06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4F8838-54AA-F0DA-7D9B-324EB9DE2F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80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F3622073-E429-17EA-F5A3-2A20FBEA3266}"/>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FE8B763C-6F95-B01E-4733-C40BD17505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DD1C0443-C8D3-DA7B-B8B4-F72E40D9F8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644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8F0CA103-AE56-CC75-85B1-8EE05FAFA1A1}"/>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7C228813-D3EB-A742-AB39-1939B7B95D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825BB20A-D053-0BED-8D5C-BAC9A9D799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4342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C906ED48-BBC0-0A9E-2F57-256F69288C44}"/>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EC64DF0F-454F-2069-8414-94B6BD3DE6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305BA208-1088-332D-13D8-48E1AF2E68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6734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7BDAFF4A-AA82-3700-689D-8B47B6B3C674}"/>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E3E45B72-7E16-0181-3ADE-9FD0B3FE7C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905D0533-F6A6-44AF-1414-D881F97BAD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175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75E82-A4D2-118D-8969-31E9F00905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CBF8C-362E-5340-DEC6-865901A5161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04DA39-1A9E-188F-F074-FFDEFBFE3E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B6FBB-AEBA-8907-F20C-AE8DE59F3D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116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2DADF22C-21FD-3406-B776-5C4005AD96D1}"/>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266E8AC5-708F-14C2-C52A-91470702BA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7D27D6E7-80EC-913D-8B84-1BBC9318C6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1293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59C0440D-3C72-6859-AB00-764347E7EDDC}"/>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8082AAFC-65B5-E155-DC3C-18205AA744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CA16E6F4-F52C-5022-63E4-D74E45B71E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42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dcc4543cb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dcc4543cb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7C636D8F-0339-DDA0-8B9B-627038D26A6B}"/>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9426592D-E9FD-8EBB-F6F6-08CFA6DA31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A9CC99A4-9BF3-CD6D-C5C7-1500ADC527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175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A1F48-6B31-911B-FD4A-5505430E4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4F3FC-727F-0900-4DE3-3F03937EB4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15C7C8-09CE-7E85-E554-F05A1706EE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061CD6-8B8D-A367-5096-6922317C0D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953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974F7909-4C6A-9029-BF67-5561DF3EE2B1}"/>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8B5C601E-B033-257E-D397-8271BB2821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E17DA1D2-BC09-04D8-B489-DF2071D0B1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936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9C40E179-B32F-E168-4E4B-212E8DC291AC}"/>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9F490ED7-271A-159C-1213-AAFE2F663C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3DB774AC-DFC1-D84C-767E-27B00E88DC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748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c4543cb2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c4543cb2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dcc4543cb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843AB-4BDB-AE34-66D4-EF4618E6D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E3946-54FB-8A11-ACF2-5CB2D5740E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7819C26-9BAF-99DE-F015-8B339CBE8B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D5DAD8-AFA5-C6C6-012B-A1884A7443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99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A6C4AA81-2546-E926-5D1C-4190616E3F70}"/>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CF1810A1-7155-25D6-44B3-15FC89B9CF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0EA17B68-19CA-433C-CD8C-A857915E05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79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2B7F9786-DA2C-6353-E1BA-2959D87F43DE}"/>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EAF8B18E-DB06-E175-39BB-7A43A5AF66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A243508B-AA52-B3B9-ED1E-9CE81FE303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364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69DC7E57-E699-4FAD-E537-F92B8D515B7B}"/>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65CA41A2-D70E-441D-D742-C2DA1BAF2B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AFD4682B-4E53-E2EE-48D4-DC86843F14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0382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62FB6C9B-40A9-DE1D-9983-544082EC07AD}"/>
            </a:ext>
          </a:extLst>
        </p:cNvPr>
        <p:cNvGrpSpPr/>
        <p:nvPr/>
      </p:nvGrpSpPr>
      <p:grpSpPr>
        <a:xfrm>
          <a:off x="0" y="0"/>
          <a:ext cx="0" cy="0"/>
          <a:chOff x="0" y="0"/>
          <a:chExt cx="0" cy="0"/>
        </a:xfrm>
      </p:grpSpPr>
      <p:sp>
        <p:nvSpPr>
          <p:cNvPr id="94" name="Google Shape;94;g3dcc4543cb2_0_56:notes">
            <a:extLst>
              <a:ext uri="{FF2B5EF4-FFF2-40B4-BE49-F238E27FC236}">
                <a16:creationId xmlns:a16="http://schemas.microsoft.com/office/drawing/2014/main" id="{DFD3DE43-8B7E-0E00-A48F-D7E46C7524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cc4543cb2_0_56:notes">
            <a:extLst>
              <a:ext uri="{FF2B5EF4-FFF2-40B4-BE49-F238E27FC236}">
                <a16:creationId xmlns:a16="http://schemas.microsoft.com/office/drawing/2014/main" id="{10E1863A-944D-0030-EDFE-011DD1E256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713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7890-9307-449C-9D48-DA709384C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75C1B-C6B4-4E4D-AEBB-7432ADD16E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26AA2-5737-4597-A268-939F76A4CB54}"/>
              </a:ext>
            </a:extLst>
          </p:cNvPr>
          <p:cNvSpPr>
            <a:spLocks noGrp="1"/>
          </p:cNvSpPr>
          <p:nvPr>
            <p:ph type="dt" sz="half" idx="10"/>
          </p:nvPr>
        </p:nvSpPr>
        <p:spPr>
          <a:xfrm>
            <a:off x="628650" y="4767263"/>
            <a:ext cx="2057400" cy="273844"/>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ADA6070-EB8D-4CF1-863C-55ADC5DFE1D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B2F25-7F04-4150-9D75-62773D783144}"/>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29542108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6.xml"/><Relationship Id="rId7" Type="http://schemas.openxmlformats.org/officeDocument/2006/relationships/image" Target="../media/image44.pn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45.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9.xml"/><Relationship Id="rId7" Type="http://schemas.openxmlformats.org/officeDocument/2006/relationships/image" Target="../media/image47.pn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46.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tags" Target="../tags/tag8.xml"/><Relationship Id="rId6" Type="http://schemas.openxmlformats.org/officeDocument/2006/relationships/chart" Target="../charts/chart1.x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tm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55.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tags" Target="../tags/tag10.xml"/><Relationship Id="rId6" Type="http://schemas.openxmlformats.org/officeDocument/2006/relationships/image" Target="../media/image59.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4475"/>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26183" t="19387"/>
          <a:stretch/>
        </p:blipFill>
        <p:spPr>
          <a:xfrm>
            <a:off x="2808218" y="1270000"/>
            <a:ext cx="6350002" cy="3900725"/>
          </a:xfrm>
          <a:prstGeom prst="rect">
            <a:avLst/>
          </a:prstGeom>
          <a:noFill/>
          <a:ln>
            <a:noFill/>
          </a:ln>
        </p:spPr>
      </p:pic>
      <p:pic>
        <p:nvPicPr>
          <p:cNvPr id="55" name="Google Shape;55;p13" title="HIA White_New Logo_Only -02.png"/>
          <p:cNvPicPr preferRelativeResize="0"/>
          <p:nvPr/>
        </p:nvPicPr>
        <p:blipFill>
          <a:blip r:embed="rId4">
            <a:alphaModFix/>
          </a:blip>
          <a:stretch>
            <a:fillRect/>
          </a:stretch>
        </p:blipFill>
        <p:spPr>
          <a:xfrm>
            <a:off x="392842" y="152425"/>
            <a:ext cx="1126001" cy="788201"/>
          </a:xfrm>
          <a:prstGeom prst="rect">
            <a:avLst/>
          </a:prstGeom>
          <a:noFill/>
          <a:ln>
            <a:noFill/>
          </a:ln>
        </p:spPr>
      </p:pic>
      <p:sp>
        <p:nvSpPr>
          <p:cNvPr id="56" name="Google Shape;56;p13"/>
          <p:cNvSpPr txBox="1"/>
          <p:nvPr/>
        </p:nvSpPr>
        <p:spPr>
          <a:xfrm>
            <a:off x="380251" y="1749588"/>
            <a:ext cx="5366344" cy="1132800"/>
          </a:xfrm>
          <a:prstGeom prst="rect">
            <a:avLst/>
          </a:prstGeom>
          <a:noFill/>
          <a:ln>
            <a:noFill/>
          </a:ln>
        </p:spPr>
        <p:txBody>
          <a:bodyPr spcFirstLastPara="1" wrap="square" lIns="91425" tIns="91425" rIns="91425" bIns="91425" anchor="t" anchorCtr="0">
            <a:noAutofit/>
          </a:bodyPr>
          <a:lstStyle/>
          <a:p>
            <a:r>
              <a:rPr lang="en-US" sz="1900" dirty="0">
                <a:solidFill>
                  <a:srgbClr val="FFFFFF"/>
                </a:solidFill>
                <a:latin typeface="DM Sans Medium"/>
              </a:rPr>
              <a:t>QUALITY CONTROL &amp; ASSURANCE THROUGH SMART APPLICATION TOOLS</a:t>
            </a:r>
          </a:p>
          <a:p>
            <a:r>
              <a:rPr lang="en-US" sz="1900" dirty="0">
                <a:solidFill>
                  <a:srgbClr val="FFFFFF"/>
                </a:solidFill>
                <a:latin typeface="DM Sans Medium"/>
              </a:rPr>
              <a:t> </a:t>
            </a:r>
            <a:endParaRPr sz="1900" dirty="0">
              <a:solidFill>
                <a:srgbClr val="FFFFFF"/>
              </a:solidFill>
              <a:latin typeface="DM Sans Medium"/>
              <a:sym typeface="DM Sans"/>
            </a:endParaRPr>
          </a:p>
        </p:txBody>
      </p:sp>
      <p:sp>
        <p:nvSpPr>
          <p:cNvPr id="57" name="Google Shape;57;p13"/>
          <p:cNvSpPr txBox="1"/>
          <p:nvPr/>
        </p:nvSpPr>
        <p:spPr>
          <a:xfrm>
            <a:off x="457200" y="4811972"/>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FFFF"/>
                </a:solidFill>
                <a:latin typeface="DM Sans"/>
                <a:ea typeface="DM Sans"/>
                <a:cs typeface="DM Sans"/>
                <a:sym typeface="DM Sans"/>
              </a:rPr>
              <a:t>Private and confidential</a:t>
            </a:r>
            <a:endParaRPr sz="800">
              <a:solidFill>
                <a:srgbClr val="FFFFFF"/>
              </a:solidFill>
              <a:latin typeface="DM Sans"/>
              <a:ea typeface="DM Sans"/>
              <a:cs typeface="DM Sans"/>
              <a:sym typeface="DM Sans"/>
            </a:endParaRPr>
          </a:p>
        </p:txBody>
      </p:sp>
      <p:sp>
        <p:nvSpPr>
          <p:cNvPr id="58" name="Google Shape;58;p13"/>
          <p:cNvSpPr txBox="1">
            <a:spLocks/>
          </p:cNvSpPr>
          <p:nvPr/>
        </p:nvSpPr>
        <p:spPr>
          <a:xfrm>
            <a:off x="392842" y="3330179"/>
            <a:ext cx="4904100" cy="394200"/>
          </a:xfrm>
          <a:prstGeom prst="rect">
            <a:avLst/>
          </a:prstGeom>
          <a:noFill/>
          <a:ln>
            <a:noFill/>
          </a:ln>
        </p:spPr>
        <p:txBody>
          <a:bodyPr spcFirstLastPara="1" wrap="square" lIns="91425" tIns="91425" rIns="91425" bIns="91425" anchor="t" anchorCtr="0">
            <a:noAutofit/>
          </a:bodyPr>
          <a:lstStyle/>
          <a:p>
            <a:pPr marL="0" lvl="0" indent="0" algn="l" rtl="0">
              <a:lnSpc>
                <a:spcPts val="1600"/>
              </a:lnSpc>
              <a:spcBef>
                <a:spcPts val="0"/>
              </a:spcBef>
              <a:spcAft>
                <a:spcPts val="0"/>
              </a:spcAft>
              <a:buNone/>
            </a:pPr>
            <a:r>
              <a:rPr lang="en" sz="1900" dirty="0">
                <a:solidFill>
                  <a:srgbClr val="FFFFFF"/>
                </a:solidFill>
                <a:latin typeface="DM Sans Medium"/>
                <a:ea typeface="DM Sans Medium"/>
                <a:cs typeface="DM Sans Medium"/>
                <a:sym typeface="DM Sans Medium"/>
              </a:rPr>
              <a:t>G Shravan Kumar</a:t>
            </a:r>
          </a:p>
          <a:p>
            <a:pPr marL="0" lvl="0" indent="0" algn="l" rtl="0">
              <a:lnSpc>
                <a:spcPts val="1600"/>
              </a:lnSpc>
              <a:spcBef>
                <a:spcPts val="0"/>
              </a:spcBef>
              <a:spcAft>
                <a:spcPts val="0"/>
              </a:spcAft>
              <a:buNone/>
            </a:pPr>
            <a:endParaRPr lang="en" sz="1900" dirty="0">
              <a:solidFill>
                <a:srgbClr val="FFFFFF"/>
              </a:solidFill>
              <a:latin typeface="DM Sans Medium"/>
              <a:ea typeface="DM Sans Medium"/>
              <a:cs typeface="DM Sans Medium"/>
              <a:sym typeface="DM Sans Medium"/>
            </a:endParaRPr>
          </a:p>
          <a:p>
            <a:pPr lvl="0">
              <a:lnSpc>
                <a:spcPts val="1600"/>
              </a:lnSpc>
            </a:pPr>
            <a:r>
              <a:rPr lang="en" sz="1900" dirty="0">
                <a:solidFill>
                  <a:srgbClr val="FFFFFF"/>
                </a:solidFill>
                <a:latin typeface="DM Sans Medium"/>
                <a:ea typeface="DM Sans Medium"/>
                <a:cs typeface="DM Sans Medium"/>
                <a:sym typeface="DM Sans Medium"/>
              </a:rPr>
              <a:t>Executive Vice President - </a:t>
            </a:r>
            <a:r>
              <a:rPr lang="en-IN" sz="1900" dirty="0">
                <a:solidFill>
                  <a:srgbClr val="FFFFFF"/>
                </a:solidFill>
                <a:latin typeface="DM Sans Medium"/>
              </a:rPr>
              <a:t>Technical Due Diligence &amp; Project Management</a:t>
            </a:r>
          </a:p>
          <a:p>
            <a:pPr lvl="0">
              <a:lnSpc>
                <a:spcPts val="1600"/>
              </a:lnSpc>
            </a:pPr>
            <a:endParaRPr lang="en" sz="1900" dirty="0">
              <a:solidFill>
                <a:srgbClr val="FFFFFF"/>
              </a:solidFill>
              <a:latin typeface="DM Sans Medium"/>
              <a:sym typeface="DM Sans Medium"/>
            </a:endParaRPr>
          </a:p>
          <a:p>
            <a:pPr marL="0" lvl="0" indent="0" algn="l" rtl="0">
              <a:lnSpc>
                <a:spcPts val="1600"/>
              </a:lnSpc>
              <a:spcBef>
                <a:spcPts val="0"/>
              </a:spcBef>
              <a:spcAft>
                <a:spcPts val="0"/>
              </a:spcAft>
              <a:buNone/>
            </a:pPr>
            <a:r>
              <a:rPr lang="en" sz="1900" dirty="0">
                <a:solidFill>
                  <a:srgbClr val="FFFFFF"/>
                </a:solidFill>
                <a:latin typeface="DM Sans Medium"/>
                <a:ea typeface="DM Sans Medium"/>
                <a:cs typeface="DM Sans Medium"/>
                <a:sym typeface="DM Sans Medium"/>
              </a:rPr>
              <a:t>Cube Highways Technologies Pvt. Ltd.</a:t>
            </a:r>
            <a:endParaRPr sz="1900" dirty="0">
              <a:solidFill>
                <a:srgbClr val="FFFFFF"/>
              </a:solidFill>
              <a:latin typeface="DM Sans Medium"/>
              <a:ea typeface="DM Sans Medium"/>
              <a:cs typeface="DM Sans Medium"/>
              <a:sym typeface="DM Sans Medium"/>
            </a:endParaRPr>
          </a:p>
        </p:txBody>
      </p:sp>
      <p:sp>
        <p:nvSpPr>
          <p:cNvPr id="2" name="Slide Number Placeholder 1">
            <a:extLst>
              <a:ext uri="{FF2B5EF4-FFF2-40B4-BE49-F238E27FC236}">
                <a16:creationId xmlns:a16="http://schemas.microsoft.com/office/drawing/2014/main" id="{C0633BB8-CBE3-2EE6-785E-E3613AA237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AEA9FD71-EB79-34E6-F494-A1D14E19893F}"/>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28A5A9E3-6530-BBE6-C280-D4E24164E669}"/>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Problem Statement</a:t>
            </a:r>
          </a:p>
        </p:txBody>
      </p:sp>
      <p:pic>
        <p:nvPicPr>
          <p:cNvPr id="98" name="Google Shape;98;p16" title="HIA Blue_New Logo_Only -01.png">
            <a:extLst>
              <a:ext uri="{FF2B5EF4-FFF2-40B4-BE49-F238E27FC236}">
                <a16:creationId xmlns:a16="http://schemas.microsoft.com/office/drawing/2014/main" id="{BD44B188-4F7B-604D-D119-2468E1BE528E}"/>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D8C1EB1C-3FB8-2174-DA53-B4A42F17C180}"/>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42FEAC33-024A-010D-0B68-D35B91F96DC1}"/>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F183CFD2-A689-6F49-4E53-6E7E97B34D2B}"/>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 name="TextBox 1">
            <a:extLst>
              <a:ext uri="{FF2B5EF4-FFF2-40B4-BE49-F238E27FC236}">
                <a16:creationId xmlns:a16="http://schemas.microsoft.com/office/drawing/2014/main" id="{68257A4B-B6AE-5841-8017-17D4B053A2E6}"/>
              </a:ext>
            </a:extLst>
          </p:cNvPr>
          <p:cNvSpPr txBox="1"/>
          <p:nvPr/>
        </p:nvSpPr>
        <p:spPr>
          <a:xfrm>
            <a:off x="105301" y="-494934"/>
            <a:ext cx="5220287" cy="5868170"/>
          </a:xfrm>
          <a:prstGeom prst="rect">
            <a:avLst/>
          </a:prstGeom>
        </p:spPr>
        <p:txBody>
          <a:bodyPr vert="horz" lIns="91440" tIns="45720" rIns="91440" bIns="45720" rtlCol="0" anchor="ctr">
            <a:normAutofit/>
          </a:bodyPr>
          <a:lstStyle/>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Challenges associated with paper-based reporting</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The Frequency of testing of different material &amp; products viz. Steel, Cement, Aggregate, Emulsion, MBCB material tests, etc. being used at site is not in accordance with IRC:SP-112 and MoRTH specifications for Roads &amp; Bridges as per circular dated 09-08-2024.</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Limited inspection scope of current quality monitoring practices by IE/AE.</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Absence of real-time quality control monitoring and a centralized database for comprehensive project oversight for all stakeholders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Early failures in pavement and structures caused by non-adherence to standard construction procedures outlined by IRC/MoRTH</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Requirement for a unified platform for standardized quality control</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Non updation of checklists </a:t>
            </a:r>
            <a:r>
              <a:rPr lang="en-US" sz="900" dirty="0">
                <a:solidFill>
                  <a:prstClr val="black"/>
                </a:solidFill>
                <a:latin typeface="Perpetua" panose="02020502060401020303" pitchFamily="18" charset="0"/>
              </a:rPr>
              <a:t>inline with</a:t>
            </a: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 new technologies and methodologies.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Inconsistent adherence to site instructions and non availability of issue tracking methods.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Absence of predate connectors to identify the recurring issues.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Insufficient oversight on overall construction quality ratings and absence of an overall project quality index.</a:t>
            </a:r>
          </a:p>
        </p:txBody>
      </p:sp>
      <p:grpSp>
        <p:nvGrpSpPr>
          <p:cNvPr id="3" name="Group 2">
            <a:extLst>
              <a:ext uri="{FF2B5EF4-FFF2-40B4-BE49-F238E27FC236}">
                <a16:creationId xmlns:a16="http://schemas.microsoft.com/office/drawing/2014/main" id="{C8FBBD2D-3971-9D5E-B53A-0BC65D09FED9}"/>
              </a:ext>
            </a:extLst>
          </p:cNvPr>
          <p:cNvGrpSpPr/>
          <p:nvPr/>
        </p:nvGrpSpPr>
        <p:grpSpPr>
          <a:xfrm>
            <a:off x="5544286" y="1073409"/>
            <a:ext cx="3142514" cy="3960166"/>
            <a:chOff x="9751197" y="370108"/>
            <a:chExt cx="3747826" cy="5081727"/>
          </a:xfrm>
        </p:grpSpPr>
        <p:pic>
          <p:nvPicPr>
            <p:cNvPr id="4" name="Picture 3">
              <a:extLst>
                <a:ext uri="{FF2B5EF4-FFF2-40B4-BE49-F238E27FC236}">
                  <a16:creationId xmlns:a16="http://schemas.microsoft.com/office/drawing/2014/main" id="{C751872B-A7F8-CCAC-61A7-D77D3ACC0678}"/>
                </a:ext>
              </a:extLst>
            </p:cNvPr>
            <p:cNvPicPr>
              <a:picLocks noChangeAspect="1"/>
            </p:cNvPicPr>
            <p:nvPr/>
          </p:nvPicPr>
          <p:blipFill>
            <a:blip r:embed="rId4"/>
            <a:stretch>
              <a:fillRect/>
            </a:stretch>
          </p:blipFill>
          <p:spPr>
            <a:xfrm>
              <a:off x="9786889" y="370108"/>
              <a:ext cx="3712134" cy="4865983"/>
            </a:xfrm>
            <a:prstGeom prst="rect">
              <a:avLst/>
            </a:prstGeom>
            <a:ln>
              <a:solidFill>
                <a:srgbClr val="00B050"/>
              </a:solidFill>
            </a:ln>
          </p:spPr>
        </p:pic>
        <p:sp>
          <p:nvSpPr>
            <p:cNvPr id="5" name="TextBox 4">
              <a:extLst>
                <a:ext uri="{FF2B5EF4-FFF2-40B4-BE49-F238E27FC236}">
                  <a16:creationId xmlns:a16="http://schemas.microsoft.com/office/drawing/2014/main" id="{F1218409-802E-DFDD-8F6E-76328932706E}"/>
                </a:ext>
              </a:extLst>
            </p:cNvPr>
            <p:cNvSpPr txBox="1"/>
            <p:nvPr/>
          </p:nvSpPr>
          <p:spPr>
            <a:xfrm>
              <a:off x="9751197" y="5229535"/>
              <a:ext cx="2094666" cy="222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prstClr val="black"/>
                  </a:solidFill>
                  <a:effectLst/>
                  <a:uLnTx/>
                  <a:uFillTx/>
                  <a:latin typeface="Perpetua" panose="02020502060401020303" pitchFamily="18" charset="0"/>
                  <a:ea typeface="+mn-ea"/>
                  <a:cs typeface="+mn-cs"/>
                </a:rPr>
                <a:t>Figure: Sample CTB Checklist (New Materials)</a:t>
              </a:r>
            </a:p>
          </p:txBody>
        </p:sp>
      </p:grpSp>
      <p:sp>
        <p:nvSpPr>
          <p:cNvPr id="6" name="Slide Number Placeholder 5">
            <a:extLst>
              <a:ext uri="{FF2B5EF4-FFF2-40B4-BE49-F238E27FC236}">
                <a16:creationId xmlns:a16="http://schemas.microsoft.com/office/drawing/2014/main" id="{A0860910-1B09-1060-6825-76F6F64698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127061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7E90E1B3-8810-FF78-4734-67624403BE9A}"/>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1313C57F-9B82-16C4-8A11-F9E5BFB06869}"/>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Problem Statement</a:t>
            </a:r>
          </a:p>
        </p:txBody>
      </p:sp>
      <p:pic>
        <p:nvPicPr>
          <p:cNvPr id="98" name="Google Shape;98;p16" title="HIA Blue_New Logo_Only -01.png">
            <a:extLst>
              <a:ext uri="{FF2B5EF4-FFF2-40B4-BE49-F238E27FC236}">
                <a16:creationId xmlns:a16="http://schemas.microsoft.com/office/drawing/2014/main" id="{41CE18D0-23E0-0179-F383-2424C354E6F2}"/>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3259AB2E-813C-53B9-3C2F-6476D1B0127F}"/>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890DC7F3-79F2-7755-F456-13B3BECD781F}"/>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343B6C02-3B03-7065-4DF7-CD24DC6971E3}"/>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 name="TextBox 1">
            <a:extLst>
              <a:ext uri="{FF2B5EF4-FFF2-40B4-BE49-F238E27FC236}">
                <a16:creationId xmlns:a16="http://schemas.microsoft.com/office/drawing/2014/main" id="{8DCCC494-4D8A-82B9-4C48-3D70D2FE5EBB}"/>
              </a:ext>
            </a:extLst>
          </p:cNvPr>
          <p:cNvSpPr txBox="1"/>
          <p:nvPr/>
        </p:nvSpPr>
        <p:spPr>
          <a:xfrm>
            <a:off x="105301" y="-494929"/>
            <a:ext cx="5220287" cy="5868170"/>
          </a:xfrm>
          <a:prstGeom prst="rect">
            <a:avLst/>
          </a:prstGeom>
        </p:spPr>
        <p:txBody>
          <a:bodyPr vert="horz" lIns="91440" tIns="45720" rIns="91440" bIns="45720" rtlCol="0" anchor="ctr">
            <a:normAutofit/>
          </a:bodyPr>
          <a:lstStyle/>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Challenges associated with paper-based reporting</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The Frequency of testing of different material &amp; products viz. Steel, Cement, Aggregate, Emulsion, MBCB material tests, etc. being used at site is not in accordance with IRC:SP-112 and MoRTH  specifications for Roads &amp; Bridges as per circular dated 09-08-2024.</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Limited inspection scope of current quality monitoring practices by IE/AE.</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Absence of real-time quality control monitoring and a centralized database for comprehensive project oversight for all stakeholders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Early failures in pavement and structures caused by non-adherence to standard construction procedures outlined by IRC/MoRTH</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Requirement for a unified platform for standardized quality control</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Non updation of checklists with the updation of new technologies and methodologies.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Inconsistent adherence to site instructions and non availability of issue tracking methods.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Absence of predate connectors to identify the recurring issues.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Insufficient oversight on overall construction quality ratings and absence of an overall project quality index.</a:t>
            </a:r>
          </a:p>
        </p:txBody>
      </p:sp>
      <p:grpSp>
        <p:nvGrpSpPr>
          <p:cNvPr id="3" name="Group 2">
            <a:extLst>
              <a:ext uri="{FF2B5EF4-FFF2-40B4-BE49-F238E27FC236}">
                <a16:creationId xmlns:a16="http://schemas.microsoft.com/office/drawing/2014/main" id="{065C6F0C-F1E4-C86F-4F84-A72984BCCFC2}"/>
              </a:ext>
            </a:extLst>
          </p:cNvPr>
          <p:cNvGrpSpPr/>
          <p:nvPr/>
        </p:nvGrpSpPr>
        <p:grpSpPr>
          <a:xfrm>
            <a:off x="5156479" y="1073409"/>
            <a:ext cx="4030313" cy="2699625"/>
            <a:chOff x="514485" y="686606"/>
            <a:chExt cx="4030313" cy="2879228"/>
          </a:xfrm>
        </p:grpSpPr>
        <p:pic>
          <p:nvPicPr>
            <p:cNvPr id="4" name="Picture 3">
              <a:extLst>
                <a:ext uri="{FF2B5EF4-FFF2-40B4-BE49-F238E27FC236}">
                  <a16:creationId xmlns:a16="http://schemas.microsoft.com/office/drawing/2014/main" id="{C77C44A5-0FD9-B4EF-924D-6B06D3A504F7}"/>
                </a:ext>
              </a:extLst>
            </p:cNvPr>
            <p:cNvPicPr>
              <a:picLocks noChangeAspect="1"/>
            </p:cNvPicPr>
            <p:nvPr/>
          </p:nvPicPr>
          <p:blipFill>
            <a:blip r:embed="rId4"/>
            <a:srcRect l="-81" r="66825" b="54743"/>
            <a:stretch/>
          </p:blipFill>
          <p:spPr>
            <a:xfrm>
              <a:off x="535627" y="686606"/>
              <a:ext cx="1694988" cy="1365608"/>
            </a:xfrm>
            <a:prstGeom prst="rect">
              <a:avLst/>
            </a:prstGeom>
            <a:ln>
              <a:solidFill>
                <a:schemeClr val="accent6">
                  <a:lumMod val="60000"/>
                  <a:lumOff val="40000"/>
                </a:schemeClr>
              </a:solidFill>
            </a:ln>
          </p:spPr>
        </p:pic>
        <p:sp>
          <p:nvSpPr>
            <p:cNvPr id="5" name="TextBox 4">
              <a:extLst>
                <a:ext uri="{FF2B5EF4-FFF2-40B4-BE49-F238E27FC236}">
                  <a16:creationId xmlns:a16="http://schemas.microsoft.com/office/drawing/2014/main" id="{2A2447C0-8BC6-16B9-19BA-1A2DCCBFC4EB}"/>
                </a:ext>
              </a:extLst>
            </p:cNvPr>
            <p:cNvSpPr txBox="1"/>
            <p:nvPr/>
          </p:nvSpPr>
          <p:spPr>
            <a:xfrm>
              <a:off x="514485" y="3335002"/>
              <a:ext cx="403031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Figure: Issue tracking of settlement at a location</a:t>
              </a:r>
            </a:p>
          </p:txBody>
        </p:sp>
      </p:grpSp>
      <p:pic>
        <p:nvPicPr>
          <p:cNvPr id="6" name="Picture 5">
            <a:extLst>
              <a:ext uri="{FF2B5EF4-FFF2-40B4-BE49-F238E27FC236}">
                <a16:creationId xmlns:a16="http://schemas.microsoft.com/office/drawing/2014/main" id="{D1EA1B09-5FC8-20BB-4C0A-D46C84443E8C}"/>
              </a:ext>
            </a:extLst>
          </p:cNvPr>
          <p:cNvPicPr>
            <a:picLocks noChangeAspect="1"/>
          </p:cNvPicPr>
          <p:nvPr/>
        </p:nvPicPr>
        <p:blipFill>
          <a:blip r:embed="rId4"/>
          <a:srcRect t="46977"/>
          <a:stretch/>
        </p:blipFill>
        <p:spPr>
          <a:xfrm>
            <a:off x="5156479" y="2435484"/>
            <a:ext cx="3691846" cy="1137450"/>
          </a:xfrm>
          <a:prstGeom prst="rect">
            <a:avLst/>
          </a:prstGeom>
          <a:ln>
            <a:solidFill>
              <a:schemeClr val="accent6">
                <a:lumMod val="60000"/>
                <a:lumOff val="40000"/>
              </a:schemeClr>
            </a:solidFill>
          </a:ln>
        </p:spPr>
      </p:pic>
      <p:graphicFrame>
        <p:nvGraphicFramePr>
          <p:cNvPr id="7" name="Table 6">
            <a:extLst>
              <a:ext uri="{FF2B5EF4-FFF2-40B4-BE49-F238E27FC236}">
                <a16:creationId xmlns:a16="http://schemas.microsoft.com/office/drawing/2014/main" id="{27A10ECB-439E-32BC-C6B6-D4F1F96D445C}"/>
              </a:ext>
            </a:extLst>
          </p:cNvPr>
          <p:cNvGraphicFramePr>
            <a:graphicFrameLocks noGrp="1"/>
          </p:cNvGraphicFramePr>
          <p:nvPr>
            <p:extLst>
              <p:ext uri="{D42A27DB-BD31-4B8C-83A1-F6EECF244321}">
                <p14:modId xmlns:p14="http://schemas.microsoft.com/office/powerpoint/2010/main" val="3544483575"/>
              </p:ext>
            </p:extLst>
          </p:nvPr>
        </p:nvGraphicFramePr>
        <p:xfrm>
          <a:off x="6872614" y="1049510"/>
          <a:ext cx="2091829" cy="1107288"/>
        </p:xfrm>
        <a:graphic>
          <a:graphicData uri="http://schemas.openxmlformats.org/drawingml/2006/table">
            <a:tbl>
              <a:tblPr/>
              <a:tblGrid>
                <a:gridCol w="599251">
                  <a:extLst>
                    <a:ext uri="{9D8B030D-6E8A-4147-A177-3AD203B41FA5}">
                      <a16:colId xmlns:a16="http://schemas.microsoft.com/office/drawing/2014/main" val="2892274438"/>
                    </a:ext>
                  </a:extLst>
                </a:gridCol>
                <a:gridCol w="1492578">
                  <a:extLst>
                    <a:ext uri="{9D8B030D-6E8A-4147-A177-3AD203B41FA5}">
                      <a16:colId xmlns:a16="http://schemas.microsoft.com/office/drawing/2014/main" val="2341933617"/>
                    </a:ext>
                  </a:extLst>
                </a:gridCol>
              </a:tblGrid>
              <a:tr h="0">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u="none" strike="noStrike" dirty="0">
                          <a:effectLst/>
                          <a:latin typeface="Perpetua" panose="02020502060401020303" pitchFamily="18" charset="0"/>
                        </a:rPr>
                        <a:t>25-09-2020</a:t>
                      </a:r>
                      <a:endParaRPr lang="en-IN" sz="800" b="1" i="0" u="none" strike="noStrike" dirty="0">
                        <a:solidFill>
                          <a:srgbClr val="000000"/>
                        </a:solidFill>
                        <a:effectLst/>
                        <a:latin typeface="Perpetua" panose="02020502060401020303" pitchFamily="18" charset="0"/>
                      </a:endParaRP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u="none" strike="noStrike" dirty="0">
                          <a:effectLst/>
                          <a:latin typeface="Perpetua" panose="02020502060401020303" pitchFamily="18" charset="0"/>
                        </a:rPr>
                        <a:t>20 mm settlement was observed</a:t>
                      </a:r>
                      <a:endParaRPr lang="en-IN" sz="800" b="1" i="0" u="none" strike="noStrike" dirty="0">
                        <a:solidFill>
                          <a:srgbClr val="000000"/>
                        </a:solidFill>
                        <a:effectLst/>
                        <a:latin typeface="Perpetua" panose="02020502060401020303" pitchFamily="18" charset="0"/>
                      </a:endParaRP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2494590"/>
                  </a:ext>
                </a:extLst>
              </a:tr>
              <a:tr h="198916">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endParaRPr lang="en-IN" sz="800" b="1" i="0" u="none" strike="noStrike" dirty="0">
                        <a:solidFill>
                          <a:srgbClr val="000000"/>
                        </a:solidFill>
                        <a:effectLst/>
                        <a:latin typeface="Perpetua" panose="02020502060401020303" pitchFamily="18" charset="0"/>
                      </a:endParaRP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i="0" u="none" strike="noStrike" dirty="0">
                          <a:solidFill>
                            <a:srgbClr val="000000"/>
                          </a:solidFill>
                          <a:effectLst/>
                          <a:latin typeface="Perpetua" panose="02020502060401020303" pitchFamily="18" charset="0"/>
                        </a:rPr>
                        <a:t>Rectified with DBM</a:t>
                      </a: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9621020"/>
                  </a:ext>
                </a:extLst>
              </a:tr>
              <a:tr h="198916">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u="none" strike="noStrike" dirty="0">
                          <a:effectLst/>
                          <a:latin typeface="Perpetua" panose="02020502060401020303" pitchFamily="18" charset="0"/>
                        </a:rPr>
                        <a:t>10-10-2020</a:t>
                      </a:r>
                      <a:endParaRPr lang="en-IN" sz="800" b="1" i="0" u="none" strike="noStrike" dirty="0">
                        <a:solidFill>
                          <a:srgbClr val="000000"/>
                        </a:solidFill>
                        <a:effectLst/>
                        <a:latin typeface="Perpetua" panose="02020502060401020303" pitchFamily="18" charset="0"/>
                      </a:endParaRP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u="none" strike="noStrike" dirty="0">
                          <a:effectLst/>
                          <a:latin typeface="Perpetua" panose="02020502060401020303" pitchFamily="18" charset="0"/>
                        </a:rPr>
                        <a:t>Bituminous concrete was completed</a:t>
                      </a:r>
                      <a:endParaRPr lang="en-IN" sz="800" b="1" i="0" u="none" strike="noStrike" dirty="0">
                        <a:solidFill>
                          <a:srgbClr val="000000"/>
                        </a:solidFill>
                        <a:effectLst/>
                        <a:latin typeface="Perpetua" panose="02020502060401020303" pitchFamily="18" charset="0"/>
                      </a:endParaRP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567812"/>
                  </a:ext>
                </a:extLst>
              </a:tr>
              <a:tr h="198916">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u="none" strike="noStrike" dirty="0">
                          <a:effectLst/>
                          <a:latin typeface="Perpetua" panose="02020502060401020303" pitchFamily="18" charset="0"/>
                        </a:rPr>
                        <a:t>24-11-2020</a:t>
                      </a:r>
                      <a:endParaRPr lang="en-IN" sz="800" b="1" i="0" u="none" strike="noStrike" dirty="0">
                        <a:solidFill>
                          <a:srgbClr val="000000"/>
                        </a:solidFill>
                        <a:effectLst/>
                        <a:latin typeface="Perpetua" panose="02020502060401020303" pitchFamily="18" charset="0"/>
                      </a:endParaRP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u="none" strike="noStrike" dirty="0">
                          <a:effectLst/>
                          <a:latin typeface="Perpetua" panose="02020502060401020303" pitchFamily="18" charset="0"/>
                        </a:rPr>
                        <a:t>15 mm settlement observed</a:t>
                      </a:r>
                      <a:endParaRPr lang="en-IN" sz="800" b="1" i="0" u="none" strike="noStrike" dirty="0">
                        <a:solidFill>
                          <a:srgbClr val="000000"/>
                        </a:solidFill>
                        <a:effectLst/>
                        <a:latin typeface="Perpetua" panose="02020502060401020303" pitchFamily="18" charset="0"/>
                      </a:endParaRP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940633"/>
                  </a:ext>
                </a:extLst>
              </a:tr>
              <a:tr h="106261">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u="none" strike="noStrike" dirty="0">
                          <a:effectLst/>
                          <a:latin typeface="Perpetua" panose="02020502060401020303" pitchFamily="18" charset="0"/>
                        </a:rPr>
                        <a:t>In Dec 2020</a:t>
                      </a:r>
                      <a:endParaRPr lang="en-IN" sz="800" b="1" i="0" u="none" strike="noStrike" dirty="0">
                        <a:solidFill>
                          <a:srgbClr val="000000"/>
                        </a:solidFill>
                        <a:effectLst/>
                        <a:latin typeface="Perpetua" panose="02020502060401020303" pitchFamily="18" charset="0"/>
                      </a:endParaRP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u="none" strike="noStrike" dirty="0">
                          <a:effectLst/>
                          <a:latin typeface="Perpetua" panose="02020502060401020303" pitchFamily="18" charset="0"/>
                        </a:rPr>
                        <a:t>Rectified by doing patch work</a:t>
                      </a:r>
                      <a:endParaRPr lang="en-IN" sz="800" b="1" i="0" u="none" strike="noStrike" dirty="0">
                        <a:solidFill>
                          <a:srgbClr val="000000"/>
                        </a:solidFill>
                        <a:effectLst/>
                        <a:latin typeface="Perpetua" panose="02020502060401020303" pitchFamily="18" charset="0"/>
                      </a:endParaRP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124250"/>
                  </a:ext>
                </a:extLst>
              </a:tr>
              <a:tr h="198916">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i="0" u="none" strike="noStrike" dirty="0">
                          <a:solidFill>
                            <a:srgbClr val="000000"/>
                          </a:solidFill>
                          <a:effectLst/>
                          <a:latin typeface="Perpetua" panose="02020502060401020303" pitchFamily="18" charset="0"/>
                        </a:rPr>
                        <a:t>22-01-2021</a:t>
                      </a: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chemeClr val="tx1"/>
                          </a:solidFill>
                          <a:latin typeface="Aptos" panose="02110004020202020204"/>
                          <a:sym typeface="Arial"/>
                        </a:defRPr>
                      </a:lvl9pPr>
                    </a:lstStyle>
                    <a:p>
                      <a:pPr algn="ctr" fontAlgn="b"/>
                      <a:r>
                        <a:rPr lang="en-IN" sz="800" b="1" i="0" u="none" strike="noStrike" dirty="0">
                          <a:solidFill>
                            <a:srgbClr val="000000"/>
                          </a:solidFill>
                          <a:effectLst/>
                          <a:latin typeface="Perpetua" panose="02020502060401020303" pitchFamily="18" charset="0"/>
                        </a:rPr>
                        <a:t>15mm settlement observed </a:t>
                      </a:r>
                    </a:p>
                  </a:txBody>
                  <a:tcPr marL="7620" marR="7620" marT="762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5312534"/>
                  </a:ext>
                </a:extLst>
              </a:tr>
            </a:tbl>
          </a:graphicData>
        </a:graphic>
      </p:graphicFrame>
      <p:grpSp>
        <p:nvGrpSpPr>
          <p:cNvPr id="8" name="Group 7">
            <a:extLst>
              <a:ext uri="{FF2B5EF4-FFF2-40B4-BE49-F238E27FC236}">
                <a16:creationId xmlns:a16="http://schemas.microsoft.com/office/drawing/2014/main" id="{9C6BF03E-460D-20B4-6B32-E1859E24B9C4}"/>
              </a:ext>
            </a:extLst>
          </p:cNvPr>
          <p:cNvGrpSpPr/>
          <p:nvPr/>
        </p:nvGrpSpPr>
        <p:grpSpPr>
          <a:xfrm>
            <a:off x="5231888" y="3768467"/>
            <a:ext cx="1588012" cy="1021906"/>
            <a:chOff x="493575" y="930451"/>
            <a:chExt cx="5080000" cy="2534466"/>
          </a:xfrm>
        </p:grpSpPr>
        <p:pic>
          <p:nvPicPr>
            <p:cNvPr id="9" name="Picture 8">
              <a:extLst>
                <a:ext uri="{FF2B5EF4-FFF2-40B4-BE49-F238E27FC236}">
                  <a16:creationId xmlns:a16="http://schemas.microsoft.com/office/drawing/2014/main" id="{C25446B0-9DC7-F868-767F-A58E67BD603B}"/>
                </a:ext>
              </a:extLst>
            </p:cNvPr>
            <p:cNvPicPr>
              <a:picLocks noChangeAspect="1"/>
            </p:cNvPicPr>
            <p:nvPr/>
          </p:nvPicPr>
          <p:blipFill rotWithShape="1">
            <a:blip r:embed="rId5"/>
            <a:srcRect b="29521"/>
            <a:stretch/>
          </p:blipFill>
          <p:spPr>
            <a:xfrm>
              <a:off x="493575" y="930451"/>
              <a:ext cx="5080000" cy="2534466"/>
            </a:xfrm>
            <a:prstGeom prst="rect">
              <a:avLst/>
            </a:prstGeom>
            <a:ln>
              <a:solidFill>
                <a:srgbClr val="00B050"/>
              </a:solidFill>
            </a:ln>
          </p:spPr>
        </p:pic>
        <p:sp>
          <p:nvSpPr>
            <p:cNvPr id="10" name="Rectangle 9">
              <a:extLst>
                <a:ext uri="{FF2B5EF4-FFF2-40B4-BE49-F238E27FC236}">
                  <a16:creationId xmlns:a16="http://schemas.microsoft.com/office/drawing/2014/main" id="{68BE3ED4-8565-5849-10A7-AAC6EBE5113E}"/>
                </a:ext>
              </a:extLst>
            </p:cNvPr>
            <p:cNvSpPr/>
            <p:nvPr/>
          </p:nvSpPr>
          <p:spPr>
            <a:xfrm>
              <a:off x="493575" y="934636"/>
              <a:ext cx="616273" cy="54943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900"/>
            </a:p>
          </p:txBody>
        </p:sp>
      </p:grpSp>
      <p:pic>
        <p:nvPicPr>
          <p:cNvPr id="11" name="Picture 2">
            <a:extLst>
              <a:ext uri="{FF2B5EF4-FFF2-40B4-BE49-F238E27FC236}">
                <a16:creationId xmlns:a16="http://schemas.microsoft.com/office/drawing/2014/main" id="{5ABAA4D5-B6F6-6C04-FEB2-9A5D9A7EA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2609" y="3768467"/>
            <a:ext cx="1899987" cy="1013457"/>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73E01FB-EFA0-AC67-7D5C-E7F4321DB959}"/>
              </a:ext>
            </a:extLst>
          </p:cNvPr>
          <p:cNvSpPr txBox="1"/>
          <p:nvPr/>
        </p:nvSpPr>
        <p:spPr>
          <a:xfrm>
            <a:off x="5163913" y="4797625"/>
            <a:ext cx="403031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Figure: Issue tracking of backfilling near box culvert`s</a:t>
            </a:r>
          </a:p>
        </p:txBody>
      </p:sp>
      <p:sp>
        <p:nvSpPr>
          <p:cNvPr id="13" name="Slide Number Placeholder 12">
            <a:extLst>
              <a:ext uri="{FF2B5EF4-FFF2-40B4-BE49-F238E27FC236}">
                <a16:creationId xmlns:a16="http://schemas.microsoft.com/office/drawing/2014/main" id="{4B03C461-948E-E38C-6514-3F0C1E72F9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spTree>
    <p:extLst>
      <p:ext uri="{BB962C8B-B14F-4D97-AF65-F5344CB8AC3E}">
        <p14:creationId xmlns:p14="http://schemas.microsoft.com/office/powerpoint/2010/main" val="3684681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21EB8B30-4ACC-11E5-BDEE-4ADB96225A07}"/>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97062771-2727-DBEA-3492-628CA47CA002}"/>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Problem Statement</a:t>
            </a:r>
          </a:p>
        </p:txBody>
      </p:sp>
      <p:pic>
        <p:nvPicPr>
          <p:cNvPr id="98" name="Google Shape;98;p16" title="HIA Blue_New Logo_Only -01.png">
            <a:extLst>
              <a:ext uri="{FF2B5EF4-FFF2-40B4-BE49-F238E27FC236}">
                <a16:creationId xmlns:a16="http://schemas.microsoft.com/office/drawing/2014/main" id="{DE46563E-CBC3-D079-2E8F-A8CD4B5C3213}"/>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1CF886B3-C589-E3D7-976C-4CB86CA04421}"/>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C1BDD6C6-1A54-C4D4-F288-297620CD7190}"/>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4708843E-A517-2000-A082-649A12F3B3BF}"/>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 name="TextBox 1">
            <a:extLst>
              <a:ext uri="{FF2B5EF4-FFF2-40B4-BE49-F238E27FC236}">
                <a16:creationId xmlns:a16="http://schemas.microsoft.com/office/drawing/2014/main" id="{E4DF7079-1288-BF0B-D698-5EE87E756F7C}"/>
              </a:ext>
            </a:extLst>
          </p:cNvPr>
          <p:cNvSpPr txBox="1"/>
          <p:nvPr/>
        </p:nvSpPr>
        <p:spPr>
          <a:xfrm>
            <a:off x="105301" y="-472627"/>
            <a:ext cx="5220287" cy="5868170"/>
          </a:xfrm>
          <a:prstGeom prst="rect">
            <a:avLst/>
          </a:prstGeom>
        </p:spPr>
        <p:txBody>
          <a:bodyPr vert="horz" lIns="91440" tIns="45720" rIns="91440" bIns="45720" rtlCol="0" anchor="ctr">
            <a:normAutofit/>
          </a:bodyPr>
          <a:lstStyle/>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Challenges associated with paper-based reporting</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The Frequency of testing of different material &amp; products viz. Steel, Cement, Aggregate, Emulsion, MBCB material tests, etc. being used at site is not in accordance with IRC:SP-112 and MoRTH  specifications for Roads &amp; Bridges as per circular dated 09-08-2024.</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Limited inspection scope of current quality monitoring practices by IE/AE.</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Absence of real-time quality control monitoring and a centralized database for comprehensive project oversight for all stakeholders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Early failures in pavement and structures caused by non-adherence to standard construction procedures outlined by IRC/MoRTH</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Requirement for a unified platform for standardized quality control</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Non updation of checklists with the updation of new technologies and methodologies.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Inconsistent adherence to site instructions and non availability of issue tracking methods.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Absence of predate connectors to identify the recurring issues.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Insufficient oversight on overall construction quality ratings and absence of an overall project quality index.</a:t>
            </a:r>
          </a:p>
        </p:txBody>
      </p:sp>
      <p:grpSp>
        <p:nvGrpSpPr>
          <p:cNvPr id="13" name="Group 12">
            <a:extLst>
              <a:ext uri="{FF2B5EF4-FFF2-40B4-BE49-F238E27FC236}">
                <a16:creationId xmlns:a16="http://schemas.microsoft.com/office/drawing/2014/main" id="{18A327EF-2B74-0ACC-F7CA-DFD0D7413D42}"/>
              </a:ext>
            </a:extLst>
          </p:cNvPr>
          <p:cNvGrpSpPr/>
          <p:nvPr/>
        </p:nvGrpSpPr>
        <p:grpSpPr>
          <a:xfrm>
            <a:off x="5285135" y="1446322"/>
            <a:ext cx="3713111" cy="2030272"/>
            <a:chOff x="0" y="0"/>
            <a:chExt cx="6591299" cy="1828800"/>
          </a:xfrm>
        </p:grpSpPr>
        <p:pic>
          <p:nvPicPr>
            <p:cNvPr id="14" name="Picture 13">
              <a:extLst>
                <a:ext uri="{FF2B5EF4-FFF2-40B4-BE49-F238E27FC236}">
                  <a16:creationId xmlns:a16="http://schemas.microsoft.com/office/drawing/2014/main" id="{508F3F7C-BFE0-3874-E8F2-37558ACDA18B}"/>
                </a:ext>
              </a:extLst>
            </p:cNvPr>
            <p:cNvPicPr>
              <a:picLocks noChangeAspect="1"/>
            </p:cNvPicPr>
            <p:nvPr/>
          </p:nvPicPr>
          <p:blipFill>
            <a:blip r:embed="rId4"/>
            <a:srcRect l="3303" t="4623" r="47406" b="18318"/>
            <a:stretch/>
          </p:blipFill>
          <p:spPr>
            <a:xfrm>
              <a:off x="0" y="0"/>
              <a:ext cx="2590799" cy="1816030"/>
            </a:xfrm>
            <a:prstGeom prst="rect">
              <a:avLst/>
            </a:prstGeom>
            <a:ln>
              <a:solidFill>
                <a:srgbClr val="92D050"/>
              </a:solidFill>
            </a:ln>
          </p:spPr>
        </p:pic>
        <p:pic>
          <p:nvPicPr>
            <p:cNvPr id="15" name="Picture 14">
              <a:extLst>
                <a:ext uri="{FF2B5EF4-FFF2-40B4-BE49-F238E27FC236}">
                  <a16:creationId xmlns:a16="http://schemas.microsoft.com/office/drawing/2014/main" id="{22C80DE7-267A-B8B9-A7BB-0E4B9B829C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374" y="0"/>
              <a:ext cx="1854802" cy="1816031"/>
            </a:xfrm>
            <a:prstGeom prst="rect">
              <a:avLst/>
            </a:prstGeom>
            <a:ln>
              <a:solidFill>
                <a:srgbClr val="92D050"/>
              </a:solidFill>
            </a:ln>
          </p:spPr>
        </p:pic>
        <p:pic>
          <p:nvPicPr>
            <p:cNvPr id="16" name="Picture 15">
              <a:extLst>
                <a:ext uri="{FF2B5EF4-FFF2-40B4-BE49-F238E27FC236}">
                  <a16:creationId xmlns:a16="http://schemas.microsoft.com/office/drawing/2014/main" id="{8C390774-5F43-BBFE-9837-3721DFB1019E}"/>
                </a:ext>
              </a:extLst>
            </p:cNvPr>
            <p:cNvPicPr>
              <a:picLocks noChangeAspect="1"/>
            </p:cNvPicPr>
            <p:nvPr/>
          </p:nvPicPr>
          <p:blipFill>
            <a:blip r:embed="rId6"/>
            <a:stretch>
              <a:fillRect/>
            </a:stretch>
          </p:blipFill>
          <p:spPr>
            <a:xfrm>
              <a:off x="4484251" y="0"/>
              <a:ext cx="2107048" cy="1828800"/>
            </a:xfrm>
            <a:prstGeom prst="rect">
              <a:avLst/>
            </a:prstGeom>
            <a:ln>
              <a:solidFill>
                <a:schemeClr val="accent6">
                  <a:lumMod val="20000"/>
                  <a:lumOff val="80000"/>
                </a:schemeClr>
              </a:solidFill>
            </a:ln>
          </p:spPr>
        </p:pic>
      </p:grpSp>
      <p:sp>
        <p:nvSpPr>
          <p:cNvPr id="17" name="TextBox 16">
            <a:extLst>
              <a:ext uri="{FF2B5EF4-FFF2-40B4-BE49-F238E27FC236}">
                <a16:creationId xmlns:a16="http://schemas.microsoft.com/office/drawing/2014/main" id="{91ADD9A5-5863-89AB-68C4-C45DF097AB0E}"/>
              </a:ext>
            </a:extLst>
          </p:cNvPr>
          <p:cNvSpPr txBox="1"/>
          <p:nvPr/>
        </p:nvSpPr>
        <p:spPr>
          <a:xfrm>
            <a:off x="5180586" y="3476594"/>
            <a:ext cx="172996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Figure: Issue tracking of  Well Filling</a:t>
            </a:r>
          </a:p>
        </p:txBody>
      </p:sp>
      <p:sp>
        <p:nvSpPr>
          <p:cNvPr id="3" name="Slide Number Placeholder 2">
            <a:extLst>
              <a:ext uri="{FF2B5EF4-FFF2-40B4-BE49-F238E27FC236}">
                <a16:creationId xmlns:a16="http://schemas.microsoft.com/office/drawing/2014/main" id="{5673DAA3-9DC4-4BD1-A93D-A524450411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dirty="0"/>
          </a:p>
        </p:txBody>
      </p:sp>
    </p:spTree>
    <p:extLst>
      <p:ext uri="{BB962C8B-B14F-4D97-AF65-F5344CB8AC3E}">
        <p14:creationId xmlns:p14="http://schemas.microsoft.com/office/powerpoint/2010/main" val="1149095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AB76E4D3-5A79-BCF2-6F1F-3DD943A21EA2}"/>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72F2F7F6-8AFF-9F60-DADD-6D172E9D3A55}"/>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Problem Statement</a:t>
            </a:r>
          </a:p>
        </p:txBody>
      </p:sp>
      <p:pic>
        <p:nvPicPr>
          <p:cNvPr id="98" name="Google Shape;98;p16" title="HIA Blue_New Logo_Only -01.png">
            <a:extLst>
              <a:ext uri="{FF2B5EF4-FFF2-40B4-BE49-F238E27FC236}">
                <a16:creationId xmlns:a16="http://schemas.microsoft.com/office/drawing/2014/main" id="{D89CA3B0-DAEE-14FC-9F8C-2D84FE792595}"/>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92316310-FCF9-C9B2-084B-994D4BB3AC64}"/>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DD3FDE05-7FC0-7B5A-CAC9-BD539241DE2A}"/>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8AC46022-5010-3995-D404-C14B025F203A}"/>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 name="TextBox 1">
            <a:extLst>
              <a:ext uri="{FF2B5EF4-FFF2-40B4-BE49-F238E27FC236}">
                <a16:creationId xmlns:a16="http://schemas.microsoft.com/office/drawing/2014/main" id="{3C81C10A-2F91-C2A5-1A26-CDA6FB56DCA5}"/>
              </a:ext>
            </a:extLst>
          </p:cNvPr>
          <p:cNvSpPr txBox="1"/>
          <p:nvPr/>
        </p:nvSpPr>
        <p:spPr>
          <a:xfrm>
            <a:off x="105301" y="-487501"/>
            <a:ext cx="5220287" cy="5868170"/>
          </a:xfrm>
          <a:prstGeom prst="rect">
            <a:avLst/>
          </a:prstGeom>
        </p:spPr>
        <p:txBody>
          <a:bodyPr vert="horz" lIns="91440" tIns="45720" rIns="91440" bIns="45720" rtlCol="0" anchor="ctr">
            <a:normAutofit/>
          </a:bodyPr>
          <a:lstStyle/>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Challenges associated with paper-based reporting</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The Frequency of testing of different material &amp; products viz. Steel, Cement, Aggregate, Emulsion, MBCB material tests, etc. being used at site is not in accordance with IRC:SP-112 and MoRTH  specifications for Roads &amp; Bridges as per circular dated 09-08-2024.</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Limited inspection scope of current quality monitoring practices by IE/AE.</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Absence of real-time quality control monitoring and a centralized database for comprehensive project oversight for all stakeholders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Early failures in pavement and structures caused by non-adherence to standard construction procedures outlined by IRC/MoRTH</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Requirement for a unified platform for standardized quality control</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Non updation of checklists with the updation of new technologies and methodologies.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Inconsistent adherence to site instructions and non availability of issue tracking methods.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effectLst/>
                <a:uLnTx/>
                <a:uFillTx/>
                <a:latin typeface="Perpetua" panose="02020502060401020303" pitchFamily="18" charset="0"/>
                <a:ea typeface="+mn-ea"/>
                <a:cs typeface="+mn-cs"/>
              </a:rPr>
              <a:t>Absence of predate connectors to identify the recurring issues.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Insufficient oversight on overall construction quality ratings and absence of an overall project quality index.</a:t>
            </a:r>
          </a:p>
        </p:txBody>
      </p:sp>
      <p:grpSp>
        <p:nvGrpSpPr>
          <p:cNvPr id="3" name="Group 2">
            <a:extLst>
              <a:ext uri="{FF2B5EF4-FFF2-40B4-BE49-F238E27FC236}">
                <a16:creationId xmlns:a16="http://schemas.microsoft.com/office/drawing/2014/main" id="{35B9CD4C-D65D-712D-6B4F-E18CF899B3D2}"/>
              </a:ext>
            </a:extLst>
          </p:cNvPr>
          <p:cNvGrpSpPr/>
          <p:nvPr/>
        </p:nvGrpSpPr>
        <p:grpSpPr>
          <a:xfrm>
            <a:off x="5224703" y="1073409"/>
            <a:ext cx="3724508" cy="1939105"/>
            <a:chOff x="5591653" y="1563620"/>
            <a:chExt cx="5800913" cy="2939823"/>
          </a:xfrm>
        </p:grpSpPr>
        <p:pic>
          <p:nvPicPr>
            <p:cNvPr id="4" name="Picture 3">
              <a:extLst>
                <a:ext uri="{FF2B5EF4-FFF2-40B4-BE49-F238E27FC236}">
                  <a16:creationId xmlns:a16="http://schemas.microsoft.com/office/drawing/2014/main" id="{6F601AE3-8563-3795-328F-65CF87566AA1}"/>
                </a:ext>
              </a:extLst>
            </p:cNvPr>
            <p:cNvPicPr>
              <a:picLocks noChangeAspect="1"/>
            </p:cNvPicPr>
            <p:nvPr/>
          </p:nvPicPr>
          <p:blipFill>
            <a:blip r:embed="rId4"/>
            <a:stretch>
              <a:fillRect/>
            </a:stretch>
          </p:blipFill>
          <p:spPr>
            <a:xfrm>
              <a:off x="5642564" y="1563620"/>
              <a:ext cx="5750002" cy="2643897"/>
            </a:xfrm>
            <a:prstGeom prst="rect">
              <a:avLst/>
            </a:prstGeom>
            <a:ln>
              <a:solidFill>
                <a:schemeClr val="accent6">
                  <a:lumMod val="60000"/>
                  <a:lumOff val="40000"/>
                </a:schemeClr>
              </a:solidFill>
            </a:ln>
          </p:spPr>
        </p:pic>
        <p:sp>
          <p:nvSpPr>
            <p:cNvPr id="5" name="TextBox 4">
              <a:extLst>
                <a:ext uri="{FF2B5EF4-FFF2-40B4-BE49-F238E27FC236}">
                  <a16:creationId xmlns:a16="http://schemas.microsoft.com/office/drawing/2014/main" id="{D95E75F4-077D-D84C-4D49-81FC91DEE328}"/>
                </a:ext>
              </a:extLst>
            </p:cNvPr>
            <p:cNvSpPr txBox="1"/>
            <p:nvPr/>
          </p:nvSpPr>
          <p:spPr>
            <a:xfrm>
              <a:off x="5591653" y="4223325"/>
              <a:ext cx="3081396" cy="2801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Figure: Recurring issues predate connector</a:t>
              </a:r>
            </a:p>
          </p:txBody>
        </p:sp>
      </p:grpSp>
      <p:pic>
        <p:nvPicPr>
          <p:cNvPr id="6" name="Picture 5">
            <a:extLst>
              <a:ext uri="{FF2B5EF4-FFF2-40B4-BE49-F238E27FC236}">
                <a16:creationId xmlns:a16="http://schemas.microsoft.com/office/drawing/2014/main" id="{B99396EC-04F7-F512-7DD9-AE8C15CC4446}"/>
              </a:ext>
            </a:extLst>
          </p:cNvPr>
          <p:cNvPicPr>
            <a:picLocks noChangeAspect="1"/>
          </p:cNvPicPr>
          <p:nvPr/>
        </p:nvPicPr>
        <p:blipFill>
          <a:blip r:embed="rId5"/>
          <a:stretch>
            <a:fillRect/>
          </a:stretch>
        </p:blipFill>
        <p:spPr>
          <a:xfrm>
            <a:off x="5224703" y="3022941"/>
            <a:ext cx="3739740" cy="1696650"/>
          </a:xfrm>
          <a:prstGeom prst="rect">
            <a:avLst/>
          </a:prstGeom>
          <a:ln>
            <a:solidFill>
              <a:schemeClr val="accent6">
                <a:lumMod val="60000"/>
                <a:lumOff val="40000"/>
              </a:schemeClr>
            </a:solidFill>
          </a:ln>
        </p:spPr>
      </p:pic>
      <p:sp>
        <p:nvSpPr>
          <p:cNvPr id="7" name="TextBox 6">
            <a:extLst>
              <a:ext uri="{FF2B5EF4-FFF2-40B4-BE49-F238E27FC236}">
                <a16:creationId xmlns:a16="http://schemas.microsoft.com/office/drawing/2014/main" id="{1C836D73-44FD-1387-38D8-9629C058DE1E}"/>
              </a:ext>
            </a:extLst>
          </p:cNvPr>
          <p:cNvSpPr txBox="1"/>
          <p:nvPr/>
        </p:nvSpPr>
        <p:spPr>
          <a:xfrm>
            <a:off x="5152126" y="4779460"/>
            <a:ext cx="19511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Figure: Recurring issue of Honey combing</a:t>
            </a:r>
          </a:p>
        </p:txBody>
      </p:sp>
      <p:sp>
        <p:nvSpPr>
          <p:cNvPr id="8" name="Slide Number Placeholder 7">
            <a:extLst>
              <a:ext uri="{FF2B5EF4-FFF2-40B4-BE49-F238E27FC236}">
                <a16:creationId xmlns:a16="http://schemas.microsoft.com/office/drawing/2014/main" id="{C37FFDA2-316C-787B-8252-7DA42F6CD5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717599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B1036FE1-0451-E625-475F-24750F4BFDD2}"/>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CEB8A3E1-C38A-446F-C69B-05B85AF17B26}"/>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Solution</a:t>
            </a: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FA149D60-4EEF-F02C-7228-C0A65126C7C1}"/>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64215132-2E14-47FF-08B7-8B143D235469}"/>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4F34821A-4B19-B989-2A19-751CD80964D6}"/>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2E7D7DA0-1835-EC6F-00BA-36E494E6FE2D}"/>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grpSp>
        <p:nvGrpSpPr>
          <p:cNvPr id="2" name="Group 1">
            <a:extLst>
              <a:ext uri="{FF2B5EF4-FFF2-40B4-BE49-F238E27FC236}">
                <a16:creationId xmlns:a16="http://schemas.microsoft.com/office/drawing/2014/main" id="{5A7A72E3-684C-CE01-9944-41250162EA4C}"/>
              </a:ext>
            </a:extLst>
          </p:cNvPr>
          <p:cNvGrpSpPr/>
          <p:nvPr/>
        </p:nvGrpSpPr>
        <p:grpSpPr>
          <a:xfrm>
            <a:off x="6726023" y="1485158"/>
            <a:ext cx="2102947" cy="2704752"/>
            <a:chOff x="5270832" y="930104"/>
            <a:chExt cx="5437634" cy="5420709"/>
          </a:xfrm>
        </p:grpSpPr>
        <p:sp>
          <p:nvSpPr>
            <p:cNvPr id="3" name="Freeform 5">
              <a:extLst>
                <a:ext uri="{FF2B5EF4-FFF2-40B4-BE49-F238E27FC236}">
                  <a16:creationId xmlns:a16="http://schemas.microsoft.com/office/drawing/2014/main" id="{501FC0EF-C1A5-245D-015C-7AC42FE99257}"/>
                </a:ext>
              </a:extLst>
            </p:cNvPr>
            <p:cNvSpPr>
              <a:spLocks/>
            </p:cNvSpPr>
            <p:nvPr/>
          </p:nvSpPr>
          <p:spPr bwMode="auto">
            <a:xfrm>
              <a:off x="6573734" y="1489330"/>
              <a:ext cx="2787558" cy="4861483"/>
            </a:xfrm>
            <a:custGeom>
              <a:avLst/>
              <a:gdLst>
                <a:gd name="T0" fmla="*/ 727 w 727"/>
                <a:gd name="T1" fmla="*/ 71 h 1268"/>
                <a:gd name="T2" fmla="*/ 727 w 727"/>
                <a:gd name="T3" fmla="*/ 1197 h 1268"/>
                <a:gd name="T4" fmla="*/ 656 w 727"/>
                <a:gd name="T5" fmla="*/ 1268 h 1268"/>
                <a:gd name="T6" fmla="*/ 71 w 727"/>
                <a:gd name="T7" fmla="*/ 1268 h 1268"/>
                <a:gd name="T8" fmla="*/ 0 w 727"/>
                <a:gd name="T9" fmla="*/ 1197 h 1268"/>
                <a:gd name="T10" fmla="*/ 0 w 727"/>
                <a:gd name="T11" fmla="*/ 71 h 1268"/>
                <a:gd name="T12" fmla="*/ 71 w 727"/>
                <a:gd name="T13" fmla="*/ 0 h 1268"/>
                <a:gd name="T14" fmla="*/ 656 w 727"/>
                <a:gd name="T15" fmla="*/ 0 h 1268"/>
                <a:gd name="T16" fmla="*/ 727 w 727"/>
                <a:gd name="T17" fmla="*/ 71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7" h="1268">
                  <a:moveTo>
                    <a:pt x="727" y="71"/>
                  </a:moveTo>
                  <a:cubicBezTo>
                    <a:pt x="727" y="1197"/>
                    <a:pt x="727" y="1197"/>
                    <a:pt x="727" y="1197"/>
                  </a:cubicBezTo>
                  <a:cubicBezTo>
                    <a:pt x="727" y="1237"/>
                    <a:pt x="696" y="1268"/>
                    <a:pt x="656" y="1268"/>
                  </a:cubicBezTo>
                  <a:cubicBezTo>
                    <a:pt x="71" y="1268"/>
                    <a:pt x="71" y="1268"/>
                    <a:pt x="71" y="1268"/>
                  </a:cubicBezTo>
                  <a:cubicBezTo>
                    <a:pt x="32" y="1268"/>
                    <a:pt x="0" y="1237"/>
                    <a:pt x="0" y="1197"/>
                  </a:cubicBezTo>
                  <a:cubicBezTo>
                    <a:pt x="0" y="71"/>
                    <a:pt x="0" y="71"/>
                    <a:pt x="0" y="71"/>
                  </a:cubicBezTo>
                  <a:cubicBezTo>
                    <a:pt x="0" y="32"/>
                    <a:pt x="32" y="0"/>
                    <a:pt x="71" y="0"/>
                  </a:cubicBezTo>
                  <a:cubicBezTo>
                    <a:pt x="656" y="0"/>
                    <a:pt x="656" y="0"/>
                    <a:pt x="656" y="0"/>
                  </a:cubicBezTo>
                  <a:cubicBezTo>
                    <a:pt x="696" y="0"/>
                    <a:pt x="727" y="32"/>
                    <a:pt x="727" y="71"/>
                  </a:cubicBezTo>
                </a:path>
              </a:pathLst>
            </a:custGeom>
            <a:solidFill>
              <a:schemeClr val="bg1">
                <a:lumMod val="85000"/>
              </a:schemeClr>
            </a:solidFill>
            <a:ln>
              <a:solidFill>
                <a:srgbClr val="00B050"/>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6">
              <a:extLst>
                <a:ext uri="{FF2B5EF4-FFF2-40B4-BE49-F238E27FC236}">
                  <a16:creationId xmlns:a16="http://schemas.microsoft.com/office/drawing/2014/main" id="{B5ADB251-CBFD-CEFF-620C-3C0D86802918}"/>
                </a:ext>
              </a:extLst>
            </p:cNvPr>
            <p:cNvSpPr>
              <a:spLocks/>
            </p:cNvSpPr>
            <p:nvPr/>
          </p:nvSpPr>
          <p:spPr bwMode="auto">
            <a:xfrm>
              <a:off x="6680873" y="1592644"/>
              <a:ext cx="2577105" cy="4128721"/>
            </a:xfrm>
            <a:custGeom>
              <a:avLst/>
              <a:gdLst>
                <a:gd name="T0" fmla="*/ 64 w 672"/>
                <a:gd name="T1" fmla="*/ 0 h 1077"/>
                <a:gd name="T2" fmla="*/ 608 w 672"/>
                <a:gd name="T3" fmla="*/ 0 h 1077"/>
                <a:gd name="T4" fmla="*/ 652 w 672"/>
                <a:gd name="T5" fmla="*/ 18 h 1077"/>
                <a:gd name="T6" fmla="*/ 672 w 672"/>
                <a:gd name="T7" fmla="*/ 65 h 1077"/>
                <a:gd name="T8" fmla="*/ 672 w 672"/>
                <a:gd name="T9" fmla="*/ 1013 h 1077"/>
                <a:gd name="T10" fmla="*/ 636 w 672"/>
                <a:gd name="T11" fmla="*/ 1071 h 1077"/>
                <a:gd name="T12" fmla="*/ 608 w 672"/>
                <a:gd name="T13" fmla="*/ 1077 h 1077"/>
                <a:gd name="T14" fmla="*/ 64 w 672"/>
                <a:gd name="T15" fmla="*/ 1077 h 1077"/>
                <a:gd name="T16" fmla="*/ 0 w 672"/>
                <a:gd name="T17" fmla="*/ 1013 h 1077"/>
                <a:gd name="T18" fmla="*/ 0 w 672"/>
                <a:gd name="T19" fmla="*/ 65 h 1077"/>
                <a:gd name="T20" fmla="*/ 64 w 672"/>
                <a:gd name="T21" fmla="*/ 0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2" h="1077">
                  <a:moveTo>
                    <a:pt x="64" y="0"/>
                  </a:moveTo>
                  <a:cubicBezTo>
                    <a:pt x="608" y="0"/>
                    <a:pt x="608" y="0"/>
                    <a:pt x="608" y="0"/>
                  </a:cubicBezTo>
                  <a:cubicBezTo>
                    <a:pt x="625" y="0"/>
                    <a:pt x="640" y="7"/>
                    <a:pt x="652" y="18"/>
                  </a:cubicBezTo>
                  <a:cubicBezTo>
                    <a:pt x="664" y="29"/>
                    <a:pt x="672" y="46"/>
                    <a:pt x="672" y="65"/>
                  </a:cubicBezTo>
                  <a:cubicBezTo>
                    <a:pt x="672" y="1013"/>
                    <a:pt x="672" y="1013"/>
                    <a:pt x="672" y="1013"/>
                  </a:cubicBezTo>
                  <a:cubicBezTo>
                    <a:pt x="672" y="1039"/>
                    <a:pt x="657" y="1060"/>
                    <a:pt x="636" y="1071"/>
                  </a:cubicBezTo>
                  <a:cubicBezTo>
                    <a:pt x="628" y="1075"/>
                    <a:pt x="618" y="1077"/>
                    <a:pt x="608" y="1077"/>
                  </a:cubicBezTo>
                  <a:cubicBezTo>
                    <a:pt x="64" y="1077"/>
                    <a:pt x="64" y="1077"/>
                    <a:pt x="64" y="1077"/>
                  </a:cubicBezTo>
                  <a:cubicBezTo>
                    <a:pt x="28" y="1077"/>
                    <a:pt x="0" y="1049"/>
                    <a:pt x="0" y="1013"/>
                  </a:cubicBezTo>
                  <a:cubicBezTo>
                    <a:pt x="0" y="65"/>
                    <a:pt x="0" y="65"/>
                    <a:pt x="0" y="65"/>
                  </a:cubicBezTo>
                  <a:cubicBezTo>
                    <a:pt x="0" y="29"/>
                    <a:pt x="28" y="0"/>
                    <a:pt x="64" y="0"/>
                  </a:cubicBezTo>
                </a:path>
              </a:pathLst>
            </a:custGeom>
            <a:solidFill>
              <a:schemeClr val="accent3">
                <a:lumMod val="60000"/>
                <a:lumOff val="40000"/>
              </a:schemeClr>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7">
              <a:extLst>
                <a:ext uri="{FF2B5EF4-FFF2-40B4-BE49-F238E27FC236}">
                  <a16:creationId xmlns:a16="http://schemas.microsoft.com/office/drawing/2014/main" id="{6A71986B-8E07-8DB8-F076-07BD0A57918D}"/>
                </a:ext>
              </a:extLst>
            </p:cNvPr>
            <p:cNvSpPr>
              <a:spLocks/>
            </p:cNvSpPr>
            <p:nvPr/>
          </p:nvSpPr>
          <p:spPr bwMode="auto">
            <a:xfrm>
              <a:off x="7329454" y="1489330"/>
              <a:ext cx="1279943" cy="334813"/>
            </a:xfrm>
            <a:custGeom>
              <a:avLst/>
              <a:gdLst>
                <a:gd name="T0" fmla="*/ 334 w 334"/>
                <a:gd name="T1" fmla="*/ 0 h 87"/>
                <a:gd name="T2" fmla="*/ 325 w 334"/>
                <a:gd name="T3" fmla="*/ 27 h 87"/>
                <a:gd name="T4" fmla="*/ 243 w 334"/>
                <a:gd name="T5" fmla="*/ 87 h 87"/>
                <a:gd name="T6" fmla="*/ 90 w 334"/>
                <a:gd name="T7" fmla="*/ 87 h 87"/>
                <a:gd name="T8" fmla="*/ 9 w 334"/>
                <a:gd name="T9" fmla="*/ 27 h 87"/>
                <a:gd name="T10" fmla="*/ 0 w 334"/>
                <a:gd name="T11" fmla="*/ 0 h 87"/>
                <a:gd name="T12" fmla="*/ 334 w 334"/>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334" h="87">
                  <a:moveTo>
                    <a:pt x="334" y="0"/>
                  </a:moveTo>
                  <a:cubicBezTo>
                    <a:pt x="325" y="27"/>
                    <a:pt x="325" y="27"/>
                    <a:pt x="325" y="27"/>
                  </a:cubicBezTo>
                  <a:cubicBezTo>
                    <a:pt x="314" y="63"/>
                    <a:pt x="281" y="87"/>
                    <a:pt x="243" y="87"/>
                  </a:cubicBezTo>
                  <a:cubicBezTo>
                    <a:pt x="90" y="87"/>
                    <a:pt x="90" y="87"/>
                    <a:pt x="90" y="87"/>
                  </a:cubicBezTo>
                  <a:cubicBezTo>
                    <a:pt x="53" y="87"/>
                    <a:pt x="20" y="63"/>
                    <a:pt x="9" y="27"/>
                  </a:cubicBezTo>
                  <a:cubicBezTo>
                    <a:pt x="0" y="0"/>
                    <a:pt x="0" y="0"/>
                    <a:pt x="0" y="0"/>
                  </a:cubicBezTo>
                  <a:cubicBezTo>
                    <a:pt x="334" y="0"/>
                    <a:pt x="334" y="0"/>
                    <a:pt x="33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Oval 8">
              <a:extLst>
                <a:ext uri="{FF2B5EF4-FFF2-40B4-BE49-F238E27FC236}">
                  <a16:creationId xmlns:a16="http://schemas.microsoft.com/office/drawing/2014/main" id="{FB6F9DF9-119F-6E58-9382-57F69ED18E4A}"/>
                </a:ext>
              </a:extLst>
            </p:cNvPr>
            <p:cNvSpPr>
              <a:spLocks noChangeArrowheads="1"/>
            </p:cNvSpPr>
            <p:nvPr/>
          </p:nvSpPr>
          <p:spPr bwMode="auto">
            <a:xfrm>
              <a:off x="7784800" y="5857203"/>
              <a:ext cx="365425" cy="363511"/>
            </a:xfrm>
            <a:prstGeom prst="ellipse">
              <a:avLst/>
            </a:pr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9">
              <a:extLst>
                <a:ext uri="{FF2B5EF4-FFF2-40B4-BE49-F238E27FC236}">
                  <a16:creationId xmlns:a16="http://schemas.microsoft.com/office/drawing/2014/main" id="{FF112258-2333-462D-CC48-0B66936B1047}"/>
                </a:ext>
              </a:extLst>
            </p:cNvPr>
            <p:cNvSpPr>
              <a:spLocks/>
            </p:cNvSpPr>
            <p:nvPr/>
          </p:nvSpPr>
          <p:spPr bwMode="auto">
            <a:xfrm>
              <a:off x="7666181" y="1627082"/>
              <a:ext cx="606490" cy="124359"/>
            </a:xfrm>
            <a:custGeom>
              <a:avLst/>
              <a:gdLst>
                <a:gd name="T0" fmla="*/ 158 w 158"/>
                <a:gd name="T1" fmla="*/ 16 h 32"/>
                <a:gd name="T2" fmla="*/ 158 w 158"/>
                <a:gd name="T3" fmla="*/ 16 h 32"/>
                <a:gd name="T4" fmla="*/ 142 w 158"/>
                <a:gd name="T5" fmla="*/ 32 h 32"/>
                <a:gd name="T6" fmla="*/ 16 w 158"/>
                <a:gd name="T7" fmla="*/ 32 h 32"/>
                <a:gd name="T8" fmla="*/ 0 w 158"/>
                <a:gd name="T9" fmla="*/ 16 h 32"/>
                <a:gd name="T10" fmla="*/ 16 w 158"/>
                <a:gd name="T11" fmla="*/ 0 h 32"/>
                <a:gd name="T12" fmla="*/ 142 w 158"/>
                <a:gd name="T13" fmla="*/ 0 h 32"/>
                <a:gd name="T14" fmla="*/ 158 w 158"/>
                <a:gd name="T15" fmla="*/ 1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32">
                  <a:moveTo>
                    <a:pt x="158" y="16"/>
                  </a:moveTo>
                  <a:cubicBezTo>
                    <a:pt x="158" y="16"/>
                    <a:pt x="158" y="16"/>
                    <a:pt x="158" y="16"/>
                  </a:cubicBezTo>
                  <a:cubicBezTo>
                    <a:pt x="158" y="25"/>
                    <a:pt x="151" y="32"/>
                    <a:pt x="142" y="32"/>
                  </a:cubicBezTo>
                  <a:cubicBezTo>
                    <a:pt x="16" y="32"/>
                    <a:pt x="16" y="32"/>
                    <a:pt x="16" y="32"/>
                  </a:cubicBezTo>
                  <a:cubicBezTo>
                    <a:pt x="7" y="32"/>
                    <a:pt x="0" y="25"/>
                    <a:pt x="0" y="16"/>
                  </a:cubicBezTo>
                  <a:cubicBezTo>
                    <a:pt x="0" y="7"/>
                    <a:pt x="7" y="0"/>
                    <a:pt x="16" y="0"/>
                  </a:cubicBezTo>
                  <a:cubicBezTo>
                    <a:pt x="142" y="0"/>
                    <a:pt x="142" y="0"/>
                    <a:pt x="142" y="0"/>
                  </a:cubicBezTo>
                  <a:cubicBezTo>
                    <a:pt x="151" y="0"/>
                    <a:pt x="158" y="7"/>
                    <a:pt x="158" y="16"/>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0">
              <a:extLst>
                <a:ext uri="{FF2B5EF4-FFF2-40B4-BE49-F238E27FC236}">
                  <a16:creationId xmlns:a16="http://schemas.microsoft.com/office/drawing/2014/main" id="{5D814850-E407-AA47-D9F6-3B903AA42468}"/>
                </a:ext>
              </a:extLst>
            </p:cNvPr>
            <p:cNvSpPr>
              <a:spLocks/>
            </p:cNvSpPr>
            <p:nvPr/>
          </p:nvSpPr>
          <p:spPr bwMode="auto">
            <a:xfrm>
              <a:off x="6742097" y="1717003"/>
              <a:ext cx="110967" cy="3912527"/>
            </a:xfrm>
            <a:custGeom>
              <a:avLst/>
              <a:gdLst>
                <a:gd name="T0" fmla="*/ 29 w 29"/>
                <a:gd name="T1" fmla="*/ 1021 h 1021"/>
                <a:gd name="T2" fmla="*/ 0 w 29"/>
                <a:gd name="T3" fmla="*/ 992 h 1021"/>
                <a:gd name="T4" fmla="*/ 0 w 29"/>
                <a:gd name="T5" fmla="*/ 490 h 1021"/>
                <a:gd name="T6" fmla="*/ 4 w 29"/>
                <a:gd name="T7" fmla="*/ 490 h 1021"/>
                <a:gd name="T8" fmla="*/ 0 w 29"/>
                <a:gd name="T9" fmla="*/ 476 h 1021"/>
                <a:gd name="T10" fmla="*/ 0 w 29"/>
                <a:gd name="T11" fmla="*/ 29 h 1021"/>
                <a:gd name="T12" fmla="*/ 29 w 29"/>
                <a:gd name="T13" fmla="*/ 0 h 1021"/>
                <a:gd name="T14" fmla="*/ 29 w 29"/>
                <a:gd name="T15" fmla="*/ 1021 h 10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021">
                  <a:moveTo>
                    <a:pt x="29" y="1021"/>
                  </a:moveTo>
                  <a:cubicBezTo>
                    <a:pt x="13" y="1021"/>
                    <a:pt x="0" y="1008"/>
                    <a:pt x="0" y="992"/>
                  </a:cubicBezTo>
                  <a:cubicBezTo>
                    <a:pt x="0" y="490"/>
                    <a:pt x="0" y="490"/>
                    <a:pt x="0" y="490"/>
                  </a:cubicBezTo>
                  <a:cubicBezTo>
                    <a:pt x="4" y="490"/>
                    <a:pt x="4" y="490"/>
                    <a:pt x="4" y="490"/>
                  </a:cubicBezTo>
                  <a:cubicBezTo>
                    <a:pt x="4" y="485"/>
                    <a:pt x="3" y="480"/>
                    <a:pt x="0" y="476"/>
                  </a:cubicBezTo>
                  <a:cubicBezTo>
                    <a:pt x="0" y="29"/>
                    <a:pt x="0" y="29"/>
                    <a:pt x="0" y="29"/>
                  </a:cubicBezTo>
                  <a:cubicBezTo>
                    <a:pt x="0" y="13"/>
                    <a:pt x="13" y="0"/>
                    <a:pt x="29" y="0"/>
                  </a:cubicBezTo>
                  <a:cubicBezTo>
                    <a:pt x="29" y="1021"/>
                    <a:pt x="29" y="1021"/>
                    <a:pt x="29" y="1021"/>
                  </a:cubicBezTo>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4">
              <a:extLst>
                <a:ext uri="{FF2B5EF4-FFF2-40B4-BE49-F238E27FC236}">
                  <a16:creationId xmlns:a16="http://schemas.microsoft.com/office/drawing/2014/main" id="{562AB72C-9454-8FAA-33E9-03EF7135A72B}"/>
                </a:ext>
              </a:extLst>
            </p:cNvPr>
            <p:cNvSpPr>
              <a:spLocks/>
            </p:cNvSpPr>
            <p:nvPr/>
          </p:nvSpPr>
          <p:spPr bwMode="auto">
            <a:xfrm>
              <a:off x="7857503" y="3878937"/>
              <a:ext cx="1377517" cy="535701"/>
            </a:xfrm>
            <a:custGeom>
              <a:avLst/>
              <a:gdLst>
                <a:gd name="T0" fmla="*/ 29 w 359"/>
                <a:gd name="T1" fmla="*/ 140 h 140"/>
                <a:gd name="T2" fmla="*/ 330 w 359"/>
                <a:gd name="T3" fmla="*/ 140 h 140"/>
                <a:gd name="T4" fmla="*/ 359 w 359"/>
                <a:gd name="T5" fmla="*/ 112 h 140"/>
                <a:gd name="T6" fmla="*/ 359 w 359"/>
                <a:gd name="T7" fmla="*/ 29 h 140"/>
                <a:gd name="T8" fmla="*/ 330 w 359"/>
                <a:gd name="T9" fmla="*/ 0 h 140"/>
                <a:gd name="T10" fmla="*/ 29 w 359"/>
                <a:gd name="T11" fmla="*/ 0 h 140"/>
                <a:gd name="T12" fmla="*/ 0 w 359"/>
                <a:gd name="T13" fmla="*/ 29 h 140"/>
                <a:gd name="T14" fmla="*/ 0 w 359"/>
                <a:gd name="T15" fmla="*/ 112 h 140"/>
                <a:gd name="T16" fmla="*/ 29 w 359"/>
                <a:gd name="T17"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 h="140">
                  <a:moveTo>
                    <a:pt x="29" y="140"/>
                  </a:moveTo>
                  <a:cubicBezTo>
                    <a:pt x="330" y="140"/>
                    <a:pt x="330" y="140"/>
                    <a:pt x="330" y="140"/>
                  </a:cubicBezTo>
                  <a:cubicBezTo>
                    <a:pt x="346" y="140"/>
                    <a:pt x="359" y="127"/>
                    <a:pt x="359" y="112"/>
                  </a:cubicBezTo>
                  <a:cubicBezTo>
                    <a:pt x="359" y="29"/>
                    <a:pt x="359" y="29"/>
                    <a:pt x="359" y="29"/>
                  </a:cubicBezTo>
                  <a:cubicBezTo>
                    <a:pt x="359" y="13"/>
                    <a:pt x="346" y="0"/>
                    <a:pt x="330" y="0"/>
                  </a:cubicBezTo>
                  <a:cubicBezTo>
                    <a:pt x="29" y="0"/>
                    <a:pt x="29" y="0"/>
                    <a:pt x="29" y="0"/>
                  </a:cubicBezTo>
                  <a:cubicBezTo>
                    <a:pt x="13" y="0"/>
                    <a:pt x="0" y="13"/>
                    <a:pt x="0" y="29"/>
                  </a:cubicBezTo>
                  <a:cubicBezTo>
                    <a:pt x="0" y="112"/>
                    <a:pt x="0" y="112"/>
                    <a:pt x="0" y="112"/>
                  </a:cubicBezTo>
                  <a:cubicBezTo>
                    <a:pt x="0" y="127"/>
                    <a:pt x="13" y="140"/>
                    <a:pt x="29" y="140"/>
                  </a:cubicBez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5">
              <a:extLst>
                <a:ext uri="{FF2B5EF4-FFF2-40B4-BE49-F238E27FC236}">
                  <a16:creationId xmlns:a16="http://schemas.microsoft.com/office/drawing/2014/main" id="{A0169D8C-A4CF-0BC6-DE0A-5224FE6C16B8}"/>
                </a:ext>
              </a:extLst>
            </p:cNvPr>
            <p:cNvSpPr>
              <a:spLocks/>
            </p:cNvSpPr>
            <p:nvPr/>
          </p:nvSpPr>
          <p:spPr bwMode="auto">
            <a:xfrm>
              <a:off x="8006733" y="3978424"/>
              <a:ext cx="174103" cy="65049"/>
            </a:xfrm>
            <a:custGeom>
              <a:avLst/>
              <a:gdLst>
                <a:gd name="T0" fmla="*/ 91 w 91"/>
                <a:gd name="T1" fmla="*/ 34 h 34"/>
                <a:gd name="T2" fmla="*/ 0 w 91"/>
                <a:gd name="T3" fmla="*/ 34 h 34"/>
                <a:gd name="T4" fmla="*/ 0 w 91"/>
                <a:gd name="T5" fmla="*/ 0 h 34"/>
                <a:gd name="T6" fmla="*/ 91 w 91"/>
                <a:gd name="T7" fmla="*/ 0 h 34"/>
                <a:gd name="T8" fmla="*/ 91 w 91"/>
                <a:gd name="T9" fmla="*/ 34 h 34"/>
                <a:gd name="T10" fmla="*/ 91 w 91"/>
                <a:gd name="T11" fmla="*/ 34 h 34"/>
              </a:gdLst>
              <a:ahLst/>
              <a:cxnLst>
                <a:cxn ang="0">
                  <a:pos x="T0" y="T1"/>
                </a:cxn>
                <a:cxn ang="0">
                  <a:pos x="T2" y="T3"/>
                </a:cxn>
                <a:cxn ang="0">
                  <a:pos x="T4" y="T5"/>
                </a:cxn>
                <a:cxn ang="0">
                  <a:pos x="T6" y="T7"/>
                </a:cxn>
                <a:cxn ang="0">
                  <a:pos x="T8" y="T9"/>
                </a:cxn>
                <a:cxn ang="0">
                  <a:pos x="T10" y="T11"/>
                </a:cxn>
              </a:cxnLst>
              <a:rect l="0" t="0" r="r" b="b"/>
              <a:pathLst>
                <a:path w="91" h="34">
                  <a:moveTo>
                    <a:pt x="91" y="34"/>
                  </a:moveTo>
                  <a:lnTo>
                    <a:pt x="0" y="34"/>
                  </a:lnTo>
                  <a:lnTo>
                    <a:pt x="0" y="0"/>
                  </a:lnTo>
                  <a:lnTo>
                    <a:pt x="91" y="0"/>
                  </a:lnTo>
                  <a:lnTo>
                    <a:pt x="91" y="34"/>
                  </a:lnTo>
                  <a:lnTo>
                    <a:pt x="91" y="34"/>
                  </a:lnTo>
                  <a:close/>
                </a:path>
              </a:pathLst>
            </a:custGeom>
            <a:solidFill>
              <a:schemeClr val="accent3">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6">
              <a:extLst>
                <a:ext uri="{FF2B5EF4-FFF2-40B4-BE49-F238E27FC236}">
                  <a16:creationId xmlns:a16="http://schemas.microsoft.com/office/drawing/2014/main" id="{0B39D38D-356F-FF34-20D4-949736117212}"/>
                </a:ext>
              </a:extLst>
            </p:cNvPr>
            <p:cNvSpPr>
              <a:spLocks/>
            </p:cNvSpPr>
            <p:nvPr/>
          </p:nvSpPr>
          <p:spPr bwMode="auto">
            <a:xfrm>
              <a:off x="8276497" y="3978424"/>
              <a:ext cx="309941" cy="65049"/>
            </a:xfrm>
            <a:custGeom>
              <a:avLst/>
              <a:gdLst>
                <a:gd name="T0" fmla="*/ 162 w 162"/>
                <a:gd name="T1" fmla="*/ 34 h 34"/>
                <a:gd name="T2" fmla="*/ 0 w 162"/>
                <a:gd name="T3" fmla="*/ 34 h 34"/>
                <a:gd name="T4" fmla="*/ 0 w 162"/>
                <a:gd name="T5" fmla="*/ 0 h 34"/>
                <a:gd name="T6" fmla="*/ 162 w 162"/>
                <a:gd name="T7" fmla="*/ 0 h 34"/>
                <a:gd name="T8" fmla="*/ 162 w 162"/>
                <a:gd name="T9" fmla="*/ 34 h 34"/>
                <a:gd name="T10" fmla="*/ 162 w 162"/>
                <a:gd name="T11" fmla="*/ 34 h 34"/>
              </a:gdLst>
              <a:ahLst/>
              <a:cxnLst>
                <a:cxn ang="0">
                  <a:pos x="T0" y="T1"/>
                </a:cxn>
                <a:cxn ang="0">
                  <a:pos x="T2" y="T3"/>
                </a:cxn>
                <a:cxn ang="0">
                  <a:pos x="T4" y="T5"/>
                </a:cxn>
                <a:cxn ang="0">
                  <a:pos x="T6" y="T7"/>
                </a:cxn>
                <a:cxn ang="0">
                  <a:pos x="T8" y="T9"/>
                </a:cxn>
                <a:cxn ang="0">
                  <a:pos x="T10" y="T11"/>
                </a:cxn>
              </a:cxnLst>
              <a:rect l="0" t="0" r="r" b="b"/>
              <a:pathLst>
                <a:path w="162" h="34">
                  <a:moveTo>
                    <a:pt x="162" y="34"/>
                  </a:moveTo>
                  <a:lnTo>
                    <a:pt x="0" y="34"/>
                  </a:lnTo>
                  <a:lnTo>
                    <a:pt x="0" y="0"/>
                  </a:lnTo>
                  <a:lnTo>
                    <a:pt x="162" y="0"/>
                  </a:lnTo>
                  <a:lnTo>
                    <a:pt x="162" y="34"/>
                  </a:lnTo>
                  <a:lnTo>
                    <a:pt x="162" y="34"/>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7">
              <a:extLst>
                <a:ext uri="{FF2B5EF4-FFF2-40B4-BE49-F238E27FC236}">
                  <a16:creationId xmlns:a16="http://schemas.microsoft.com/office/drawing/2014/main" id="{3504E77E-ED87-A539-9A8F-182EEBD5A24E}"/>
                </a:ext>
              </a:extLst>
            </p:cNvPr>
            <p:cNvSpPr>
              <a:spLocks/>
            </p:cNvSpPr>
            <p:nvPr/>
          </p:nvSpPr>
          <p:spPr bwMode="auto">
            <a:xfrm>
              <a:off x="8127266" y="4112350"/>
              <a:ext cx="149231" cy="65049"/>
            </a:xfrm>
            <a:custGeom>
              <a:avLst/>
              <a:gdLst>
                <a:gd name="T0" fmla="*/ 78 w 78"/>
                <a:gd name="T1" fmla="*/ 34 h 34"/>
                <a:gd name="T2" fmla="*/ 0 w 78"/>
                <a:gd name="T3" fmla="*/ 34 h 34"/>
                <a:gd name="T4" fmla="*/ 0 w 78"/>
                <a:gd name="T5" fmla="*/ 0 h 34"/>
                <a:gd name="T6" fmla="*/ 78 w 78"/>
                <a:gd name="T7" fmla="*/ 0 h 34"/>
                <a:gd name="T8" fmla="*/ 78 w 78"/>
                <a:gd name="T9" fmla="*/ 34 h 34"/>
                <a:gd name="T10" fmla="*/ 78 w 78"/>
                <a:gd name="T11" fmla="*/ 34 h 34"/>
              </a:gdLst>
              <a:ahLst/>
              <a:cxnLst>
                <a:cxn ang="0">
                  <a:pos x="T0" y="T1"/>
                </a:cxn>
                <a:cxn ang="0">
                  <a:pos x="T2" y="T3"/>
                </a:cxn>
                <a:cxn ang="0">
                  <a:pos x="T4" y="T5"/>
                </a:cxn>
                <a:cxn ang="0">
                  <a:pos x="T6" y="T7"/>
                </a:cxn>
                <a:cxn ang="0">
                  <a:pos x="T8" y="T9"/>
                </a:cxn>
                <a:cxn ang="0">
                  <a:pos x="T10" y="T11"/>
                </a:cxn>
              </a:cxnLst>
              <a:rect l="0" t="0" r="r" b="b"/>
              <a:pathLst>
                <a:path w="78" h="34">
                  <a:moveTo>
                    <a:pt x="78" y="34"/>
                  </a:moveTo>
                  <a:lnTo>
                    <a:pt x="0" y="34"/>
                  </a:lnTo>
                  <a:lnTo>
                    <a:pt x="0" y="0"/>
                  </a:lnTo>
                  <a:lnTo>
                    <a:pt x="78" y="0"/>
                  </a:lnTo>
                  <a:lnTo>
                    <a:pt x="78" y="34"/>
                  </a:lnTo>
                  <a:lnTo>
                    <a:pt x="78" y="34"/>
                  </a:lnTo>
                  <a:close/>
                </a:path>
              </a:pathLst>
            </a:custGeom>
            <a:solidFill>
              <a:schemeClr val="accent3">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8">
              <a:extLst>
                <a:ext uri="{FF2B5EF4-FFF2-40B4-BE49-F238E27FC236}">
                  <a16:creationId xmlns:a16="http://schemas.microsoft.com/office/drawing/2014/main" id="{BE973C54-78D7-643A-9DFD-E9632807B1AF}"/>
                </a:ext>
              </a:extLst>
            </p:cNvPr>
            <p:cNvSpPr>
              <a:spLocks/>
            </p:cNvSpPr>
            <p:nvPr/>
          </p:nvSpPr>
          <p:spPr bwMode="auto">
            <a:xfrm>
              <a:off x="8372158" y="4112350"/>
              <a:ext cx="669626" cy="65049"/>
            </a:xfrm>
            <a:custGeom>
              <a:avLst/>
              <a:gdLst>
                <a:gd name="T0" fmla="*/ 350 w 350"/>
                <a:gd name="T1" fmla="*/ 34 h 34"/>
                <a:gd name="T2" fmla="*/ 0 w 350"/>
                <a:gd name="T3" fmla="*/ 34 h 34"/>
                <a:gd name="T4" fmla="*/ 0 w 350"/>
                <a:gd name="T5" fmla="*/ 0 h 34"/>
                <a:gd name="T6" fmla="*/ 350 w 350"/>
                <a:gd name="T7" fmla="*/ 0 h 34"/>
                <a:gd name="T8" fmla="*/ 350 w 350"/>
                <a:gd name="T9" fmla="*/ 34 h 34"/>
                <a:gd name="T10" fmla="*/ 350 w 350"/>
                <a:gd name="T11" fmla="*/ 34 h 34"/>
              </a:gdLst>
              <a:ahLst/>
              <a:cxnLst>
                <a:cxn ang="0">
                  <a:pos x="T0" y="T1"/>
                </a:cxn>
                <a:cxn ang="0">
                  <a:pos x="T2" y="T3"/>
                </a:cxn>
                <a:cxn ang="0">
                  <a:pos x="T4" y="T5"/>
                </a:cxn>
                <a:cxn ang="0">
                  <a:pos x="T6" y="T7"/>
                </a:cxn>
                <a:cxn ang="0">
                  <a:pos x="T8" y="T9"/>
                </a:cxn>
                <a:cxn ang="0">
                  <a:pos x="T10" y="T11"/>
                </a:cxn>
              </a:cxnLst>
              <a:rect l="0" t="0" r="r" b="b"/>
              <a:pathLst>
                <a:path w="350" h="34">
                  <a:moveTo>
                    <a:pt x="350" y="34"/>
                  </a:moveTo>
                  <a:lnTo>
                    <a:pt x="0" y="34"/>
                  </a:lnTo>
                  <a:lnTo>
                    <a:pt x="0" y="0"/>
                  </a:lnTo>
                  <a:lnTo>
                    <a:pt x="350" y="0"/>
                  </a:lnTo>
                  <a:lnTo>
                    <a:pt x="350" y="34"/>
                  </a:lnTo>
                  <a:lnTo>
                    <a:pt x="350" y="34"/>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9">
              <a:extLst>
                <a:ext uri="{FF2B5EF4-FFF2-40B4-BE49-F238E27FC236}">
                  <a16:creationId xmlns:a16="http://schemas.microsoft.com/office/drawing/2014/main" id="{558C085C-1C2F-EC6E-6330-F989604C81D2}"/>
                </a:ext>
              </a:extLst>
            </p:cNvPr>
            <p:cNvSpPr>
              <a:spLocks/>
            </p:cNvSpPr>
            <p:nvPr/>
          </p:nvSpPr>
          <p:spPr bwMode="auto">
            <a:xfrm>
              <a:off x="8127266" y="4246275"/>
              <a:ext cx="149231" cy="65049"/>
            </a:xfrm>
            <a:custGeom>
              <a:avLst/>
              <a:gdLst>
                <a:gd name="T0" fmla="*/ 78 w 78"/>
                <a:gd name="T1" fmla="*/ 34 h 34"/>
                <a:gd name="T2" fmla="*/ 0 w 78"/>
                <a:gd name="T3" fmla="*/ 34 h 34"/>
                <a:gd name="T4" fmla="*/ 0 w 78"/>
                <a:gd name="T5" fmla="*/ 0 h 34"/>
                <a:gd name="T6" fmla="*/ 78 w 78"/>
                <a:gd name="T7" fmla="*/ 0 h 34"/>
                <a:gd name="T8" fmla="*/ 78 w 78"/>
                <a:gd name="T9" fmla="*/ 34 h 34"/>
                <a:gd name="T10" fmla="*/ 78 w 78"/>
                <a:gd name="T11" fmla="*/ 34 h 34"/>
              </a:gdLst>
              <a:ahLst/>
              <a:cxnLst>
                <a:cxn ang="0">
                  <a:pos x="T0" y="T1"/>
                </a:cxn>
                <a:cxn ang="0">
                  <a:pos x="T2" y="T3"/>
                </a:cxn>
                <a:cxn ang="0">
                  <a:pos x="T4" y="T5"/>
                </a:cxn>
                <a:cxn ang="0">
                  <a:pos x="T6" y="T7"/>
                </a:cxn>
                <a:cxn ang="0">
                  <a:pos x="T8" y="T9"/>
                </a:cxn>
                <a:cxn ang="0">
                  <a:pos x="T10" y="T11"/>
                </a:cxn>
              </a:cxnLst>
              <a:rect l="0" t="0" r="r" b="b"/>
              <a:pathLst>
                <a:path w="78" h="34">
                  <a:moveTo>
                    <a:pt x="78" y="34"/>
                  </a:moveTo>
                  <a:lnTo>
                    <a:pt x="0" y="34"/>
                  </a:lnTo>
                  <a:lnTo>
                    <a:pt x="0" y="0"/>
                  </a:lnTo>
                  <a:lnTo>
                    <a:pt x="78" y="0"/>
                  </a:lnTo>
                  <a:lnTo>
                    <a:pt x="78" y="34"/>
                  </a:lnTo>
                  <a:lnTo>
                    <a:pt x="78" y="34"/>
                  </a:lnTo>
                  <a:close/>
                </a:path>
              </a:pathLst>
            </a:custGeom>
            <a:solidFill>
              <a:schemeClr val="accent3">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20">
              <a:extLst>
                <a:ext uri="{FF2B5EF4-FFF2-40B4-BE49-F238E27FC236}">
                  <a16:creationId xmlns:a16="http://schemas.microsoft.com/office/drawing/2014/main" id="{DB5DB3EB-EF6E-90A8-EB94-0B71CB42EAA3}"/>
                </a:ext>
              </a:extLst>
            </p:cNvPr>
            <p:cNvSpPr>
              <a:spLocks/>
            </p:cNvSpPr>
            <p:nvPr/>
          </p:nvSpPr>
          <p:spPr bwMode="auto">
            <a:xfrm>
              <a:off x="8372158" y="4246275"/>
              <a:ext cx="669626" cy="65049"/>
            </a:xfrm>
            <a:custGeom>
              <a:avLst/>
              <a:gdLst>
                <a:gd name="T0" fmla="*/ 350 w 350"/>
                <a:gd name="T1" fmla="*/ 34 h 34"/>
                <a:gd name="T2" fmla="*/ 0 w 350"/>
                <a:gd name="T3" fmla="*/ 34 h 34"/>
                <a:gd name="T4" fmla="*/ 0 w 350"/>
                <a:gd name="T5" fmla="*/ 0 h 34"/>
                <a:gd name="T6" fmla="*/ 350 w 350"/>
                <a:gd name="T7" fmla="*/ 0 h 34"/>
                <a:gd name="T8" fmla="*/ 350 w 350"/>
                <a:gd name="T9" fmla="*/ 34 h 34"/>
                <a:gd name="T10" fmla="*/ 350 w 350"/>
                <a:gd name="T11" fmla="*/ 34 h 34"/>
              </a:gdLst>
              <a:ahLst/>
              <a:cxnLst>
                <a:cxn ang="0">
                  <a:pos x="T0" y="T1"/>
                </a:cxn>
                <a:cxn ang="0">
                  <a:pos x="T2" y="T3"/>
                </a:cxn>
                <a:cxn ang="0">
                  <a:pos x="T4" y="T5"/>
                </a:cxn>
                <a:cxn ang="0">
                  <a:pos x="T6" y="T7"/>
                </a:cxn>
                <a:cxn ang="0">
                  <a:pos x="T8" y="T9"/>
                </a:cxn>
                <a:cxn ang="0">
                  <a:pos x="T10" y="T11"/>
                </a:cxn>
              </a:cxnLst>
              <a:rect l="0" t="0" r="r" b="b"/>
              <a:pathLst>
                <a:path w="350" h="34">
                  <a:moveTo>
                    <a:pt x="350" y="34"/>
                  </a:moveTo>
                  <a:lnTo>
                    <a:pt x="0" y="34"/>
                  </a:lnTo>
                  <a:lnTo>
                    <a:pt x="0" y="0"/>
                  </a:lnTo>
                  <a:lnTo>
                    <a:pt x="350" y="0"/>
                  </a:lnTo>
                  <a:lnTo>
                    <a:pt x="350" y="34"/>
                  </a:lnTo>
                  <a:lnTo>
                    <a:pt x="350" y="34"/>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21">
              <a:extLst>
                <a:ext uri="{FF2B5EF4-FFF2-40B4-BE49-F238E27FC236}">
                  <a16:creationId xmlns:a16="http://schemas.microsoft.com/office/drawing/2014/main" id="{CFC3429C-98E0-3385-A57D-D1C20EEED2E7}"/>
                </a:ext>
              </a:extLst>
            </p:cNvPr>
            <p:cNvSpPr>
              <a:spLocks/>
            </p:cNvSpPr>
            <p:nvPr/>
          </p:nvSpPr>
          <p:spPr bwMode="auto">
            <a:xfrm>
              <a:off x="7221175" y="930104"/>
              <a:ext cx="200582" cy="731915"/>
            </a:xfrm>
            <a:custGeom>
              <a:avLst/>
              <a:gdLst>
                <a:gd name="T0" fmla="*/ 72 w 72"/>
                <a:gd name="T1" fmla="*/ 948 h 948"/>
                <a:gd name="T2" fmla="*/ 0 w 72"/>
                <a:gd name="T3" fmla="*/ 948 h 948"/>
                <a:gd name="T4" fmla="*/ 0 w 72"/>
                <a:gd name="T5" fmla="*/ 0 h 948"/>
                <a:gd name="T6" fmla="*/ 72 w 72"/>
                <a:gd name="T7" fmla="*/ 0 h 948"/>
                <a:gd name="T8" fmla="*/ 72 w 72"/>
                <a:gd name="T9" fmla="*/ 948 h 948"/>
                <a:gd name="T10" fmla="*/ 72 w 72"/>
                <a:gd name="T11" fmla="*/ 948 h 948"/>
              </a:gdLst>
              <a:ahLst/>
              <a:cxnLst>
                <a:cxn ang="0">
                  <a:pos x="T0" y="T1"/>
                </a:cxn>
                <a:cxn ang="0">
                  <a:pos x="T2" y="T3"/>
                </a:cxn>
                <a:cxn ang="0">
                  <a:pos x="T4" y="T5"/>
                </a:cxn>
                <a:cxn ang="0">
                  <a:pos x="T6" y="T7"/>
                </a:cxn>
                <a:cxn ang="0">
                  <a:pos x="T8" y="T9"/>
                </a:cxn>
                <a:cxn ang="0">
                  <a:pos x="T10" y="T11"/>
                </a:cxn>
              </a:cxnLst>
              <a:rect l="0" t="0" r="r" b="b"/>
              <a:pathLst>
                <a:path w="72" h="948">
                  <a:moveTo>
                    <a:pt x="72" y="948"/>
                  </a:moveTo>
                  <a:lnTo>
                    <a:pt x="0" y="948"/>
                  </a:lnTo>
                  <a:lnTo>
                    <a:pt x="0" y="0"/>
                  </a:lnTo>
                  <a:lnTo>
                    <a:pt x="72" y="0"/>
                  </a:lnTo>
                  <a:lnTo>
                    <a:pt x="72" y="948"/>
                  </a:lnTo>
                  <a:lnTo>
                    <a:pt x="72" y="948"/>
                  </a:lnTo>
                  <a:close/>
                </a:path>
              </a:pathLst>
            </a:custGeom>
            <a:solidFill>
              <a:srgbClr val="1621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22">
              <a:extLst>
                <a:ext uri="{FF2B5EF4-FFF2-40B4-BE49-F238E27FC236}">
                  <a16:creationId xmlns:a16="http://schemas.microsoft.com/office/drawing/2014/main" id="{D31FEDFF-16D0-FDAE-A84D-F7FD7CD0C272}"/>
                </a:ext>
              </a:extLst>
            </p:cNvPr>
            <p:cNvSpPr>
              <a:spLocks/>
            </p:cNvSpPr>
            <p:nvPr/>
          </p:nvSpPr>
          <p:spPr bwMode="auto">
            <a:xfrm>
              <a:off x="7067430" y="1648407"/>
              <a:ext cx="516569" cy="566312"/>
            </a:xfrm>
            <a:custGeom>
              <a:avLst/>
              <a:gdLst>
                <a:gd name="T0" fmla="*/ 270 w 270"/>
                <a:gd name="T1" fmla="*/ 296 h 296"/>
                <a:gd name="T2" fmla="*/ 0 w 270"/>
                <a:gd name="T3" fmla="*/ 296 h 296"/>
                <a:gd name="T4" fmla="*/ 26 w 270"/>
                <a:gd name="T5" fmla="*/ 0 h 296"/>
                <a:gd name="T6" fmla="*/ 244 w 270"/>
                <a:gd name="T7" fmla="*/ 0 h 296"/>
                <a:gd name="T8" fmla="*/ 270 w 270"/>
                <a:gd name="T9" fmla="*/ 296 h 296"/>
                <a:gd name="T10" fmla="*/ 270 w 270"/>
                <a:gd name="T11" fmla="*/ 296 h 296"/>
              </a:gdLst>
              <a:ahLst/>
              <a:cxnLst>
                <a:cxn ang="0">
                  <a:pos x="T0" y="T1"/>
                </a:cxn>
                <a:cxn ang="0">
                  <a:pos x="T2" y="T3"/>
                </a:cxn>
                <a:cxn ang="0">
                  <a:pos x="T4" y="T5"/>
                </a:cxn>
                <a:cxn ang="0">
                  <a:pos x="T6" y="T7"/>
                </a:cxn>
                <a:cxn ang="0">
                  <a:pos x="T8" y="T9"/>
                </a:cxn>
                <a:cxn ang="0">
                  <a:pos x="T10" y="T11"/>
                </a:cxn>
              </a:cxnLst>
              <a:rect l="0" t="0" r="r" b="b"/>
              <a:pathLst>
                <a:path w="270" h="296">
                  <a:moveTo>
                    <a:pt x="270" y="296"/>
                  </a:moveTo>
                  <a:lnTo>
                    <a:pt x="0" y="296"/>
                  </a:lnTo>
                  <a:lnTo>
                    <a:pt x="26" y="0"/>
                  </a:lnTo>
                  <a:lnTo>
                    <a:pt x="244" y="0"/>
                  </a:lnTo>
                  <a:lnTo>
                    <a:pt x="270" y="296"/>
                  </a:lnTo>
                  <a:lnTo>
                    <a:pt x="270" y="296"/>
                  </a:lnTo>
                  <a:close/>
                </a:path>
              </a:pathLst>
            </a:custGeom>
            <a:solidFill>
              <a:srgbClr val="223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23">
              <a:extLst>
                <a:ext uri="{FF2B5EF4-FFF2-40B4-BE49-F238E27FC236}">
                  <a16:creationId xmlns:a16="http://schemas.microsoft.com/office/drawing/2014/main" id="{E37E49CD-07BD-E48D-9D88-53938121D6B9}"/>
                </a:ext>
              </a:extLst>
            </p:cNvPr>
            <p:cNvSpPr>
              <a:spLocks/>
            </p:cNvSpPr>
            <p:nvPr/>
          </p:nvSpPr>
          <p:spPr bwMode="auto">
            <a:xfrm>
              <a:off x="6999767" y="1956655"/>
              <a:ext cx="650494" cy="72702"/>
            </a:xfrm>
            <a:custGeom>
              <a:avLst/>
              <a:gdLst>
                <a:gd name="T0" fmla="*/ 10 w 170"/>
                <a:gd name="T1" fmla="*/ 0 h 19"/>
                <a:gd name="T2" fmla="*/ 160 w 170"/>
                <a:gd name="T3" fmla="*/ 0 h 19"/>
                <a:gd name="T4" fmla="*/ 170 w 170"/>
                <a:gd name="T5" fmla="*/ 9 h 19"/>
                <a:gd name="T6" fmla="*/ 160 w 170"/>
                <a:gd name="T7" fmla="*/ 19 h 19"/>
                <a:gd name="T8" fmla="*/ 10 w 170"/>
                <a:gd name="T9" fmla="*/ 19 h 19"/>
                <a:gd name="T10" fmla="*/ 0 w 170"/>
                <a:gd name="T11" fmla="*/ 9 h 19"/>
                <a:gd name="T12" fmla="*/ 10 w 17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70" h="19">
                  <a:moveTo>
                    <a:pt x="10" y="0"/>
                  </a:moveTo>
                  <a:cubicBezTo>
                    <a:pt x="160" y="0"/>
                    <a:pt x="160" y="0"/>
                    <a:pt x="160" y="0"/>
                  </a:cubicBezTo>
                  <a:cubicBezTo>
                    <a:pt x="166" y="0"/>
                    <a:pt x="170" y="4"/>
                    <a:pt x="170" y="9"/>
                  </a:cubicBezTo>
                  <a:cubicBezTo>
                    <a:pt x="170" y="14"/>
                    <a:pt x="166" y="19"/>
                    <a:pt x="160" y="19"/>
                  </a:cubicBezTo>
                  <a:cubicBezTo>
                    <a:pt x="10" y="19"/>
                    <a:pt x="10" y="19"/>
                    <a:pt x="10" y="19"/>
                  </a:cubicBezTo>
                  <a:cubicBezTo>
                    <a:pt x="5" y="19"/>
                    <a:pt x="0" y="14"/>
                    <a:pt x="0" y="9"/>
                  </a:cubicBezTo>
                  <a:cubicBezTo>
                    <a:pt x="0" y="4"/>
                    <a:pt x="5" y="0"/>
                    <a:pt x="10" y="0"/>
                  </a:cubicBezTo>
                  <a:close/>
                </a:path>
              </a:pathLst>
            </a:custGeom>
            <a:solidFill>
              <a:srgbClr val="1621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4">
              <a:extLst>
                <a:ext uri="{FF2B5EF4-FFF2-40B4-BE49-F238E27FC236}">
                  <a16:creationId xmlns:a16="http://schemas.microsoft.com/office/drawing/2014/main" id="{D78FAE86-641B-A632-CC0B-0F4D4C1041E0}"/>
                </a:ext>
              </a:extLst>
            </p:cNvPr>
            <p:cNvSpPr>
              <a:spLocks/>
            </p:cNvSpPr>
            <p:nvPr/>
          </p:nvSpPr>
          <p:spPr bwMode="auto">
            <a:xfrm>
              <a:off x="6806532" y="2029358"/>
              <a:ext cx="373077" cy="671539"/>
            </a:xfrm>
            <a:custGeom>
              <a:avLst/>
              <a:gdLst>
                <a:gd name="T0" fmla="*/ 66 w 97"/>
                <a:gd name="T1" fmla="*/ 0 h 175"/>
                <a:gd name="T2" fmla="*/ 0 w 97"/>
                <a:gd name="T3" fmla="*/ 82 h 175"/>
                <a:gd name="T4" fmla="*/ 41 w 97"/>
                <a:gd name="T5" fmla="*/ 175 h 175"/>
                <a:gd name="T6" fmla="*/ 31 w 97"/>
                <a:gd name="T7" fmla="*/ 79 h 175"/>
                <a:gd name="T8" fmla="*/ 97 w 97"/>
                <a:gd name="T9" fmla="*/ 0 h 175"/>
                <a:gd name="T10" fmla="*/ 66 w 97"/>
                <a:gd name="T11" fmla="*/ 0 h 175"/>
              </a:gdLst>
              <a:ahLst/>
              <a:cxnLst>
                <a:cxn ang="0">
                  <a:pos x="T0" y="T1"/>
                </a:cxn>
                <a:cxn ang="0">
                  <a:pos x="T2" y="T3"/>
                </a:cxn>
                <a:cxn ang="0">
                  <a:pos x="T4" y="T5"/>
                </a:cxn>
                <a:cxn ang="0">
                  <a:pos x="T6" y="T7"/>
                </a:cxn>
                <a:cxn ang="0">
                  <a:pos x="T8" y="T9"/>
                </a:cxn>
                <a:cxn ang="0">
                  <a:pos x="T10" y="T11"/>
                </a:cxn>
              </a:cxnLst>
              <a:rect l="0" t="0" r="r" b="b"/>
              <a:pathLst>
                <a:path w="97" h="175">
                  <a:moveTo>
                    <a:pt x="66" y="0"/>
                  </a:moveTo>
                  <a:cubicBezTo>
                    <a:pt x="0" y="82"/>
                    <a:pt x="0" y="82"/>
                    <a:pt x="0" y="82"/>
                  </a:cubicBezTo>
                  <a:cubicBezTo>
                    <a:pt x="41" y="175"/>
                    <a:pt x="41" y="175"/>
                    <a:pt x="41" y="175"/>
                  </a:cubicBezTo>
                  <a:cubicBezTo>
                    <a:pt x="41" y="175"/>
                    <a:pt x="82" y="175"/>
                    <a:pt x="31" y="79"/>
                  </a:cubicBezTo>
                  <a:cubicBezTo>
                    <a:pt x="97" y="0"/>
                    <a:pt x="97" y="0"/>
                    <a:pt x="97" y="0"/>
                  </a:cubicBezTo>
                  <a:cubicBezTo>
                    <a:pt x="66" y="0"/>
                    <a:pt x="66" y="0"/>
                    <a:pt x="66" y="0"/>
                  </a:cubicBezTo>
                  <a:close/>
                </a:path>
              </a:pathLst>
            </a:custGeom>
            <a:solidFill>
              <a:srgbClr val="223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5">
              <a:extLst>
                <a:ext uri="{FF2B5EF4-FFF2-40B4-BE49-F238E27FC236}">
                  <a16:creationId xmlns:a16="http://schemas.microsoft.com/office/drawing/2014/main" id="{D2EFEDB7-52B1-2356-0BB1-ED6D7F3228BB}"/>
                </a:ext>
              </a:extLst>
            </p:cNvPr>
            <p:cNvSpPr>
              <a:spLocks/>
            </p:cNvSpPr>
            <p:nvPr/>
          </p:nvSpPr>
          <p:spPr bwMode="auto">
            <a:xfrm>
              <a:off x="7466592" y="2029358"/>
              <a:ext cx="367338" cy="671539"/>
            </a:xfrm>
            <a:custGeom>
              <a:avLst/>
              <a:gdLst>
                <a:gd name="T0" fmla="*/ 30 w 96"/>
                <a:gd name="T1" fmla="*/ 0 h 175"/>
                <a:gd name="T2" fmla="*/ 96 w 96"/>
                <a:gd name="T3" fmla="*/ 82 h 175"/>
                <a:gd name="T4" fmla="*/ 55 w 96"/>
                <a:gd name="T5" fmla="*/ 175 h 175"/>
                <a:gd name="T6" fmla="*/ 65 w 96"/>
                <a:gd name="T7" fmla="*/ 79 h 175"/>
                <a:gd name="T8" fmla="*/ 0 w 96"/>
                <a:gd name="T9" fmla="*/ 0 h 175"/>
                <a:gd name="T10" fmla="*/ 30 w 96"/>
                <a:gd name="T11" fmla="*/ 0 h 175"/>
              </a:gdLst>
              <a:ahLst/>
              <a:cxnLst>
                <a:cxn ang="0">
                  <a:pos x="T0" y="T1"/>
                </a:cxn>
                <a:cxn ang="0">
                  <a:pos x="T2" y="T3"/>
                </a:cxn>
                <a:cxn ang="0">
                  <a:pos x="T4" y="T5"/>
                </a:cxn>
                <a:cxn ang="0">
                  <a:pos x="T6" y="T7"/>
                </a:cxn>
                <a:cxn ang="0">
                  <a:pos x="T8" y="T9"/>
                </a:cxn>
                <a:cxn ang="0">
                  <a:pos x="T10" y="T11"/>
                </a:cxn>
              </a:cxnLst>
              <a:rect l="0" t="0" r="r" b="b"/>
              <a:pathLst>
                <a:path w="96" h="175">
                  <a:moveTo>
                    <a:pt x="30" y="0"/>
                  </a:moveTo>
                  <a:cubicBezTo>
                    <a:pt x="96" y="82"/>
                    <a:pt x="96" y="82"/>
                    <a:pt x="96" y="82"/>
                  </a:cubicBezTo>
                  <a:cubicBezTo>
                    <a:pt x="55" y="175"/>
                    <a:pt x="55" y="175"/>
                    <a:pt x="55" y="175"/>
                  </a:cubicBezTo>
                  <a:cubicBezTo>
                    <a:pt x="55" y="175"/>
                    <a:pt x="14" y="175"/>
                    <a:pt x="65" y="79"/>
                  </a:cubicBezTo>
                  <a:cubicBezTo>
                    <a:pt x="0" y="0"/>
                    <a:pt x="0" y="0"/>
                    <a:pt x="0" y="0"/>
                  </a:cubicBezTo>
                  <a:cubicBezTo>
                    <a:pt x="30" y="0"/>
                    <a:pt x="30" y="0"/>
                    <a:pt x="30" y="0"/>
                  </a:cubicBezTo>
                  <a:close/>
                </a:path>
              </a:pathLst>
            </a:custGeom>
            <a:solidFill>
              <a:srgbClr val="223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6">
              <a:extLst>
                <a:ext uri="{FF2B5EF4-FFF2-40B4-BE49-F238E27FC236}">
                  <a16:creationId xmlns:a16="http://schemas.microsoft.com/office/drawing/2014/main" id="{826377C7-445B-392A-4286-62FEE00977D0}"/>
                </a:ext>
              </a:extLst>
            </p:cNvPr>
            <p:cNvSpPr>
              <a:spLocks/>
            </p:cNvSpPr>
            <p:nvPr/>
          </p:nvSpPr>
          <p:spPr bwMode="auto">
            <a:xfrm>
              <a:off x="7022725" y="2406261"/>
              <a:ext cx="596924" cy="593097"/>
            </a:xfrm>
            <a:custGeom>
              <a:avLst/>
              <a:gdLst>
                <a:gd name="T0" fmla="*/ 125 w 156"/>
                <a:gd name="T1" fmla="*/ 155 h 155"/>
                <a:gd name="T2" fmla="*/ 30 w 156"/>
                <a:gd name="T3" fmla="*/ 155 h 155"/>
                <a:gd name="T4" fmla="*/ 0 w 156"/>
                <a:gd name="T5" fmla="*/ 125 h 155"/>
                <a:gd name="T6" fmla="*/ 0 w 156"/>
                <a:gd name="T7" fmla="*/ 30 h 155"/>
                <a:gd name="T8" fmla="*/ 30 w 156"/>
                <a:gd name="T9" fmla="*/ 0 h 155"/>
                <a:gd name="T10" fmla="*/ 125 w 156"/>
                <a:gd name="T11" fmla="*/ 0 h 155"/>
                <a:gd name="T12" fmla="*/ 156 w 156"/>
                <a:gd name="T13" fmla="*/ 30 h 155"/>
                <a:gd name="T14" fmla="*/ 156 w 156"/>
                <a:gd name="T15" fmla="*/ 125 h 155"/>
                <a:gd name="T16" fmla="*/ 125 w 156"/>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55">
                  <a:moveTo>
                    <a:pt x="125" y="155"/>
                  </a:moveTo>
                  <a:cubicBezTo>
                    <a:pt x="30" y="155"/>
                    <a:pt x="30" y="155"/>
                    <a:pt x="30" y="155"/>
                  </a:cubicBezTo>
                  <a:cubicBezTo>
                    <a:pt x="14" y="155"/>
                    <a:pt x="0" y="141"/>
                    <a:pt x="0" y="125"/>
                  </a:cubicBezTo>
                  <a:cubicBezTo>
                    <a:pt x="0" y="30"/>
                    <a:pt x="0" y="30"/>
                    <a:pt x="0" y="30"/>
                  </a:cubicBezTo>
                  <a:cubicBezTo>
                    <a:pt x="0" y="13"/>
                    <a:pt x="14" y="0"/>
                    <a:pt x="30" y="0"/>
                  </a:cubicBezTo>
                  <a:cubicBezTo>
                    <a:pt x="125" y="0"/>
                    <a:pt x="125" y="0"/>
                    <a:pt x="125" y="0"/>
                  </a:cubicBezTo>
                  <a:cubicBezTo>
                    <a:pt x="142" y="0"/>
                    <a:pt x="156" y="13"/>
                    <a:pt x="156" y="30"/>
                  </a:cubicBezTo>
                  <a:cubicBezTo>
                    <a:pt x="156" y="125"/>
                    <a:pt x="156" y="125"/>
                    <a:pt x="156" y="125"/>
                  </a:cubicBezTo>
                  <a:cubicBezTo>
                    <a:pt x="156" y="141"/>
                    <a:pt x="142" y="155"/>
                    <a:pt x="125" y="155"/>
                  </a:cubicBezTo>
                  <a:close/>
                </a:path>
              </a:pathLst>
            </a:custGeom>
            <a:solidFill>
              <a:srgbClr val="92D050"/>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7">
              <a:extLst>
                <a:ext uri="{FF2B5EF4-FFF2-40B4-BE49-F238E27FC236}">
                  <a16:creationId xmlns:a16="http://schemas.microsoft.com/office/drawing/2014/main" id="{9FBAE7CB-B4E0-8978-E4DB-AF8567C20766}"/>
                </a:ext>
              </a:extLst>
            </p:cNvPr>
            <p:cNvSpPr>
              <a:spLocks noEditPoints="1"/>
            </p:cNvSpPr>
            <p:nvPr/>
          </p:nvSpPr>
          <p:spPr bwMode="auto">
            <a:xfrm>
              <a:off x="7097723" y="2483178"/>
              <a:ext cx="436214" cy="440040"/>
            </a:xfrm>
            <a:custGeom>
              <a:avLst/>
              <a:gdLst>
                <a:gd name="T0" fmla="*/ 57 w 114"/>
                <a:gd name="T1" fmla="*/ 92 h 115"/>
                <a:gd name="T2" fmla="*/ 22 w 114"/>
                <a:gd name="T3" fmla="*/ 57 h 115"/>
                <a:gd name="T4" fmla="*/ 57 w 114"/>
                <a:gd name="T5" fmla="*/ 23 h 115"/>
                <a:gd name="T6" fmla="*/ 91 w 114"/>
                <a:gd name="T7" fmla="*/ 57 h 115"/>
                <a:gd name="T8" fmla="*/ 57 w 114"/>
                <a:gd name="T9" fmla="*/ 92 h 115"/>
                <a:gd name="T10" fmla="*/ 114 w 114"/>
                <a:gd name="T11" fmla="*/ 69 h 115"/>
                <a:gd name="T12" fmla="*/ 114 w 114"/>
                <a:gd name="T13" fmla="*/ 46 h 115"/>
                <a:gd name="T14" fmla="*/ 100 w 114"/>
                <a:gd name="T15" fmla="*/ 43 h 115"/>
                <a:gd name="T16" fmla="*/ 97 w 114"/>
                <a:gd name="T17" fmla="*/ 37 h 115"/>
                <a:gd name="T18" fmla="*/ 105 w 114"/>
                <a:gd name="T19" fmla="*/ 25 h 115"/>
                <a:gd name="T20" fmla="*/ 89 w 114"/>
                <a:gd name="T21" fmla="*/ 9 h 115"/>
                <a:gd name="T22" fmla="*/ 77 w 114"/>
                <a:gd name="T23" fmla="*/ 17 h 115"/>
                <a:gd name="T24" fmla="*/ 71 w 114"/>
                <a:gd name="T25" fmla="*/ 14 h 115"/>
                <a:gd name="T26" fmla="*/ 68 w 114"/>
                <a:gd name="T27" fmla="*/ 0 h 115"/>
                <a:gd name="T28" fmla="*/ 57 w 114"/>
                <a:gd name="T29" fmla="*/ 0 h 115"/>
                <a:gd name="T30" fmla="*/ 45 w 114"/>
                <a:gd name="T31" fmla="*/ 0 h 115"/>
                <a:gd name="T32" fmla="*/ 43 w 114"/>
                <a:gd name="T33" fmla="*/ 14 h 115"/>
                <a:gd name="T34" fmla="*/ 36 w 114"/>
                <a:gd name="T35" fmla="*/ 17 h 115"/>
                <a:gd name="T36" fmla="*/ 25 w 114"/>
                <a:gd name="T37" fmla="*/ 9 h 115"/>
                <a:gd name="T38" fmla="*/ 8 w 114"/>
                <a:gd name="T39" fmla="*/ 25 h 115"/>
                <a:gd name="T40" fmla="*/ 16 w 114"/>
                <a:gd name="T41" fmla="*/ 37 h 115"/>
                <a:gd name="T42" fmla="*/ 14 w 114"/>
                <a:gd name="T43" fmla="*/ 43 h 115"/>
                <a:gd name="T44" fmla="*/ 0 w 114"/>
                <a:gd name="T45" fmla="*/ 46 h 115"/>
                <a:gd name="T46" fmla="*/ 0 w 114"/>
                <a:gd name="T47" fmla="*/ 69 h 115"/>
                <a:gd name="T48" fmla="*/ 14 w 114"/>
                <a:gd name="T49" fmla="*/ 71 h 115"/>
                <a:gd name="T50" fmla="*/ 16 w 114"/>
                <a:gd name="T51" fmla="*/ 78 h 115"/>
                <a:gd name="T52" fmla="*/ 8 w 114"/>
                <a:gd name="T53" fmla="*/ 90 h 115"/>
                <a:gd name="T54" fmla="*/ 25 w 114"/>
                <a:gd name="T55" fmla="*/ 106 h 115"/>
                <a:gd name="T56" fmla="*/ 36 w 114"/>
                <a:gd name="T57" fmla="*/ 98 h 115"/>
                <a:gd name="T58" fmla="*/ 43 w 114"/>
                <a:gd name="T59" fmla="*/ 100 h 115"/>
                <a:gd name="T60" fmla="*/ 45 w 114"/>
                <a:gd name="T61" fmla="*/ 115 h 115"/>
                <a:gd name="T62" fmla="*/ 57 w 114"/>
                <a:gd name="T63" fmla="*/ 115 h 115"/>
                <a:gd name="T64" fmla="*/ 68 w 114"/>
                <a:gd name="T65" fmla="*/ 115 h 115"/>
                <a:gd name="T66" fmla="*/ 71 w 114"/>
                <a:gd name="T67" fmla="*/ 100 h 115"/>
                <a:gd name="T68" fmla="*/ 77 w 114"/>
                <a:gd name="T69" fmla="*/ 98 h 115"/>
                <a:gd name="T70" fmla="*/ 89 w 114"/>
                <a:gd name="T71" fmla="*/ 106 h 115"/>
                <a:gd name="T72" fmla="*/ 105 w 114"/>
                <a:gd name="T73" fmla="*/ 90 h 115"/>
                <a:gd name="T74" fmla="*/ 97 w 114"/>
                <a:gd name="T75" fmla="*/ 78 h 115"/>
                <a:gd name="T76" fmla="*/ 100 w 114"/>
                <a:gd name="T77" fmla="*/ 71 h 115"/>
                <a:gd name="T78" fmla="*/ 114 w 114"/>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 h="115">
                  <a:moveTo>
                    <a:pt x="57" y="92"/>
                  </a:moveTo>
                  <a:cubicBezTo>
                    <a:pt x="38" y="92"/>
                    <a:pt x="22" y="76"/>
                    <a:pt x="22" y="57"/>
                  </a:cubicBezTo>
                  <a:cubicBezTo>
                    <a:pt x="22" y="38"/>
                    <a:pt x="38" y="23"/>
                    <a:pt x="57" y="23"/>
                  </a:cubicBezTo>
                  <a:cubicBezTo>
                    <a:pt x="76" y="23"/>
                    <a:pt x="91" y="38"/>
                    <a:pt x="91" y="57"/>
                  </a:cubicBezTo>
                  <a:cubicBezTo>
                    <a:pt x="91" y="76"/>
                    <a:pt x="76" y="92"/>
                    <a:pt x="57" y="92"/>
                  </a:cubicBezTo>
                  <a:close/>
                  <a:moveTo>
                    <a:pt x="114" y="69"/>
                  </a:moveTo>
                  <a:cubicBezTo>
                    <a:pt x="114" y="46"/>
                    <a:pt x="114" y="46"/>
                    <a:pt x="114" y="46"/>
                  </a:cubicBezTo>
                  <a:cubicBezTo>
                    <a:pt x="100" y="43"/>
                    <a:pt x="100" y="43"/>
                    <a:pt x="100" y="43"/>
                  </a:cubicBezTo>
                  <a:cubicBezTo>
                    <a:pt x="99" y="41"/>
                    <a:pt x="98" y="39"/>
                    <a:pt x="97" y="37"/>
                  </a:cubicBezTo>
                  <a:cubicBezTo>
                    <a:pt x="105" y="25"/>
                    <a:pt x="105" y="25"/>
                    <a:pt x="105" y="25"/>
                  </a:cubicBezTo>
                  <a:cubicBezTo>
                    <a:pt x="89" y="9"/>
                    <a:pt x="89" y="9"/>
                    <a:pt x="89" y="9"/>
                  </a:cubicBezTo>
                  <a:cubicBezTo>
                    <a:pt x="77" y="17"/>
                    <a:pt x="77" y="17"/>
                    <a:pt x="77" y="17"/>
                  </a:cubicBezTo>
                  <a:cubicBezTo>
                    <a:pt x="75" y="16"/>
                    <a:pt x="73" y="15"/>
                    <a:pt x="71" y="14"/>
                  </a:cubicBezTo>
                  <a:cubicBezTo>
                    <a:pt x="68" y="0"/>
                    <a:pt x="68" y="0"/>
                    <a:pt x="68" y="0"/>
                  </a:cubicBezTo>
                  <a:cubicBezTo>
                    <a:pt x="57" y="0"/>
                    <a:pt x="57" y="0"/>
                    <a:pt x="57" y="0"/>
                  </a:cubicBezTo>
                  <a:cubicBezTo>
                    <a:pt x="45" y="0"/>
                    <a:pt x="45" y="0"/>
                    <a:pt x="45" y="0"/>
                  </a:cubicBezTo>
                  <a:cubicBezTo>
                    <a:pt x="43" y="14"/>
                    <a:pt x="43" y="14"/>
                    <a:pt x="43" y="14"/>
                  </a:cubicBezTo>
                  <a:cubicBezTo>
                    <a:pt x="40" y="15"/>
                    <a:pt x="38" y="16"/>
                    <a:pt x="36" y="17"/>
                  </a:cubicBezTo>
                  <a:cubicBezTo>
                    <a:pt x="25" y="9"/>
                    <a:pt x="25" y="9"/>
                    <a:pt x="25" y="9"/>
                  </a:cubicBezTo>
                  <a:cubicBezTo>
                    <a:pt x="8" y="25"/>
                    <a:pt x="8" y="25"/>
                    <a:pt x="8" y="25"/>
                  </a:cubicBezTo>
                  <a:cubicBezTo>
                    <a:pt x="16" y="37"/>
                    <a:pt x="16" y="37"/>
                    <a:pt x="16" y="37"/>
                  </a:cubicBezTo>
                  <a:cubicBezTo>
                    <a:pt x="15" y="39"/>
                    <a:pt x="14" y="41"/>
                    <a:pt x="14" y="43"/>
                  </a:cubicBezTo>
                  <a:cubicBezTo>
                    <a:pt x="0" y="46"/>
                    <a:pt x="0" y="46"/>
                    <a:pt x="0" y="46"/>
                  </a:cubicBezTo>
                  <a:cubicBezTo>
                    <a:pt x="0" y="69"/>
                    <a:pt x="0" y="69"/>
                    <a:pt x="0" y="69"/>
                  </a:cubicBezTo>
                  <a:cubicBezTo>
                    <a:pt x="14" y="71"/>
                    <a:pt x="14" y="71"/>
                    <a:pt x="14" y="71"/>
                  </a:cubicBezTo>
                  <a:cubicBezTo>
                    <a:pt x="14" y="74"/>
                    <a:pt x="15" y="76"/>
                    <a:pt x="16" y="78"/>
                  </a:cubicBezTo>
                  <a:cubicBezTo>
                    <a:pt x="8" y="90"/>
                    <a:pt x="8" y="90"/>
                    <a:pt x="8" y="90"/>
                  </a:cubicBezTo>
                  <a:cubicBezTo>
                    <a:pt x="25" y="106"/>
                    <a:pt x="25" y="106"/>
                    <a:pt x="25" y="106"/>
                  </a:cubicBezTo>
                  <a:cubicBezTo>
                    <a:pt x="36" y="98"/>
                    <a:pt x="36" y="98"/>
                    <a:pt x="36" y="98"/>
                  </a:cubicBezTo>
                  <a:cubicBezTo>
                    <a:pt x="38" y="99"/>
                    <a:pt x="40" y="100"/>
                    <a:pt x="43" y="100"/>
                  </a:cubicBezTo>
                  <a:cubicBezTo>
                    <a:pt x="45" y="115"/>
                    <a:pt x="45" y="115"/>
                    <a:pt x="45" y="115"/>
                  </a:cubicBezTo>
                  <a:cubicBezTo>
                    <a:pt x="57" y="115"/>
                    <a:pt x="57" y="115"/>
                    <a:pt x="57" y="115"/>
                  </a:cubicBezTo>
                  <a:cubicBezTo>
                    <a:pt x="68" y="115"/>
                    <a:pt x="68" y="115"/>
                    <a:pt x="68" y="115"/>
                  </a:cubicBezTo>
                  <a:cubicBezTo>
                    <a:pt x="71" y="100"/>
                    <a:pt x="71" y="100"/>
                    <a:pt x="71" y="100"/>
                  </a:cubicBezTo>
                  <a:cubicBezTo>
                    <a:pt x="73" y="100"/>
                    <a:pt x="75" y="99"/>
                    <a:pt x="77" y="98"/>
                  </a:cubicBezTo>
                  <a:cubicBezTo>
                    <a:pt x="89" y="106"/>
                    <a:pt x="89" y="106"/>
                    <a:pt x="89" y="106"/>
                  </a:cubicBezTo>
                  <a:cubicBezTo>
                    <a:pt x="105" y="90"/>
                    <a:pt x="105" y="90"/>
                    <a:pt x="105" y="90"/>
                  </a:cubicBezTo>
                  <a:cubicBezTo>
                    <a:pt x="97" y="78"/>
                    <a:pt x="97" y="78"/>
                    <a:pt x="97" y="78"/>
                  </a:cubicBezTo>
                  <a:cubicBezTo>
                    <a:pt x="98" y="76"/>
                    <a:pt x="99" y="74"/>
                    <a:pt x="100" y="71"/>
                  </a:cubicBezTo>
                  <a:cubicBezTo>
                    <a:pt x="114" y="69"/>
                    <a:pt x="114" y="69"/>
                    <a:pt x="114"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9B38690F-1E96-CD48-77FD-1162C224F30F}"/>
                </a:ext>
              </a:extLst>
            </p:cNvPr>
            <p:cNvGrpSpPr/>
            <p:nvPr/>
          </p:nvGrpSpPr>
          <p:grpSpPr>
            <a:xfrm>
              <a:off x="5270832" y="3914693"/>
              <a:ext cx="2070145" cy="2436120"/>
              <a:chOff x="5660275" y="3770354"/>
              <a:chExt cx="2070145" cy="2436120"/>
            </a:xfrm>
          </p:grpSpPr>
          <p:sp>
            <p:nvSpPr>
              <p:cNvPr id="34" name="Freeform 28">
                <a:extLst>
                  <a:ext uri="{FF2B5EF4-FFF2-40B4-BE49-F238E27FC236}">
                    <a16:creationId xmlns:a16="http://schemas.microsoft.com/office/drawing/2014/main" id="{72D1A255-EA83-FFEB-2592-554A10A934D9}"/>
                  </a:ext>
                </a:extLst>
              </p:cNvPr>
              <p:cNvSpPr>
                <a:spLocks/>
              </p:cNvSpPr>
              <p:nvPr/>
            </p:nvSpPr>
            <p:spPr bwMode="auto">
              <a:xfrm>
                <a:off x="6380602" y="3770354"/>
                <a:ext cx="1337339" cy="1777378"/>
              </a:xfrm>
              <a:custGeom>
                <a:avLst/>
                <a:gdLst>
                  <a:gd name="T0" fmla="*/ 11 w 349"/>
                  <a:gd name="T1" fmla="*/ 460 h 464"/>
                  <a:gd name="T2" fmla="*/ 348 w 349"/>
                  <a:gd name="T3" fmla="*/ 10 h 464"/>
                  <a:gd name="T4" fmla="*/ 347 w 349"/>
                  <a:gd name="T5" fmla="*/ 2 h 464"/>
                  <a:gd name="T6" fmla="*/ 339 w 349"/>
                  <a:gd name="T7" fmla="*/ 2 h 464"/>
                  <a:gd name="T8" fmla="*/ 3 w 349"/>
                  <a:gd name="T9" fmla="*/ 257 h 464"/>
                  <a:gd name="T10" fmla="*/ 0 w 349"/>
                  <a:gd name="T11" fmla="*/ 262 h 464"/>
                  <a:gd name="T12" fmla="*/ 0 w 349"/>
                  <a:gd name="T13" fmla="*/ 457 h 464"/>
                  <a:gd name="T14" fmla="*/ 6 w 349"/>
                  <a:gd name="T15" fmla="*/ 463 h 464"/>
                  <a:gd name="T16" fmla="*/ 12 w 349"/>
                  <a:gd name="T17" fmla="*/ 457 h 464"/>
                  <a:gd name="T18" fmla="*/ 12 w 349"/>
                  <a:gd name="T19" fmla="*/ 265 h 464"/>
                  <a:gd name="T20" fmla="*/ 312 w 349"/>
                  <a:gd name="T21" fmla="*/ 37 h 464"/>
                  <a:gd name="T22" fmla="*/ 2 w 349"/>
                  <a:gd name="T23" fmla="*/ 453 h 464"/>
                  <a:gd name="T24" fmla="*/ 3 w 349"/>
                  <a:gd name="T25" fmla="*/ 462 h 464"/>
                  <a:gd name="T26" fmla="*/ 11 w 349"/>
                  <a:gd name="T27"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9" h="464">
                    <a:moveTo>
                      <a:pt x="11" y="460"/>
                    </a:moveTo>
                    <a:cubicBezTo>
                      <a:pt x="348" y="10"/>
                      <a:pt x="348" y="10"/>
                      <a:pt x="348" y="10"/>
                    </a:cubicBezTo>
                    <a:cubicBezTo>
                      <a:pt x="349" y="8"/>
                      <a:pt x="349" y="4"/>
                      <a:pt x="347" y="2"/>
                    </a:cubicBezTo>
                    <a:cubicBezTo>
                      <a:pt x="345" y="0"/>
                      <a:pt x="341" y="0"/>
                      <a:pt x="339" y="2"/>
                    </a:cubicBezTo>
                    <a:cubicBezTo>
                      <a:pt x="3" y="257"/>
                      <a:pt x="3" y="257"/>
                      <a:pt x="3" y="257"/>
                    </a:cubicBezTo>
                    <a:cubicBezTo>
                      <a:pt x="1" y="258"/>
                      <a:pt x="0" y="260"/>
                      <a:pt x="0" y="262"/>
                    </a:cubicBezTo>
                    <a:cubicBezTo>
                      <a:pt x="0" y="457"/>
                      <a:pt x="0" y="457"/>
                      <a:pt x="0" y="457"/>
                    </a:cubicBezTo>
                    <a:cubicBezTo>
                      <a:pt x="0" y="460"/>
                      <a:pt x="3" y="463"/>
                      <a:pt x="6" y="463"/>
                    </a:cubicBezTo>
                    <a:cubicBezTo>
                      <a:pt x="10" y="463"/>
                      <a:pt x="12" y="460"/>
                      <a:pt x="12" y="457"/>
                    </a:cubicBezTo>
                    <a:cubicBezTo>
                      <a:pt x="12" y="265"/>
                      <a:pt x="12" y="265"/>
                      <a:pt x="12" y="265"/>
                    </a:cubicBezTo>
                    <a:cubicBezTo>
                      <a:pt x="312" y="37"/>
                      <a:pt x="312" y="37"/>
                      <a:pt x="312" y="37"/>
                    </a:cubicBezTo>
                    <a:cubicBezTo>
                      <a:pt x="2" y="453"/>
                      <a:pt x="2" y="453"/>
                      <a:pt x="2" y="453"/>
                    </a:cubicBezTo>
                    <a:cubicBezTo>
                      <a:pt x="0" y="456"/>
                      <a:pt x="0" y="460"/>
                      <a:pt x="3" y="462"/>
                    </a:cubicBezTo>
                    <a:cubicBezTo>
                      <a:pt x="5" y="464"/>
                      <a:pt x="9" y="463"/>
                      <a:pt x="11" y="460"/>
                    </a:cubicBez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29">
                <a:extLst>
                  <a:ext uri="{FF2B5EF4-FFF2-40B4-BE49-F238E27FC236}">
                    <a16:creationId xmlns:a16="http://schemas.microsoft.com/office/drawing/2014/main" id="{49F40D23-7673-A541-ACC5-A741081D6E9A}"/>
                  </a:ext>
                </a:extLst>
              </p:cNvPr>
              <p:cNvSpPr>
                <a:spLocks/>
              </p:cNvSpPr>
              <p:nvPr/>
            </p:nvSpPr>
            <p:spPr bwMode="auto">
              <a:xfrm>
                <a:off x="6380602" y="4133865"/>
                <a:ext cx="1065662" cy="809290"/>
              </a:xfrm>
              <a:custGeom>
                <a:avLst/>
                <a:gdLst>
                  <a:gd name="T0" fmla="*/ 4 w 278"/>
                  <a:gd name="T1" fmla="*/ 172 h 211"/>
                  <a:gd name="T2" fmla="*/ 122 w 278"/>
                  <a:gd name="T3" fmla="*/ 210 h 211"/>
                  <a:gd name="T4" fmla="*/ 127 w 278"/>
                  <a:gd name="T5" fmla="*/ 210 h 211"/>
                  <a:gd name="T6" fmla="*/ 130 w 278"/>
                  <a:gd name="T7" fmla="*/ 205 h 211"/>
                  <a:gd name="T8" fmla="*/ 130 w 278"/>
                  <a:gd name="T9" fmla="*/ 84 h 211"/>
                  <a:gd name="T10" fmla="*/ 219 w 278"/>
                  <a:gd name="T11" fmla="*/ 84 h 211"/>
                  <a:gd name="T12" fmla="*/ 223 w 278"/>
                  <a:gd name="T13" fmla="*/ 82 h 211"/>
                  <a:gd name="T14" fmla="*/ 225 w 278"/>
                  <a:gd name="T15" fmla="*/ 78 h 211"/>
                  <a:gd name="T16" fmla="*/ 225 w 278"/>
                  <a:gd name="T17" fmla="*/ 12 h 211"/>
                  <a:gd name="T18" fmla="*/ 272 w 278"/>
                  <a:gd name="T19" fmla="*/ 12 h 211"/>
                  <a:gd name="T20" fmla="*/ 278 w 278"/>
                  <a:gd name="T21" fmla="*/ 6 h 211"/>
                  <a:gd name="T22" fmla="*/ 272 w 278"/>
                  <a:gd name="T23" fmla="*/ 0 h 211"/>
                  <a:gd name="T24" fmla="*/ 219 w 278"/>
                  <a:gd name="T25" fmla="*/ 0 h 211"/>
                  <a:gd name="T26" fmla="*/ 214 w 278"/>
                  <a:gd name="T27" fmla="*/ 1 h 211"/>
                  <a:gd name="T28" fmla="*/ 213 w 278"/>
                  <a:gd name="T29" fmla="*/ 6 h 211"/>
                  <a:gd name="T30" fmla="*/ 213 w 278"/>
                  <a:gd name="T31" fmla="*/ 72 h 211"/>
                  <a:gd name="T32" fmla="*/ 124 w 278"/>
                  <a:gd name="T33" fmla="*/ 72 h 211"/>
                  <a:gd name="T34" fmla="*/ 119 w 278"/>
                  <a:gd name="T35" fmla="*/ 73 h 211"/>
                  <a:gd name="T36" fmla="*/ 118 w 278"/>
                  <a:gd name="T37" fmla="*/ 78 h 211"/>
                  <a:gd name="T38" fmla="*/ 118 w 278"/>
                  <a:gd name="T39" fmla="*/ 196 h 211"/>
                  <a:gd name="T40" fmla="*/ 8 w 278"/>
                  <a:gd name="T41" fmla="*/ 161 h 211"/>
                  <a:gd name="T42" fmla="*/ 1 w 278"/>
                  <a:gd name="T43" fmla="*/ 165 h 211"/>
                  <a:gd name="T44" fmla="*/ 4 w 278"/>
                  <a:gd name="T45" fmla="*/ 17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8" h="211">
                    <a:moveTo>
                      <a:pt x="4" y="172"/>
                    </a:moveTo>
                    <a:cubicBezTo>
                      <a:pt x="122" y="210"/>
                      <a:pt x="122" y="210"/>
                      <a:pt x="122" y="210"/>
                    </a:cubicBezTo>
                    <a:cubicBezTo>
                      <a:pt x="124" y="211"/>
                      <a:pt x="126" y="211"/>
                      <a:pt x="127" y="210"/>
                    </a:cubicBezTo>
                    <a:cubicBezTo>
                      <a:pt x="129" y="208"/>
                      <a:pt x="130" y="207"/>
                      <a:pt x="130" y="205"/>
                    </a:cubicBezTo>
                    <a:cubicBezTo>
                      <a:pt x="130" y="84"/>
                      <a:pt x="130" y="84"/>
                      <a:pt x="130" y="84"/>
                    </a:cubicBezTo>
                    <a:cubicBezTo>
                      <a:pt x="219" y="84"/>
                      <a:pt x="219" y="84"/>
                      <a:pt x="219" y="84"/>
                    </a:cubicBezTo>
                    <a:cubicBezTo>
                      <a:pt x="220" y="84"/>
                      <a:pt x="222" y="83"/>
                      <a:pt x="223" y="82"/>
                    </a:cubicBezTo>
                    <a:cubicBezTo>
                      <a:pt x="224" y="81"/>
                      <a:pt x="225" y="79"/>
                      <a:pt x="225" y="78"/>
                    </a:cubicBezTo>
                    <a:cubicBezTo>
                      <a:pt x="225" y="12"/>
                      <a:pt x="225" y="12"/>
                      <a:pt x="225" y="12"/>
                    </a:cubicBezTo>
                    <a:cubicBezTo>
                      <a:pt x="272" y="12"/>
                      <a:pt x="272" y="12"/>
                      <a:pt x="272" y="12"/>
                    </a:cubicBezTo>
                    <a:cubicBezTo>
                      <a:pt x="276" y="12"/>
                      <a:pt x="278" y="9"/>
                      <a:pt x="278" y="6"/>
                    </a:cubicBezTo>
                    <a:cubicBezTo>
                      <a:pt x="278" y="2"/>
                      <a:pt x="276" y="0"/>
                      <a:pt x="272" y="0"/>
                    </a:cubicBezTo>
                    <a:cubicBezTo>
                      <a:pt x="219" y="0"/>
                      <a:pt x="219" y="0"/>
                      <a:pt x="219" y="0"/>
                    </a:cubicBezTo>
                    <a:cubicBezTo>
                      <a:pt x="217" y="0"/>
                      <a:pt x="215" y="0"/>
                      <a:pt x="214" y="1"/>
                    </a:cubicBezTo>
                    <a:cubicBezTo>
                      <a:pt x="213" y="2"/>
                      <a:pt x="213" y="4"/>
                      <a:pt x="213" y="6"/>
                    </a:cubicBezTo>
                    <a:cubicBezTo>
                      <a:pt x="213" y="72"/>
                      <a:pt x="213" y="72"/>
                      <a:pt x="213" y="72"/>
                    </a:cubicBezTo>
                    <a:cubicBezTo>
                      <a:pt x="124" y="72"/>
                      <a:pt x="124" y="72"/>
                      <a:pt x="124" y="72"/>
                    </a:cubicBezTo>
                    <a:cubicBezTo>
                      <a:pt x="122" y="72"/>
                      <a:pt x="121" y="72"/>
                      <a:pt x="119" y="73"/>
                    </a:cubicBezTo>
                    <a:cubicBezTo>
                      <a:pt x="118" y="74"/>
                      <a:pt x="118" y="76"/>
                      <a:pt x="118" y="78"/>
                    </a:cubicBezTo>
                    <a:cubicBezTo>
                      <a:pt x="118" y="196"/>
                      <a:pt x="118" y="196"/>
                      <a:pt x="118" y="196"/>
                    </a:cubicBezTo>
                    <a:cubicBezTo>
                      <a:pt x="8" y="161"/>
                      <a:pt x="8" y="161"/>
                      <a:pt x="8" y="161"/>
                    </a:cubicBezTo>
                    <a:cubicBezTo>
                      <a:pt x="5" y="160"/>
                      <a:pt x="2" y="162"/>
                      <a:pt x="1" y="165"/>
                    </a:cubicBezTo>
                    <a:cubicBezTo>
                      <a:pt x="0" y="168"/>
                      <a:pt x="1" y="171"/>
                      <a:pt x="4" y="172"/>
                    </a:cubicBez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0">
                <a:extLst>
                  <a:ext uri="{FF2B5EF4-FFF2-40B4-BE49-F238E27FC236}">
                    <a16:creationId xmlns:a16="http://schemas.microsoft.com/office/drawing/2014/main" id="{23B5D522-3A7D-5113-3FF1-B5DD0F954413}"/>
                  </a:ext>
                </a:extLst>
              </p:cNvPr>
              <p:cNvSpPr>
                <a:spLocks/>
              </p:cNvSpPr>
              <p:nvPr/>
            </p:nvSpPr>
            <p:spPr bwMode="auto">
              <a:xfrm>
                <a:off x="5690887" y="4331522"/>
                <a:ext cx="61223" cy="1874952"/>
              </a:xfrm>
              <a:custGeom>
                <a:avLst/>
                <a:gdLst>
                  <a:gd name="T0" fmla="*/ 32 w 32"/>
                  <a:gd name="T1" fmla="*/ 980 h 980"/>
                  <a:gd name="T2" fmla="*/ 0 w 32"/>
                  <a:gd name="T3" fmla="*/ 980 h 980"/>
                  <a:gd name="T4" fmla="*/ 0 w 32"/>
                  <a:gd name="T5" fmla="*/ 0 h 980"/>
                  <a:gd name="T6" fmla="*/ 32 w 32"/>
                  <a:gd name="T7" fmla="*/ 0 h 980"/>
                  <a:gd name="T8" fmla="*/ 32 w 32"/>
                  <a:gd name="T9" fmla="*/ 980 h 980"/>
                  <a:gd name="T10" fmla="*/ 32 w 32"/>
                  <a:gd name="T11" fmla="*/ 980 h 980"/>
                </a:gdLst>
                <a:ahLst/>
                <a:cxnLst>
                  <a:cxn ang="0">
                    <a:pos x="T0" y="T1"/>
                  </a:cxn>
                  <a:cxn ang="0">
                    <a:pos x="T2" y="T3"/>
                  </a:cxn>
                  <a:cxn ang="0">
                    <a:pos x="T4" y="T5"/>
                  </a:cxn>
                  <a:cxn ang="0">
                    <a:pos x="T6" y="T7"/>
                  </a:cxn>
                  <a:cxn ang="0">
                    <a:pos x="T8" y="T9"/>
                  </a:cxn>
                  <a:cxn ang="0">
                    <a:pos x="T10" y="T11"/>
                  </a:cxn>
                </a:cxnLst>
                <a:rect l="0" t="0" r="r" b="b"/>
                <a:pathLst>
                  <a:path w="32" h="980">
                    <a:moveTo>
                      <a:pt x="32" y="980"/>
                    </a:moveTo>
                    <a:lnTo>
                      <a:pt x="0" y="980"/>
                    </a:lnTo>
                    <a:lnTo>
                      <a:pt x="0" y="0"/>
                    </a:lnTo>
                    <a:lnTo>
                      <a:pt x="32" y="0"/>
                    </a:lnTo>
                    <a:lnTo>
                      <a:pt x="32" y="980"/>
                    </a:lnTo>
                    <a:lnTo>
                      <a:pt x="32" y="980"/>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1">
                <a:extLst>
                  <a:ext uri="{FF2B5EF4-FFF2-40B4-BE49-F238E27FC236}">
                    <a16:creationId xmlns:a16="http://schemas.microsoft.com/office/drawing/2014/main" id="{394AF857-CF0F-2259-FE06-3F952CDF94DF}"/>
                  </a:ext>
                </a:extLst>
              </p:cNvPr>
              <p:cNvSpPr>
                <a:spLocks/>
              </p:cNvSpPr>
              <p:nvPr/>
            </p:nvSpPr>
            <p:spPr bwMode="auto">
              <a:xfrm>
                <a:off x="5702366" y="4346827"/>
                <a:ext cx="709804" cy="713630"/>
              </a:xfrm>
              <a:custGeom>
                <a:avLst/>
                <a:gdLst>
                  <a:gd name="T0" fmla="*/ 371 w 371"/>
                  <a:gd name="T1" fmla="*/ 351 h 373"/>
                  <a:gd name="T2" fmla="*/ 347 w 371"/>
                  <a:gd name="T3" fmla="*/ 373 h 373"/>
                  <a:gd name="T4" fmla="*/ 0 w 371"/>
                  <a:gd name="T5" fmla="*/ 22 h 373"/>
                  <a:gd name="T6" fmla="*/ 22 w 371"/>
                  <a:gd name="T7" fmla="*/ 0 h 373"/>
                  <a:gd name="T8" fmla="*/ 371 w 371"/>
                  <a:gd name="T9" fmla="*/ 351 h 373"/>
                  <a:gd name="T10" fmla="*/ 371 w 371"/>
                  <a:gd name="T11" fmla="*/ 351 h 373"/>
                </a:gdLst>
                <a:ahLst/>
                <a:cxnLst>
                  <a:cxn ang="0">
                    <a:pos x="T0" y="T1"/>
                  </a:cxn>
                  <a:cxn ang="0">
                    <a:pos x="T2" y="T3"/>
                  </a:cxn>
                  <a:cxn ang="0">
                    <a:pos x="T4" y="T5"/>
                  </a:cxn>
                  <a:cxn ang="0">
                    <a:pos x="T6" y="T7"/>
                  </a:cxn>
                  <a:cxn ang="0">
                    <a:pos x="T8" y="T9"/>
                  </a:cxn>
                  <a:cxn ang="0">
                    <a:pos x="T10" y="T11"/>
                  </a:cxn>
                </a:cxnLst>
                <a:rect l="0" t="0" r="r" b="b"/>
                <a:pathLst>
                  <a:path w="371" h="373">
                    <a:moveTo>
                      <a:pt x="371" y="351"/>
                    </a:moveTo>
                    <a:lnTo>
                      <a:pt x="347" y="373"/>
                    </a:lnTo>
                    <a:lnTo>
                      <a:pt x="0" y="22"/>
                    </a:lnTo>
                    <a:lnTo>
                      <a:pt x="22" y="0"/>
                    </a:lnTo>
                    <a:lnTo>
                      <a:pt x="371" y="351"/>
                    </a:lnTo>
                    <a:lnTo>
                      <a:pt x="371" y="351"/>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2">
                <a:extLst>
                  <a:ext uri="{FF2B5EF4-FFF2-40B4-BE49-F238E27FC236}">
                    <a16:creationId xmlns:a16="http://schemas.microsoft.com/office/drawing/2014/main" id="{DC1B02EC-E933-530E-8595-CE87470ADC1D}"/>
                  </a:ext>
                </a:extLst>
              </p:cNvPr>
              <p:cNvSpPr>
                <a:spLocks/>
              </p:cNvSpPr>
              <p:nvPr/>
            </p:nvSpPr>
            <p:spPr bwMode="auto">
              <a:xfrm>
                <a:off x="6362426" y="4331522"/>
                <a:ext cx="61223" cy="1874952"/>
              </a:xfrm>
              <a:custGeom>
                <a:avLst/>
                <a:gdLst>
                  <a:gd name="T0" fmla="*/ 32 w 32"/>
                  <a:gd name="T1" fmla="*/ 980 h 980"/>
                  <a:gd name="T2" fmla="*/ 0 w 32"/>
                  <a:gd name="T3" fmla="*/ 980 h 980"/>
                  <a:gd name="T4" fmla="*/ 0 w 32"/>
                  <a:gd name="T5" fmla="*/ 0 h 980"/>
                  <a:gd name="T6" fmla="*/ 32 w 32"/>
                  <a:gd name="T7" fmla="*/ 0 h 980"/>
                  <a:gd name="T8" fmla="*/ 32 w 32"/>
                  <a:gd name="T9" fmla="*/ 980 h 980"/>
                  <a:gd name="T10" fmla="*/ 32 w 32"/>
                  <a:gd name="T11" fmla="*/ 980 h 980"/>
                </a:gdLst>
                <a:ahLst/>
                <a:cxnLst>
                  <a:cxn ang="0">
                    <a:pos x="T0" y="T1"/>
                  </a:cxn>
                  <a:cxn ang="0">
                    <a:pos x="T2" y="T3"/>
                  </a:cxn>
                  <a:cxn ang="0">
                    <a:pos x="T4" y="T5"/>
                  </a:cxn>
                  <a:cxn ang="0">
                    <a:pos x="T6" y="T7"/>
                  </a:cxn>
                  <a:cxn ang="0">
                    <a:pos x="T8" y="T9"/>
                  </a:cxn>
                  <a:cxn ang="0">
                    <a:pos x="T10" y="T11"/>
                  </a:cxn>
                </a:cxnLst>
                <a:rect l="0" t="0" r="r" b="b"/>
                <a:pathLst>
                  <a:path w="32" h="980">
                    <a:moveTo>
                      <a:pt x="32" y="980"/>
                    </a:moveTo>
                    <a:lnTo>
                      <a:pt x="0" y="980"/>
                    </a:lnTo>
                    <a:lnTo>
                      <a:pt x="0" y="0"/>
                    </a:lnTo>
                    <a:lnTo>
                      <a:pt x="32" y="0"/>
                    </a:lnTo>
                    <a:lnTo>
                      <a:pt x="32" y="980"/>
                    </a:lnTo>
                    <a:lnTo>
                      <a:pt x="32" y="980"/>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3">
                <a:extLst>
                  <a:ext uri="{FF2B5EF4-FFF2-40B4-BE49-F238E27FC236}">
                    <a16:creationId xmlns:a16="http://schemas.microsoft.com/office/drawing/2014/main" id="{7EFD6D1A-4162-F999-6DDE-ED00C48FD2A2}"/>
                  </a:ext>
                </a:extLst>
              </p:cNvPr>
              <p:cNvSpPr>
                <a:spLocks/>
              </p:cNvSpPr>
              <p:nvPr/>
            </p:nvSpPr>
            <p:spPr bwMode="auto">
              <a:xfrm>
                <a:off x="5702366" y="4346827"/>
                <a:ext cx="709804" cy="713630"/>
              </a:xfrm>
              <a:custGeom>
                <a:avLst/>
                <a:gdLst>
                  <a:gd name="T0" fmla="*/ 0 w 371"/>
                  <a:gd name="T1" fmla="*/ 351 h 373"/>
                  <a:gd name="T2" fmla="*/ 22 w 371"/>
                  <a:gd name="T3" fmla="*/ 373 h 373"/>
                  <a:gd name="T4" fmla="*/ 371 w 371"/>
                  <a:gd name="T5" fmla="*/ 22 h 373"/>
                  <a:gd name="T6" fmla="*/ 347 w 371"/>
                  <a:gd name="T7" fmla="*/ 0 h 373"/>
                  <a:gd name="T8" fmla="*/ 0 w 371"/>
                  <a:gd name="T9" fmla="*/ 351 h 373"/>
                  <a:gd name="T10" fmla="*/ 0 w 371"/>
                  <a:gd name="T11" fmla="*/ 351 h 373"/>
                </a:gdLst>
                <a:ahLst/>
                <a:cxnLst>
                  <a:cxn ang="0">
                    <a:pos x="T0" y="T1"/>
                  </a:cxn>
                  <a:cxn ang="0">
                    <a:pos x="T2" y="T3"/>
                  </a:cxn>
                  <a:cxn ang="0">
                    <a:pos x="T4" y="T5"/>
                  </a:cxn>
                  <a:cxn ang="0">
                    <a:pos x="T6" y="T7"/>
                  </a:cxn>
                  <a:cxn ang="0">
                    <a:pos x="T8" y="T9"/>
                  </a:cxn>
                  <a:cxn ang="0">
                    <a:pos x="T10" y="T11"/>
                  </a:cxn>
                </a:cxnLst>
                <a:rect l="0" t="0" r="r" b="b"/>
                <a:pathLst>
                  <a:path w="371" h="373">
                    <a:moveTo>
                      <a:pt x="0" y="351"/>
                    </a:moveTo>
                    <a:lnTo>
                      <a:pt x="22" y="373"/>
                    </a:lnTo>
                    <a:lnTo>
                      <a:pt x="371" y="22"/>
                    </a:lnTo>
                    <a:lnTo>
                      <a:pt x="347" y="0"/>
                    </a:lnTo>
                    <a:lnTo>
                      <a:pt x="0" y="351"/>
                    </a:lnTo>
                    <a:lnTo>
                      <a:pt x="0" y="351"/>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a:extLst>
                  <a:ext uri="{FF2B5EF4-FFF2-40B4-BE49-F238E27FC236}">
                    <a16:creationId xmlns:a16="http://schemas.microsoft.com/office/drawing/2014/main" id="{89F7F4B0-02C0-4717-34B8-23436CA099CB}"/>
                  </a:ext>
                </a:extLst>
              </p:cNvPr>
              <p:cNvSpPr>
                <a:spLocks/>
              </p:cNvSpPr>
              <p:nvPr/>
            </p:nvSpPr>
            <p:spPr bwMode="auto">
              <a:xfrm>
                <a:off x="5721498" y="5048978"/>
                <a:ext cx="671539" cy="61223"/>
              </a:xfrm>
              <a:custGeom>
                <a:avLst/>
                <a:gdLst>
                  <a:gd name="T0" fmla="*/ 351 w 351"/>
                  <a:gd name="T1" fmla="*/ 0 h 32"/>
                  <a:gd name="T2" fmla="*/ 351 w 351"/>
                  <a:gd name="T3" fmla="*/ 32 h 32"/>
                  <a:gd name="T4" fmla="*/ 0 w 351"/>
                  <a:gd name="T5" fmla="*/ 32 h 32"/>
                  <a:gd name="T6" fmla="*/ 0 w 351"/>
                  <a:gd name="T7" fmla="*/ 0 h 32"/>
                  <a:gd name="T8" fmla="*/ 351 w 351"/>
                  <a:gd name="T9" fmla="*/ 0 h 32"/>
                  <a:gd name="T10" fmla="*/ 351 w 351"/>
                  <a:gd name="T11" fmla="*/ 0 h 32"/>
                </a:gdLst>
                <a:ahLst/>
                <a:cxnLst>
                  <a:cxn ang="0">
                    <a:pos x="T0" y="T1"/>
                  </a:cxn>
                  <a:cxn ang="0">
                    <a:pos x="T2" y="T3"/>
                  </a:cxn>
                  <a:cxn ang="0">
                    <a:pos x="T4" y="T5"/>
                  </a:cxn>
                  <a:cxn ang="0">
                    <a:pos x="T6" y="T7"/>
                  </a:cxn>
                  <a:cxn ang="0">
                    <a:pos x="T8" y="T9"/>
                  </a:cxn>
                  <a:cxn ang="0">
                    <a:pos x="T10" y="T11"/>
                  </a:cxn>
                </a:cxnLst>
                <a:rect l="0" t="0" r="r" b="b"/>
                <a:pathLst>
                  <a:path w="351" h="32">
                    <a:moveTo>
                      <a:pt x="351" y="0"/>
                    </a:moveTo>
                    <a:lnTo>
                      <a:pt x="351" y="32"/>
                    </a:lnTo>
                    <a:lnTo>
                      <a:pt x="0" y="32"/>
                    </a:lnTo>
                    <a:lnTo>
                      <a:pt x="0" y="0"/>
                    </a:lnTo>
                    <a:lnTo>
                      <a:pt x="351" y="0"/>
                    </a:lnTo>
                    <a:lnTo>
                      <a:pt x="351" y="0"/>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a:extLst>
                  <a:ext uri="{FF2B5EF4-FFF2-40B4-BE49-F238E27FC236}">
                    <a16:creationId xmlns:a16="http://schemas.microsoft.com/office/drawing/2014/main" id="{AE27E48D-4078-5A5B-0EC8-82665B45AE96}"/>
                  </a:ext>
                </a:extLst>
              </p:cNvPr>
              <p:cNvSpPr>
                <a:spLocks/>
              </p:cNvSpPr>
              <p:nvPr/>
            </p:nvSpPr>
            <p:spPr bwMode="auto">
              <a:xfrm>
                <a:off x="5702366" y="5098721"/>
                <a:ext cx="709804" cy="713630"/>
              </a:xfrm>
              <a:custGeom>
                <a:avLst/>
                <a:gdLst>
                  <a:gd name="T0" fmla="*/ 371 w 371"/>
                  <a:gd name="T1" fmla="*/ 351 h 373"/>
                  <a:gd name="T2" fmla="*/ 347 w 371"/>
                  <a:gd name="T3" fmla="*/ 373 h 373"/>
                  <a:gd name="T4" fmla="*/ 0 w 371"/>
                  <a:gd name="T5" fmla="*/ 22 h 373"/>
                  <a:gd name="T6" fmla="*/ 22 w 371"/>
                  <a:gd name="T7" fmla="*/ 0 h 373"/>
                  <a:gd name="T8" fmla="*/ 371 w 371"/>
                  <a:gd name="T9" fmla="*/ 351 h 373"/>
                  <a:gd name="T10" fmla="*/ 371 w 371"/>
                  <a:gd name="T11" fmla="*/ 351 h 373"/>
                </a:gdLst>
                <a:ahLst/>
                <a:cxnLst>
                  <a:cxn ang="0">
                    <a:pos x="T0" y="T1"/>
                  </a:cxn>
                  <a:cxn ang="0">
                    <a:pos x="T2" y="T3"/>
                  </a:cxn>
                  <a:cxn ang="0">
                    <a:pos x="T4" y="T5"/>
                  </a:cxn>
                  <a:cxn ang="0">
                    <a:pos x="T6" y="T7"/>
                  </a:cxn>
                  <a:cxn ang="0">
                    <a:pos x="T8" y="T9"/>
                  </a:cxn>
                  <a:cxn ang="0">
                    <a:pos x="T10" y="T11"/>
                  </a:cxn>
                </a:cxnLst>
                <a:rect l="0" t="0" r="r" b="b"/>
                <a:pathLst>
                  <a:path w="371" h="373">
                    <a:moveTo>
                      <a:pt x="371" y="351"/>
                    </a:moveTo>
                    <a:lnTo>
                      <a:pt x="347" y="373"/>
                    </a:lnTo>
                    <a:lnTo>
                      <a:pt x="0" y="22"/>
                    </a:lnTo>
                    <a:lnTo>
                      <a:pt x="22" y="0"/>
                    </a:lnTo>
                    <a:lnTo>
                      <a:pt x="371" y="351"/>
                    </a:lnTo>
                    <a:lnTo>
                      <a:pt x="371" y="351"/>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36">
                <a:extLst>
                  <a:ext uri="{FF2B5EF4-FFF2-40B4-BE49-F238E27FC236}">
                    <a16:creationId xmlns:a16="http://schemas.microsoft.com/office/drawing/2014/main" id="{68995267-C03A-1F92-B77C-AB98FE0564F3}"/>
                  </a:ext>
                </a:extLst>
              </p:cNvPr>
              <p:cNvSpPr>
                <a:spLocks/>
              </p:cNvSpPr>
              <p:nvPr/>
            </p:nvSpPr>
            <p:spPr bwMode="auto">
              <a:xfrm>
                <a:off x="5702366" y="5098721"/>
                <a:ext cx="709804" cy="713630"/>
              </a:xfrm>
              <a:custGeom>
                <a:avLst/>
                <a:gdLst>
                  <a:gd name="T0" fmla="*/ 0 w 371"/>
                  <a:gd name="T1" fmla="*/ 351 h 373"/>
                  <a:gd name="T2" fmla="*/ 22 w 371"/>
                  <a:gd name="T3" fmla="*/ 373 h 373"/>
                  <a:gd name="T4" fmla="*/ 371 w 371"/>
                  <a:gd name="T5" fmla="*/ 22 h 373"/>
                  <a:gd name="T6" fmla="*/ 347 w 371"/>
                  <a:gd name="T7" fmla="*/ 0 h 373"/>
                  <a:gd name="T8" fmla="*/ 0 w 371"/>
                  <a:gd name="T9" fmla="*/ 351 h 373"/>
                  <a:gd name="T10" fmla="*/ 0 w 371"/>
                  <a:gd name="T11" fmla="*/ 351 h 373"/>
                </a:gdLst>
                <a:ahLst/>
                <a:cxnLst>
                  <a:cxn ang="0">
                    <a:pos x="T0" y="T1"/>
                  </a:cxn>
                  <a:cxn ang="0">
                    <a:pos x="T2" y="T3"/>
                  </a:cxn>
                  <a:cxn ang="0">
                    <a:pos x="T4" y="T5"/>
                  </a:cxn>
                  <a:cxn ang="0">
                    <a:pos x="T6" y="T7"/>
                  </a:cxn>
                  <a:cxn ang="0">
                    <a:pos x="T8" y="T9"/>
                  </a:cxn>
                  <a:cxn ang="0">
                    <a:pos x="T10" y="T11"/>
                  </a:cxn>
                </a:cxnLst>
                <a:rect l="0" t="0" r="r" b="b"/>
                <a:pathLst>
                  <a:path w="371" h="373">
                    <a:moveTo>
                      <a:pt x="0" y="351"/>
                    </a:moveTo>
                    <a:lnTo>
                      <a:pt x="22" y="373"/>
                    </a:lnTo>
                    <a:lnTo>
                      <a:pt x="371" y="22"/>
                    </a:lnTo>
                    <a:lnTo>
                      <a:pt x="347" y="0"/>
                    </a:lnTo>
                    <a:lnTo>
                      <a:pt x="0" y="351"/>
                    </a:lnTo>
                    <a:lnTo>
                      <a:pt x="0" y="351"/>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37">
                <a:extLst>
                  <a:ext uri="{FF2B5EF4-FFF2-40B4-BE49-F238E27FC236}">
                    <a16:creationId xmlns:a16="http://schemas.microsoft.com/office/drawing/2014/main" id="{EB55521A-AAC6-143E-C198-BA5F9FBE1FCA}"/>
                  </a:ext>
                </a:extLst>
              </p:cNvPr>
              <p:cNvSpPr>
                <a:spLocks/>
              </p:cNvSpPr>
              <p:nvPr/>
            </p:nvSpPr>
            <p:spPr bwMode="auto">
              <a:xfrm>
                <a:off x="5721498" y="5793219"/>
                <a:ext cx="671539" cy="61223"/>
              </a:xfrm>
              <a:custGeom>
                <a:avLst/>
                <a:gdLst>
                  <a:gd name="T0" fmla="*/ 351 w 351"/>
                  <a:gd name="T1" fmla="*/ 0 h 32"/>
                  <a:gd name="T2" fmla="*/ 351 w 351"/>
                  <a:gd name="T3" fmla="*/ 32 h 32"/>
                  <a:gd name="T4" fmla="*/ 0 w 351"/>
                  <a:gd name="T5" fmla="*/ 32 h 32"/>
                  <a:gd name="T6" fmla="*/ 0 w 351"/>
                  <a:gd name="T7" fmla="*/ 0 h 32"/>
                  <a:gd name="T8" fmla="*/ 351 w 351"/>
                  <a:gd name="T9" fmla="*/ 0 h 32"/>
                  <a:gd name="T10" fmla="*/ 351 w 351"/>
                  <a:gd name="T11" fmla="*/ 0 h 32"/>
                </a:gdLst>
                <a:ahLst/>
                <a:cxnLst>
                  <a:cxn ang="0">
                    <a:pos x="T0" y="T1"/>
                  </a:cxn>
                  <a:cxn ang="0">
                    <a:pos x="T2" y="T3"/>
                  </a:cxn>
                  <a:cxn ang="0">
                    <a:pos x="T4" y="T5"/>
                  </a:cxn>
                  <a:cxn ang="0">
                    <a:pos x="T6" y="T7"/>
                  </a:cxn>
                  <a:cxn ang="0">
                    <a:pos x="T8" y="T9"/>
                  </a:cxn>
                  <a:cxn ang="0">
                    <a:pos x="T10" y="T11"/>
                  </a:cxn>
                </a:cxnLst>
                <a:rect l="0" t="0" r="r" b="b"/>
                <a:pathLst>
                  <a:path w="351" h="32">
                    <a:moveTo>
                      <a:pt x="351" y="0"/>
                    </a:moveTo>
                    <a:lnTo>
                      <a:pt x="351" y="32"/>
                    </a:lnTo>
                    <a:lnTo>
                      <a:pt x="0" y="32"/>
                    </a:lnTo>
                    <a:lnTo>
                      <a:pt x="0" y="0"/>
                    </a:lnTo>
                    <a:lnTo>
                      <a:pt x="351" y="0"/>
                    </a:lnTo>
                    <a:lnTo>
                      <a:pt x="351" y="0"/>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38">
                <a:extLst>
                  <a:ext uri="{FF2B5EF4-FFF2-40B4-BE49-F238E27FC236}">
                    <a16:creationId xmlns:a16="http://schemas.microsoft.com/office/drawing/2014/main" id="{51B15CCC-0EEF-AA03-14E3-74D6A878C837}"/>
                  </a:ext>
                </a:extLst>
              </p:cNvPr>
              <p:cNvSpPr>
                <a:spLocks/>
              </p:cNvSpPr>
              <p:nvPr/>
            </p:nvSpPr>
            <p:spPr bwMode="auto">
              <a:xfrm>
                <a:off x="5660275" y="4327695"/>
                <a:ext cx="790159" cy="61223"/>
              </a:xfrm>
              <a:custGeom>
                <a:avLst/>
                <a:gdLst>
                  <a:gd name="T0" fmla="*/ 0 w 413"/>
                  <a:gd name="T1" fmla="*/ 32 h 32"/>
                  <a:gd name="T2" fmla="*/ 0 w 413"/>
                  <a:gd name="T3" fmla="*/ 0 h 32"/>
                  <a:gd name="T4" fmla="*/ 413 w 413"/>
                  <a:gd name="T5" fmla="*/ 0 h 32"/>
                  <a:gd name="T6" fmla="*/ 413 w 413"/>
                  <a:gd name="T7" fmla="*/ 32 h 32"/>
                  <a:gd name="T8" fmla="*/ 0 w 413"/>
                  <a:gd name="T9" fmla="*/ 32 h 32"/>
                  <a:gd name="T10" fmla="*/ 0 w 413"/>
                  <a:gd name="T11" fmla="*/ 32 h 32"/>
                </a:gdLst>
                <a:ahLst/>
                <a:cxnLst>
                  <a:cxn ang="0">
                    <a:pos x="T0" y="T1"/>
                  </a:cxn>
                  <a:cxn ang="0">
                    <a:pos x="T2" y="T3"/>
                  </a:cxn>
                  <a:cxn ang="0">
                    <a:pos x="T4" y="T5"/>
                  </a:cxn>
                  <a:cxn ang="0">
                    <a:pos x="T6" y="T7"/>
                  </a:cxn>
                  <a:cxn ang="0">
                    <a:pos x="T8" y="T9"/>
                  </a:cxn>
                  <a:cxn ang="0">
                    <a:pos x="T10" y="T11"/>
                  </a:cxn>
                </a:cxnLst>
                <a:rect l="0" t="0" r="r" b="b"/>
                <a:pathLst>
                  <a:path w="413" h="32">
                    <a:moveTo>
                      <a:pt x="0" y="32"/>
                    </a:moveTo>
                    <a:lnTo>
                      <a:pt x="0" y="0"/>
                    </a:lnTo>
                    <a:lnTo>
                      <a:pt x="413" y="0"/>
                    </a:lnTo>
                    <a:lnTo>
                      <a:pt x="413" y="32"/>
                    </a:lnTo>
                    <a:lnTo>
                      <a:pt x="0" y="32"/>
                    </a:lnTo>
                    <a:lnTo>
                      <a:pt x="0" y="32"/>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9">
                <a:extLst>
                  <a:ext uri="{FF2B5EF4-FFF2-40B4-BE49-F238E27FC236}">
                    <a16:creationId xmlns:a16="http://schemas.microsoft.com/office/drawing/2014/main" id="{7AAA2AB4-CE95-417C-702A-302017DD7AC2}"/>
                  </a:ext>
                </a:extLst>
              </p:cNvPr>
              <p:cNvSpPr>
                <a:spLocks/>
              </p:cNvSpPr>
              <p:nvPr/>
            </p:nvSpPr>
            <p:spPr bwMode="auto">
              <a:xfrm>
                <a:off x="5664102" y="4239687"/>
                <a:ext cx="786332" cy="22959"/>
              </a:xfrm>
              <a:custGeom>
                <a:avLst/>
                <a:gdLst>
                  <a:gd name="T0" fmla="*/ 411 w 411"/>
                  <a:gd name="T1" fmla="*/ 0 h 12"/>
                  <a:gd name="T2" fmla="*/ 0 w 411"/>
                  <a:gd name="T3" fmla="*/ 0 h 12"/>
                  <a:gd name="T4" fmla="*/ 0 w 411"/>
                  <a:gd name="T5" fmla="*/ 12 h 12"/>
                  <a:gd name="T6" fmla="*/ 411 w 411"/>
                  <a:gd name="T7" fmla="*/ 12 h 12"/>
                  <a:gd name="T8" fmla="*/ 411 w 411"/>
                  <a:gd name="T9" fmla="*/ 0 h 12"/>
                  <a:gd name="T10" fmla="*/ 411 w 411"/>
                  <a:gd name="T11" fmla="*/ 0 h 12"/>
                </a:gdLst>
                <a:ahLst/>
                <a:cxnLst>
                  <a:cxn ang="0">
                    <a:pos x="T0" y="T1"/>
                  </a:cxn>
                  <a:cxn ang="0">
                    <a:pos x="T2" y="T3"/>
                  </a:cxn>
                  <a:cxn ang="0">
                    <a:pos x="T4" y="T5"/>
                  </a:cxn>
                  <a:cxn ang="0">
                    <a:pos x="T6" y="T7"/>
                  </a:cxn>
                  <a:cxn ang="0">
                    <a:pos x="T8" y="T9"/>
                  </a:cxn>
                  <a:cxn ang="0">
                    <a:pos x="T10" y="T11"/>
                  </a:cxn>
                </a:cxnLst>
                <a:rect l="0" t="0" r="r" b="b"/>
                <a:pathLst>
                  <a:path w="411" h="12">
                    <a:moveTo>
                      <a:pt x="411" y="0"/>
                    </a:moveTo>
                    <a:lnTo>
                      <a:pt x="0" y="0"/>
                    </a:lnTo>
                    <a:lnTo>
                      <a:pt x="0" y="12"/>
                    </a:lnTo>
                    <a:lnTo>
                      <a:pt x="411" y="12"/>
                    </a:lnTo>
                    <a:lnTo>
                      <a:pt x="411" y="0"/>
                    </a:lnTo>
                    <a:lnTo>
                      <a:pt x="411" y="0"/>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40">
                <a:extLst>
                  <a:ext uri="{FF2B5EF4-FFF2-40B4-BE49-F238E27FC236}">
                    <a16:creationId xmlns:a16="http://schemas.microsoft.com/office/drawing/2014/main" id="{21D2D1A2-8CCE-0962-1840-6FF4E8A07D7E}"/>
                  </a:ext>
                </a:extLst>
              </p:cNvPr>
              <p:cNvSpPr>
                <a:spLocks/>
              </p:cNvSpPr>
              <p:nvPr/>
            </p:nvSpPr>
            <p:spPr bwMode="auto">
              <a:xfrm>
                <a:off x="6385385" y="4239687"/>
                <a:ext cx="19132" cy="88008"/>
              </a:xfrm>
              <a:custGeom>
                <a:avLst/>
                <a:gdLst>
                  <a:gd name="T0" fmla="*/ 0 w 10"/>
                  <a:gd name="T1" fmla="*/ 46 h 46"/>
                  <a:gd name="T2" fmla="*/ 10 w 10"/>
                  <a:gd name="T3" fmla="*/ 46 h 46"/>
                  <a:gd name="T4" fmla="*/ 10 w 10"/>
                  <a:gd name="T5" fmla="*/ 0 h 46"/>
                  <a:gd name="T6" fmla="*/ 0 w 10"/>
                  <a:gd name="T7" fmla="*/ 0 h 46"/>
                  <a:gd name="T8" fmla="*/ 0 w 10"/>
                  <a:gd name="T9" fmla="*/ 46 h 46"/>
                  <a:gd name="T10" fmla="*/ 0 w 10"/>
                  <a:gd name="T11" fmla="*/ 46 h 46"/>
                </a:gdLst>
                <a:ahLst/>
                <a:cxnLst>
                  <a:cxn ang="0">
                    <a:pos x="T0" y="T1"/>
                  </a:cxn>
                  <a:cxn ang="0">
                    <a:pos x="T2" y="T3"/>
                  </a:cxn>
                  <a:cxn ang="0">
                    <a:pos x="T4" y="T5"/>
                  </a:cxn>
                  <a:cxn ang="0">
                    <a:pos x="T6" y="T7"/>
                  </a:cxn>
                  <a:cxn ang="0">
                    <a:pos x="T8" y="T9"/>
                  </a:cxn>
                  <a:cxn ang="0">
                    <a:pos x="T10" y="T11"/>
                  </a:cxn>
                </a:cxnLst>
                <a:rect l="0" t="0" r="r" b="b"/>
                <a:pathLst>
                  <a:path w="10" h="46">
                    <a:moveTo>
                      <a:pt x="0" y="46"/>
                    </a:moveTo>
                    <a:lnTo>
                      <a:pt x="10" y="46"/>
                    </a:lnTo>
                    <a:lnTo>
                      <a:pt x="10" y="0"/>
                    </a:lnTo>
                    <a:lnTo>
                      <a:pt x="0" y="0"/>
                    </a:lnTo>
                    <a:lnTo>
                      <a:pt x="0" y="46"/>
                    </a:lnTo>
                    <a:lnTo>
                      <a:pt x="0" y="46"/>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41">
                <a:extLst>
                  <a:ext uri="{FF2B5EF4-FFF2-40B4-BE49-F238E27FC236}">
                    <a16:creationId xmlns:a16="http://schemas.microsoft.com/office/drawing/2014/main" id="{AB33301B-1FFA-C089-4644-6B014B8BB13B}"/>
                  </a:ext>
                </a:extLst>
              </p:cNvPr>
              <p:cNvSpPr>
                <a:spLocks/>
              </p:cNvSpPr>
              <p:nvPr/>
            </p:nvSpPr>
            <p:spPr bwMode="auto">
              <a:xfrm>
                <a:off x="5710019" y="4239687"/>
                <a:ext cx="22959" cy="88008"/>
              </a:xfrm>
              <a:custGeom>
                <a:avLst/>
                <a:gdLst>
                  <a:gd name="T0" fmla="*/ 0 w 12"/>
                  <a:gd name="T1" fmla="*/ 46 h 46"/>
                  <a:gd name="T2" fmla="*/ 12 w 12"/>
                  <a:gd name="T3" fmla="*/ 46 h 46"/>
                  <a:gd name="T4" fmla="*/ 12 w 12"/>
                  <a:gd name="T5" fmla="*/ 0 h 46"/>
                  <a:gd name="T6" fmla="*/ 0 w 12"/>
                  <a:gd name="T7" fmla="*/ 0 h 46"/>
                  <a:gd name="T8" fmla="*/ 0 w 12"/>
                  <a:gd name="T9" fmla="*/ 46 h 46"/>
                  <a:gd name="T10" fmla="*/ 0 w 12"/>
                  <a:gd name="T11" fmla="*/ 46 h 46"/>
                </a:gdLst>
                <a:ahLst/>
                <a:cxnLst>
                  <a:cxn ang="0">
                    <a:pos x="T0" y="T1"/>
                  </a:cxn>
                  <a:cxn ang="0">
                    <a:pos x="T2" y="T3"/>
                  </a:cxn>
                  <a:cxn ang="0">
                    <a:pos x="T4" y="T5"/>
                  </a:cxn>
                  <a:cxn ang="0">
                    <a:pos x="T6" y="T7"/>
                  </a:cxn>
                  <a:cxn ang="0">
                    <a:pos x="T8" y="T9"/>
                  </a:cxn>
                  <a:cxn ang="0">
                    <a:pos x="T10" y="T11"/>
                  </a:cxn>
                </a:cxnLst>
                <a:rect l="0" t="0" r="r" b="b"/>
                <a:pathLst>
                  <a:path w="12" h="46">
                    <a:moveTo>
                      <a:pt x="0" y="46"/>
                    </a:moveTo>
                    <a:lnTo>
                      <a:pt x="12" y="46"/>
                    </a:lnTo>
                    <a:lnTo>
                      <a:pt x="12" y="0"/>
                    </a:lnTo>
                    <a:lnTo>
                      <a:pt x="0" y="0"/>
                    </a:lnTo>
                    <a:lnTo>
                      <a:pt x="0" y="46"/>
                    </a:lnTo>
                    <a:lnTo>
                      <a:pt x="0" y="46"/>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42">
                <a:extLst>
                  <a:ext uri="{FF2B5EF4-FFF2-40B4-BE49-F238E27FC236}">
                    <a16:creationId xmlns:a16="http://schemas.microsoft.com/office/drawing/2014/main" id="{5C7F90BB-9952-0F18-12D5-4FDBD4667E44}"/>
                  </a:ext>
                </a:extLst>
              </p:cNvPr>
              <p:cNvSpPr>
                <a:spLocks/>
              </p:cNvSpPr>
              <p:nvPr/>
            </p:nvSpPr>
            <p:spPr bwMode="auto">
              <a:xfrm>
                <a:off x="5935779" y="4239687"/>
                <a:ext cx="19132" cy="88008"/>
              </a:xfrm>
              <a:custGeom>
                <a:avLst/>
                <a:gdLst>
                  <a:gd name="T0" fmla="*/ 0 w 10"/>
                  <a:gd name="T1" fmla="*/ 46 h 46"/>
                  <a:gd name="T2" fmla="*/ 10 w 10"/>
                  <a:gd name="T3" fmla="*/ 46 h 46"/>
                  <a:gd name="T4" fmla="*/ 10 w 10"/>
                  <a:gd name="T5" fmla="*/ 0 h 46"/>
                  <a:gd name="T6" fmla="*/ 0 w 10"/>
                  <a:gd name="T7" fmla="*/ 0 h 46"/>
                  <a:gd name="T8" fmla="*/ 0 w 10"/>
                  <a:gd name="T9" fmla="*/ 46 h 46"/>
                  <a:gd name="T10" fmla="*/ 0 w 10"/>
                  <a:gd name="T11" fmla="*/ 46 h 46"/>
                </a:gdLst>
                <a:ahLst/>
                <a:cxnLst>
                  <a:cxn ang="0">
                    <a:pos x="T0" y="T1"/>
                  </a:cxn>
                  <a:cxn ang="0">
                    <a:pos x="T2" y="T3"/>
                  </a:cxn>
                  <a:cxn ang="0">
                    <a:pos x="T4" y="T5"/>
                  </a:cxn>
                  <a:cxn ang="0">
                    <a:pos x="T6" y="T7"/>
                  </a:cxn>
                  <a:cxn ang="0">
                    <a:pos x="T8" y="T9"/>
                  </a:cxn>
                  <a:cxn ang="0">
                    <a:pos x="T10" y="T11"/>
                  </a:cxn>
                </a:cxnLst>
                <a:rect l="0" t="0" r="r" b="b"/>
                <a:pathLst>
                  <a:path w="10" h="46">
                    <a:moveTo>
                      <a:pt x="0" y="46"/>
                    </a:moveTo>
                    <a:lnTo>
                      <a:pt x="10" y="46"/>
                    </a:lnTo>
                    <a:lnTo>
                      <a:pt x="10" y="0"/>
                    </a:lnTo>
                    <a:lnTo>
                      <a:pt x="0" y="0"/>
                    </a:lnTo>
                    <a:lnTo>
                      <a:pt x="0" y="46"/>
                    </a:lnTo>
                    <a:lnTo>
                      <a:pt x="0" y="46"/>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43">
                <a:extLst>
                  <a:ext uri="{FF2B5EF4-FFF2-40B4-BE49-F238E27FC236}">
                    <a16:creationId xmlns:a16="http://schemas.microsoft.com/office/drawing/2014/main" id="{9E2D79E6-ACD1-DBC9-E49F-0F377B49127A}"/>
                  </a:ext>
                </a:extLst>
              </p:cNvPr>
              <p:cNvSpPr>
                <a:spLocks/>
              </p:cNvSpPr>
              <p:nvPr/>
            </p:nvSpPr>
            <p:spPr bwMode="auto">
              <a:xfrm>
                <a:off x="6157712" y="4239687"/>
                <a:ext cx="22959" cy="88008"/>
              </a:xfrm>
              <a:custGeom>
                <a:avLst/>
                <a:gdLst>
                  <a:gd name="T0" fmla="*/ 0 w 12"/>
                  <a:gd name="T1" fmla="*/ 46 h 46"/>
                  <a:gd name="T2" fmla="*/ 12 w 12"/>
                  <a:gd name="T3" fmla="*/ 46 h 46"/>
                  <a:gd name="T4" fmla="*/ 12 w 12"/>
                  <a:gd name="T5" fmla="*/ 0 h 46"/>
                  <a:gd name="T6" fmla="*/ 0 w 12"/>
                  <a:gd name="T7" fmla="*/ 0 h 46"/>
                  <a:gd name="T8" fmla="*/ 0 w 12"/>
                  <a:gd name="T9" fmla="*/ 46 h 46"/>
                  <a:gd name="T10" fmla="*/ 0 w 12"/>
                  <a:gd name="T11" fmla="*/ 46 h 46"/>
                </a:gdLst>
                <a:ahLst/>
                <a:cxnLst>
                  <a:cxn ang="0">
                    <a:pos x="T0" y="T1"/>
                  </a:cxn>
                  <a:cxn ang="0">
                    <a:pos x="T2" y="T3"/>
                  </a:cxn>
                  <a:cxn ang="0">
                    <a:pos x="T4" y="T5"/>
                  </a:cxn>
                  <a:cxn ang="0">
                    <a:pos x="T6" y="T7"/>
                  </a:cxn>
                  <a:cxn ang="0">
                    <a:pos x="T8" y="T9"/>
                  </a:cxn>
                  <a:cxn ang="0">
                    <a:pos x="T10" y="T11"/>
                  </a:cxn>
                </a:cxnLst>
                <a:rect l="0" t="0" r="r" b="b"/>
                <a:pathLst>
                  <a:path w="12" h="46">
                    <a:moveTo>
                      <a:pt x="0" y="46"/>
                    </a:moveTo>
                    <a:lnTo>
                      <a:pt x="12" y="46"/>
                    </a:lnTo>
                    <a:lnTo>
                      <a:pt x="12" y="0"/>
                    </a:lnTo>
                    <a:lnTo>
                      <a:pt x="0" y="0"/>
                    </a:lnTo>
                    <a:lnTo>
                      <a:pt x="0" y="46"/>
                    </a:lnTo>
                    <a:lnTo>
                      <a:pt x="0" y="46"/>
                    </a:lnTo>
                    <a:close/>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44">
                <a:extLst>
                  <a:ext uri="{FF2B5EF4-FFF2-40B4-BE49-F238E27FC236}">
                    <a16:creationId xmlns:a16="http://schemas.microsoft.com/office/drawing/2014/main" id="{25AEBEE3-FB07-D75D-D8D7-2AED09CB14FB}"/>
                  </a:ext>
                </a:extLst>
              </p:cNvPr>
              <p:cNvSpPr>
                <a:spLocks/>
              </p:cNvSpPr>
              <p:nvPr/>
            </p:nvSpPr>
            <p:spPr bwMode="auto">
              <a:xfrm>
                <a:off x="7672025" y="3841666"/>
                <a:ext cx="58395" cy="741396"/>
              </a:xfrm>
              <a:custGeom>
                <a:avLst/>
                <a:gdLst>
                  <a:gd name="T0" fmla="*/ 0 w 12"/>
                  <a:gd name="T1" fmla="*/ 6 h 268"/>
                  <a:gd name="T2" fmla="*/ 0 w 12"/>
                  <a:gd name="T3" fmla="*/ 262 h 268"/>
                  <a:gd name="T4" fmla="*/ 6 w 12"/>
                  <a:gd name="T5" fmla="*/ 268 h 268"/>
                  <a:gd name="T6" fmla="*/ 12 w 12"/>
                  <a:gd name="T7" fmla="*/ 262 h 268"/>
                  <a:gd name="T8" fmla="*/ 12 w 12"/>
                  <a:gd name="T9" fmla="*/ 6 h 268"/>
                  <a:gd name="T10" fmla="*/ 6 w 12"/>
                  <a:gd name="T11" fmla="*/ 0 h 268"/>
                  <a:gd name="T12" fmla="*/ 0 w 12"/>
                  <a:gd name="T13" fmla="*/ 6 h 268"/>
                </a:gdLst>
                <a:ahLst/>
                <a:cxnLst>
                  <a:cxn ang="0">
                    <a:pos x="T0" y="T1"/>
                  </a:cxn>
                  <a:cxn ang="0">
                    <a:pos x="T2" y="T3"/>
                  </a:cxn>
                  <a:cxn ang="0">
                    <a:pos x="T4" y="T5"/>
                  </a:cxn>
                  <a:cxn ang="0">
                    <a:pos x="T6" y="T7"/>
                  </a:cxn>
                  <a:cxn ang="0">
                    <a:pos x="T8" y="T9"/>
                  </a:cxn>
                  <a:cxn ang="0">
                    <a:pos x="T10" y="T11"/>
                  </a:cxn>
                  <a:cxn ang="0">
                    <a:pos x="T12" y="T13"/>
                  </a:cxn>
                </a:cxnLst>
                <a:rect l="0" t="0" r="r" b="b"/>
                <a:pathLst>
                  <a:path w="12" h="268">
                    <a:moveTo>
                      <a:pt x="0" y="6"/>
                    </a:moveTo>
                    <a:cubicBezTo>
                      <a:pt x="0" y="262"/>
                      <a:pt x="0" y="262"/>
                      <a:pt x="0" y="262"/>
                    </a:cubicBezTo>
                    <a:cubicBezTo>
                      <a:pt x="0" y="265"/>
                      <a:pt x="2" y="268"/>
                      <a:pt x="6" y="268"/>
                    </a:cubicBezTo>
                    <a:cubicBezTo>
                      <a:pt x="9" y="268"/>
                      <a:pt x="12" y="265"/>
                      <a:pt x="12" y="262"/>
                    </a:cubicBezTo>
                    <a:cubicBezTo>
                      <a:pt x="12" y="6"/>
                      <a:pt x="12" y="6"/>
                      <a:pt x="12" y="6"/>
                    </a:cubicBezTo>
                    <a:cubicBezTo>
                      <a:pt x="12" y="3"/>
                      <a:pt x="9" y="0"/>
                      <a:pt x="6" y="0"/>
                    </a:cubicBezTo>
                    <a:cubicBezTo>
                      <a:pt x="2" y="0"/>
                      <a:pt x="0" y="3"/>
                      <a:pt x="0" y="6"/>
                    </a:cubicBezTo>
                  </a:path>
                </a:pathLst>
              </a:custGeom>
              <a:solidFill>
                <a:srgbClr val="0C224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45">
              <a:extLst>
                <a:ext uri="{FF2B5EF4-FFF2-40B4-BE49-F238E27FC236}">
                  <a16:creationId xmlns:a16="http://schemas.microsoft.com/office/drawing/2014/main" id="{042837B1-7BD6-9258-1B3F-54A6C2A76C45}"/>
                </a:ext>
              </a:extLst>
            </p:cNvPr>
            <p:cNvSpPr>
              <a:spLocks/>
            </p:cNvSpPr>
            <p:nvPr/>
          </p:nvSpPr>
          <p:spPr bwMode="auto">
            <a:xfrm>
              <a:off x="6788014" y="4584914"/>
              <a:ext cx="1679805" cy="290809"/>
            </a:xfrm>
            <a:custGeom>
              <a:avLst/>
              <a:gdLst>
                <a:gd name="T0" fmla="*/ 28 w 438"/>
                <a:gd name="T1" fmla="*/ 76 h 76"/>
                <a:gd name="T2" fmla="*/ 410 w 438"/>
                <a:gd name="T3" fmla="*/ 76 h 76"/>
                <a:gd name="T4" fmla="*/ 438 w 438"/>
                <a:gd name="T5" fmla="*/ 47 h 76"/>
                <a:gd name="T6" fmla="*/ 438 w 438"/>
                <a:gd name="T7" fmla="*/ 28 h 76"/>
                <a:gd name="T8" fmla="*/ 410 w 438"/>
                <a:gd name="T9" fmla="*/ 0 h 76"/>
                <a:gd name="T10" fmla="*/ 28 w 438"/>
                <a:gd name="T11" fmla="*/ 0 h 76"/>
                <a:gd name="T12" fmla="*/ 0 w 438"/>
                <a:gd name="T13" fmla="*/ 28 h 76"/>
                <a:gd name="T14" fmla="*/ 0 w 438"/>
                <a:gd name="T15" fmla="*/ 47 h 76"/>
                <a:gd name="T16" fmla="*/ 28 w 438"/>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76">
                  <a:moveTo>
                    <a:pt x="28" y="76"/>
                  </a:moveTo>
                  <a:cubicBezTo>
                    <a:pt x="410" y="76"/>
                    <a:pt x="410" y="76"/>
                    <a:pt x="410" y="76"/>
                  </a:cubicBezTo>
                  <a:cubicBezTo>
                    <a:pt x="425" y="76"/>
                    <a:pt x="438" y="63"/>
                    <a:pt x="438" y="47"/>
                  </a:cubicBezTo>
                  <a:cubicBezTo>
                    <a:pt x="438" y="28"/>
                    <a:pt x="438" y="28"/>
                    <a:pt x="438" y="28"/>
                  </a:cubicBezTo>
                  <a:cubicBezTo>
                    <a:pt x="438" y="12"/>
                    <a:pt x="425" y="0"/>
                    <a:pt x="410" y="0"/>
                  </a:cubicBezTo>
                  <a:cubicBezTo>
                    <a:pt x="28" y="0"/>
                    <a:pt x="28" y="0"/>
                    <a:pt x="28" y="0"/>
                  </a:cubicBezTo>
                  <a:cubicBezTo>
                    <a:pt x="12" y="0"/>
                    <a:pt x="0" y="12"/>
                    <a:pt x="0" y="28"/>
                  </a:cubicBezTo>
                  <a:cubicBezTo>
                    <a:pt x="0" y="47"/>
                    <a:pt x="0" y="47"/>
                    <a:pt x="0" y="47"/>
                  </a:cubicBezTo>
                  <a:cubicBezTo>
                    <a:pt x="0" y="63"/>
                    <a:pt x="12" y="76"/>
                    <a:pt x="28" y="76"/>
                  </a:cubicBezTo>
                  <a:close/>
                </a:path>
              </a:pathLst>
            </a:custGeom>
            <a:solidFill>
              <a:srgbClr val="92D050"/>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46">
              <a:extLst>
                <a:ext uri="{FF2B5EF4-FFF2-40B4-BE49-F238E27FC236}">
                  <a16:creationId xmlns:a16="http://schemas.microsoft.com/office/drawing/2014/main" id="{2C779A7C-B27E-E27E-5EE7-48C8AD5341D6}"/>
                </a:ext>
              </a:extLst>
            </p:cNvPr>
            <p:cNvSpPr>
              <a:spLocks/>
            </p:cNvSpPr>
            <p:nvPr/>
          </p:nvSpPr>
          <p:spPr bwMode="auto">
            <a:xfrm>
              <a:off x="7616481" y="4697522"/>
              <a:ext cx="683019" cy="65049"/>
            </a:xfrm>
            <a:custGeom>
              <a:avLst/>
              <a:gdLst>
                <a:gd name="T0" fmla="*/ 357 w 357"/>
                <a:gd name="T1" fmla="*/ 34 h 34"/>
                <a:gd name="T2" fmla="*/ 0 w 357"/>
                <a:gd name="T3" fmla="*/ 34 h 34"/>
                <a:gd name="T4" fmla="*/ 0 w 357"/>
                <a:gd name="T5" fmla="*/ 0 h 34"/>
                <a:gd name="T6" fmla="*/ 357 w 357"/>
                <a:gd name="T7" fmla="*/ 0 h 34"/>
                <a:gd name="T8" fmla="*/ 357 w 357"/>
                <a:gd name="T9" fmla="*/ 34 h 34"/>
                <a:gd name="T10" fmla="*/ 357 w 357"/>
                <a:gd name="T11" fmla="*/ 34 h 34"/>
              </a:gdLst>
              <a:ahLst/>
              <a:cxnLst>
                <a:cxn ang="0">
                  <a:pos x="T0" y="T1"/>
                </a:cxn>
                <a:cxn ang="0">
                  <a:pos x="T2" y="T3"/>
                </a:cxn>
                <a:cxn ang="0">
                  <a:pos x="T4" y="T5"/>
                </a:cxn>
                <a:cxn ang="0">
                  <a:pos x="T6" y="T7"/>
                </a:cxn>
                <a:cxn ang="0">
                  <a:pos x="T8" y="T9"/>
                </a:cxn>
                <a:cxn ang="0">
                  <a:pos x="T10" y="T11"/>
                </a:cxn>
              </a:cxnLst>
              <a:rect l="0" t="0" r="r" b="b"/>
              <a:pathLst>
                <a:path w="357" h="34">
                  <a:moveTo>
                    <a:pt x="357" y="34"/>
                  </a:moveTo>
                  <a:lnTo>
                    <a:pt x="0" y="34"/>
                  </a:lnTo>
                  <a:lnTo>
                    <a:pt x="0" y="0"/>
                  </a:lnTo>
                  <a:lnTo>
                    <a:pt x="357" y="0"/>
                  </a:lnTo>
                  <a:lnTo>
                    <a:pt x="357" y="34"/>
                  </a:lnTo>
                  <a:lnTo>
                    <a:pt x="357"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E362A6D-B608-2122-735B-1E53FF1F4522}"/>
                </a:ext>
              </a:extLst>
            </p:cNvPr>
            <p:cNvSpPr>
              <a:spLocks noChangeArrowheads="1"/>
            </p:cNvSpPr>
            <p:nvPr/>
          </p:nvSpPr>
          <p:spPr bwMode="auto">
            <a:xfrm>
              <a:off x="6929636" y="4637713"/>
              <a:ext cx="500914" cy="18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Montserrat" panose="00000500000000000000" pitchFamily="50" charset="0"/>
                  <a:ea typeface="+mn-ea"/>
                  <a:cs typeface="+mn-cs"/>
                </a:rPr>
                <a:t>http://</a:t>
              </a:r>
              <a:endParaRPr kumimoji="0" lang="en-US" altLang="en-US" sz="900" b="0" i="0" u="none" strike="noStrike" kern="1200" cap="none" spc="0" normalizeH="0" baseline="0" noProof="0">
                <a:ln>
                  <a:noFill/>
                </a:ln>
                <a:solidFill>
                  <a:prstClr val="black"/>
                </a:solidFill>
                <a:effectLst/>
                <a:uLnTx/>
                <a:uFillTx/>
                <a:ea typeface="+mn-ea"/>
                <a:cs typeface="+mn-cs"/>
              </a:endParaRPr>
            </a:p>
          </p:txBody>
        </p:sp>
        <p:sp>
          <p:nvSpPr>
            <p:cNvPr id="27" name="Oval 26">
              <a:extLst>
                <a:ext uri="{FF2B5EF4-FFF2-40B4-BE49-F238E27FC236}">
                  <a16:creationId xmlns:a16="http://schemas.microsoft.com/office/drawing/2014/main" id="{8467CC1D-878A-FC64-B22F-4FC66A1BAC4E}"/>
                </a:ext>
              </a:extLst>
            </p:cNvPr>
            <p:cNvSpPr>
              <a:spLocks noChangeArrowheads="1"/>
            </p:cNvSpPr>
            <p:nvPr/>
          </p:nvSpPr>
          <p:spPr bwMode="auto">
            <a:xfrm>
              <a:off x="7248143" y="3899387"/>
              <a:ext cx="110967" cy="107140"/>
            </a:xfrm>
            <a:prstGeom prst="ellipse">
              <a:avLst/>
            </a:prstGeom>
            <a:solidFill>
              <a:srgbClr val="F15F5B"/>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49">
              <a:extLst>
                <a:ext uri="{FF2B5EF4-FFF2-40B4-BE49-F238E27FC236}">
                  <a16:creationId xmlns:a16="http://schemas.microsoft.com/office/drawing/2014/main" id="{02AE2308-2BE5-6625-E1AB-EE6F72A0AC6C}"/>
                </a:ext>
              </a:extLst>
            </p:cNvPr>
            <p:cNvSpPr>
              <a:spLocks/>
            </p:cNvSpPr>
            <p:nvPr/>
          </p:nvSpPr>
          <p:spPr bwMode="auto">
            <a:xfrm>
              <a:off x="9418688" y="4043474"/>
              <a:ext cx="543354" cy="581618"/>
            </a:xfrm>
            <a:custGeom>
              <a:avLst/>
              <a:gdLst>
                <a:gd name="T0" fmla="*/ 70 w 142"/>
                <a:gd name="T1" fmla="*/ 0 h 152"/>
                <a:gd name="T2" fmla="*/ 23 w 142"/>
                <a:gd name="T3" fmla="*/ 24 h 152"/>
                <a:gd name="T4" fmla="*/ 13 w 142"/>
                <a:gd name="T5" fmla="*/ 71 h 152"/>
                <a:gd name="T6" fmla="*/ 84 w 142"/>
                <a:gd name="T7" fmla="*/ 152 h 152"/>
                <a:gd name="T8" fmla="*/ 78 w 142"/>
                <a:gd name="T9" fmla="*/ 66 h 152"/>
                <a:gd name="T10" fmla="*/ 112 w 142"/>
                <a:gd name="T11" fmla="*/ 47 h 152"/>
                <a:gd name="T12" fmla="*/ 70 w 142"/>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42" h="152">
                  <a:moveTo>
                    <a:pt x="70" y="0"/>
                  </a:moveTo>
                  <a:cubicBezTo>
                    <a:pt x="23" y="24"/>
                    <a:pt x="23" y="24"/>
                    <a:pt x="23" y="24"/>
                  </a:cubicBezTo>
                  <a:cubicBezTo>
                    <a:pt x="5" y="33"/>
                    <a:pt x="0" y="56"/>
                    <a:pt x="13" y="71"/>
                  </a:cubicBezTo>
                  <a:cubicBezTo>
                    <a:pt x="84" y="152"/>
                    <a:pt x="84" y="152"/>
                    <a:pt x="84" y="152"/>
                  </a:cubicBezTo>
                  <a:cubicBezTo>
                    <a:pt x="84" y="152"/>
                    <a:pt x="142" y="95"/>
                    <a:pt x="78" y="66"/>
                  </a:cubicBezTo>
                  <a:cubicBezTo>
                    <a:pt x="112" y="47"/>
                    <a:pt x="112" y="47"/>
                    <a:pt x="112" y="47"/>
                  </a:cubicBezTo>
                  <a:cubicBezTo>
                    <a:pt x="70" y="0"/>
                    <a:pt x="70" y="0"/>
                    <a:pt x="70" y="0"/>
                  </a:cubicBezTo>
                  <a:close/>
                </a:path>
              </a:pathLst>
            </a:custGeom>
            <a:solidFill>
              <a:srgbClr val="F48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50">
              <a:extLst>
                <a:ext uri="{FF2B5EF4-FFF2-40B4-BE49-F238E27FC236}">
                  <a16:creationId xmlns:a16="http://schemas.microsoft.com/office/drawing/2014/main" id="{6A0F0FBA-99F1-F174-27FB-29CCE35031EC}"/>
                </a:ext>
              </a:extLst>
            </p:cNvPr>
            <p:cNvSpPr>
              <a:spLocks/>
            </p:cNvSpPr>
            <p:nvPr/>
          </p:nvSpPr>
          <p:spPr bwMode="auto">
            <a:xfrm>
              <a:off x="9411035" y="3898069"/>
              <a:ext cx="520395" cy="585444"/>
            </a:xfrm>
            <a:custGeom>
              <a:avLst/>
              <a:gdLst>
                <a:gd name="T0" fmla="*/ 76 w 136"/>
                <a:gd name="T1" fmla="*/ 0 h 153"/>
                <a:gd name="T2" fmla="*/ 26 w 136"/>
                <a:gd name="T3" fmla="*/ 18 h 153"/>
                <a:gd name="T4" fmla="*/ 11 w 136"/>
                <a:gd name="T5" fmla="*/ 64 h 153"/>
                <a:gd name="T6" fmla="*/ 71 w 136"/>
                <a:gd name="T7" fmla="*/ 153 h 153"/>
                <a:gd name="T8" fmla="*/ 76 w 136"/>
                <a:gd name="T9" fmla="*/ 66 h 153"/>
                <a:gd name="T10" fmla="*/ 112 w 136"/>
                <a:gd name="T11" fmla="*/ 52 h 153"/>
                <a:gd name="T12" fmla="*/ 76 w 136"/>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136" h="153">
                  <a:moveTo>
                    <a:pt x="76" y="0"/>
                  </a:moveTo>
                  <a:cubicBezTo>
                    <a:pt x="26" y="18"/>
                    <a:pt x="26" y="18"/>
                    <a:pt x="26" y="18"/>
                  </a:cubicBezTo>
                  <a:cubicBezTo>
                    <a:pt x="7" y="25"/>
                    <a:pt x="0" y="48"/>
                    <a:pt x="11" y="64"/>
                  </a:cubicBezTo>
                  <a:cubicBezTo>
                    <a:pt x="71" y="153"/>
                    <a:pt x="71" y="153"/>
                    <a:pt x="71" y="153"/>
                  </a:cubicBezTo>
                  <a:cubicBezTo>
                    <a:pt x="71" y="153"/>
                    <a:pt x="136" y="103"/>
                    <a:pt x="76" y="66"/>
                  </a:cubicBezTo>
                  <a:cubicBezTo>
                    <a:pt x="112" y="52"/>
                    <a:pt x="112" y="52"/>
                    <a:pt x="112" y="52"/>
                  </a:cubicBezTo>
                  <a:cubicBezTo>
                    <a:pt x="76" y="0"/>
                    <a:pt x="76" y="0"/>
                    <a:pt x="76" y="0"/>
                  </a:cubicBezTo>
                  <a:close/>
                </a:path>
              </a:pathLst>
            </a:custGeom>
            <a:solidFill>
              <a:srgbClr val="F69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51">
              <a:extLst>
                <a:ext uri="{FF2B5EF4-FFF2-40B4-BE49-F238E27FC236}">
                  <a16:creationId xmlns:a16="http://schemas.microsoft.com/office/drawing/2014/main" id="{1C221126-1D49-4D4C-B81C-4DA06F7354C0}"/>
                </a:ext>
              </a:extLst>
            </p:cNvPr>
            <p:cNvSpPr>
              <a:spLocks/>
            </p:cNvSpPr>
            <p:nvPr/>
          </p:nvSpPr>
          <p:spPr bwMode="auto">
            <a:xfrm>
              <a:off x="8861942" y="3593867"/>
              <a:ext cx="1840514" cy="1216806"/>
            </a:xfrm>
            <a:custGeom>
              <a:avLst/>
              <a:gdLst>
                <a:gd name="T0" fmla="*/ 480 w 480"/>
                <a:gd name="T1" fmla="*/ 208 h 317"/>
                <a:gd name="T2" fmla="*/ 457 w 480"/>
                <a:gd name="T3" fmla="*/ 208 h 317"/>
                <a:gd name="T4" fmla="*/ 379 w 480"/>
                <a:gd name="T5" fmla="*/ 178 h 317"/>
                <a:gd name="T6" fmla="*/ 200 w 480"/>
                <a:gd name="T7" fmla="*/ 13 h 317"/>
                <a:gd name="T8" fmla="*/ 167 w 480"/>
                <a:gd name="T9" fmla="*/ 0 h 317"/>
                <a:gd name="T10" fmla="*/ 96 w 480"/>
                <a:gd name="T11" fmla="*/ 0 h 317"/>
                <a:gd name="T12" fmla="*/ 73 w 480"/>
                <a:gd name="T13" fmla="*/ 6 h 317"/>
                <a:gd name="T14" fmla="*/ 13 w 480"/>
                <a:gd name="T15" fmla="*/ 37 h 317"/>
                <a:gd name="T16" fmla="*/ 11 w 480"/>
                <a:gd name="T17" fmla="*/ 66 h 317"/>
                <a:gd name="T18" fmla="*/ 94 w 480"/>
                <a:gd name="T19" fmla="*/ 47 h 317"/>
                <a:gd name="T20" fmla="*/ 162 w 480"/>
                <a:gd name="T21" fmla="*/ 59 h 317"/>
                <a:gd name="T22" fmla="*/ 234 w 480"/>
                <a:gd name="T23" fmla="*/ 144 h 317"/>
                <a:gd name="T24" fmla="*/ 169 w 480"/>
                <a:gd name="T25" fmla="*/ 233 h 317"/>
                <a:gd name="T26" fmla="*/ 64 w 480"/>
                <a:gd name="T27" fmla="*/ 221 h 317"/>
                <a:gd name="T28" fmla="*/ 65 w 480"/>
                <a:gd name="T29" fmla="*/ 258 h 317"/>
                <a:gd name="T30" fmla="*/ 176 w 480"/>
                <a:gd name="T31" fmla="*/ 289 h 317"/>
                <a:gd name="T32" fmla="*/ 480 w 480"/>
                <a:gd name="T33" fmla="*/ 317 h 317"/>
                <a:gd name="T34" fmla="*/ 480 w 480"/>
                <a:gd name="T35" fmla="*/ 20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0" h="317">
                  <a:moveTo>
                    <a:pt x="480" y="208"/>
                  </a:moveTo>
                  <a:cubicBezTo>
                    <a:pt x="457" y="208"/>
                    <a:pt x="457" y="208"/>
                    <a:pt x="457" y="208"/>
                  </a:cubicBezTo>
                  <a:cubicBezTo>
                    <a:pt x="428" y="208"/>
                    <a:pt x="401" y="198"/>
                    <a:pt x="379" y="178"/>
                  </a:cubicBezTo>
                  <a:cubicBezTo>
                    <a:pt x="200" y="13"/>
                    <a:pt x="200" y="13"/>
                    <a:pt x="200" y="13"/>
                  </a:cubicBezTo>
                  <a:cubicBezTo>
                    <a:pt x="191" y="4"/>
                    <a:pt x="179" y="0"/>
                    <a:pt x="167" y="0"/>
                  </a:cubicBezTo>
                  <a:cubicBezTo>
                    <a:pt x="96" y="0"/>
                    <a:pt x="96" y="0"/>
                    <a:pt x="96" y="0"/>
                  </a:cubicBezTo>
                  <a:cubicBezTo>
                    <a:pt x="88" y="0"/>
                    <a:pt x="80" y="2"/>
                    <a:pt x="73" y="6"/>
                  </a:cubicBezTo>
                  <a:cubicBezTo>
                    <a:pt x="13" y="37"/>
                    <a:pt x="13" y="37"/>
                    <a:pt x="13" y="37"/>
                  </a:cubicBezTo>
                  <a:cubicBezTo>
                    <a:pt x="1" y="42"/>
                    <a:pt x="0" y="59"/>
                    <a:pt x="11" y="66"/>
                  </a:cubicBezTo>
                  <a:cubicBezTo>
                    <a:pt x="27" y="76"/>
                    <a:pt x="54" y="81"/>
                    <a:pt x="94" y="47"/>
                  </a:cubicBezTo>
                  <a:cubicBezTo>
                    <a:pt x="162" y="59"/>
                    <a:pt x="162" y="59"/>
                    <a:pt x="162" y="59"/>
                  </a:cubicBezTo>
                  <a:cubicBezTo>
                    <a:pt x="162" y="59"/>
                    <a:pt x="234" y="114"/>
                    <a:pt x="234" y="144"/>
                  </a:cubicBezTo>
                  <a:cubicBezTo>
                    <a:pt x="233" y="175"/>
                    <a:pt x="215" y="244"/>
                    <a:pt x="169" y="233"/>
                  </a:cubicBezTo>
                  <a:cubicBezTo>
                    <a:pt x="130" y="224"/>
                    <a:pt x="88" y="206"/>
                    <a:pt x="64" y="221"/>
                  </a:cubicBezTo>
                  <a:cubicBezTo>
                    <a:pt x="51" y="230"/>
                    <a:pt x="51" y="250"/>
                    <a:pt x="65" y="258"/>
                  </a:cubicBezTo>
                  <a:cubicBezTo>
                    <a:pt x="86" y="269"/>
                    <a:pt x="123" y="286"/>
                    <a:pt x="176" y="289"/>
                  </a:cubicBezTo>
                  <a:cubicBezTo>
                    <a:pt x="213" y="292"/>
                    <a:pt x="355" y="317"/>
                    <a:pt x="480" y="317"/>
                  </a:cubicBezTo>
                  <a:cubicBezTo>
                    <a:pt x="480" y="208"/>
                    <a:pt x="480" y="208"/>
                    <a:pt x="480" y="208"/>
                  </a:cubicBezTo>
                  <a:close/>
                </a:path>
              </a:pathLst>
            </a:custGeom>
            <a:solidFill>
              <a:srgbClr val="F8A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52">
              <a:extLst>
                <a:ext uri="{FF2B5EF4-FFF2-40B4-BE49-F238E27FC236}">
                  <a16:creationId xmlns:a16="http://schemas.microsoft.com/office/drawing/2014/main" id="{A7D7A4CA-A35B-D0FC-65C7-576911C1A837}"/>
                </a:ext>
              </a:extLst>
            </p:cNvPr>
            <p:cNvSpPr>
              <a:spLocks/>
            </p:cNvSpPr>
            <p:nvPr/>
          </p:nvSpPr>
          <p:spPr bwMode="auto">
            <a:xfrm>
              <a:off x="8911685" y="3635959"/>
              <a:ext cx="214280" cy="239152"/>
            </a:xfrm>
            <a:custGeom>
              <a:avLst/>
              <a:gdLst>
                <a:gd name="T0" fmla="*/ 0 w 56"/>
                <a:gd name="T1" fmla="*/ 24 h 62"/>
                <a:gd name="T2" fmla="*/ 56 w 56"/>
                <a:gd name="T3" fmla="*/ 24 h 62"/>
                <a:gd name="T4" fmla="*/ 46 w 56"/>
                <a:gd name="T5" fmla="*/ 0 h 62"/>
                <a:gd name="T6" fmla="*/ 0 w 56"/>
                <a:gd name="T7" fmla="*/ 24 h 62"/>
              </a:gdLst>
              <a:ahLst/>
              <a:cxnLst>
                <a:cxn ang="0">
                  <a:pos x="T0" y="T1"/>
                </a:cxn>
                <a:cxn ang="0">
                  <a:pos x="T2" y="T3"/>
                </a:cxn>
                <a:cxn ang="0">
                  <a:pos x="T4" y="T5"/>
                </a:cxn>
                <a:cxn ang="0">
                  <a:pos x="T6" y="T7"/>
                </a:cxn>
              </a:cxnLst>
              <a:rect l="0" t="0" r="r" b="b"/>
              <a:pathLst>
                <a:path w="56" h="62">
                  <a:moveTo>
                    <a:pt x="0" y="24"/>
                  </a:moveTo>
                  <a:cubicBezTo>
                    <a:pt x="0" y="24"/>
                    <a:pt x="0" y="62"/>
                    <a:pt x="56" y="24"/>
                  </a:cubicBezTo>
                  <a:cubicBezTo>
                    <a:pt x="46" y="0"/>
                    <a:pt x="46" y="0"/>
                    <a:pt x="46" y="0"/>
                  </a:cubicBezTo>
                  <a:cubicBezTo>
                    <a:pt x="0" y="24"/>
                    <a:pt x="0" y="24"/>
                    <a:pt x="0" y="24"/>
                  </a:cubicBezTo>
                  <a:close/>
                </a:path>
              </a:pathLst>
            </a:custGeom>
            <a:solidFill>
              <a:srgbClr val="F9AE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53">
              <a:extLst>
                <a:ext uri="{FF2B5EF4-FFF2-40B4-BE49-F238E27FC236}">
                  <a16:creationId xmlns:a16="http://schemas.microsoft.com/office/drawing/2014/main" id="{EF5D2D1A-EB86-8294-9136-0ED542AFA216}"/>
                </a:ext>
              </a:extLst>
            </p:cNvPr>
            <p:cNvSpPr>
              <a:spLocks/>
            </p:cNvSpPr>
            <p:nvPr/>
          </p:nvSpPr>
          <p:spPr bwMode="auto">
            <a:xfrm>
              <a:off x="9106834" y="4452902"/>
              <a:ext cx="235326" cy="214280"/>
            </a:xfrm>
            <a:custGeom>
              <a:avLst/>
              <a:gdLst>
                <a:gd name="T0" fmla="*/ 5 w 61"/>
                <a:gd name="T1" fmla="*/ 38 h 56"/>
                <a:gd name="T2" fmla="*/ 61 w 61"/>
                <a:gd name="T3" fmla="*/ 31 h 56"/>
                <a:gd name="T4" fmla="*/ 54 w 61"/>
                <a:gd name="T5" fmla="*/ 56 h 56"/>
                <a:gd name="T6" fmla="*/ 5 w 61"/>
                <a:gd name="T7" fmla="*/ 38 h 56"/>
              </a:gdLst>
              <a:ahLst/>
              <a:cxnLst>
                <a:cxn ang="0">
                  <a:pos x="T0" y="T1"/>
                </a:cxn>
                <a:cxn ang="0">
                  <a:pos x="T2" y="T3"/>
                </a:cxn>
                <a:cxn ang="0">
                  <a:pos x="T4" y="T5"/>
                </a:cxn>
                <a:cxn ang="0">
                  <a:pos x="T6" y="T7"/>
                </a:cxn>
              </a:cxnLst>
              <a:rect l="0" t="0" r="r" b="b"/>
              <a:pathLst>
                <a:path w="61" h="56">
                  <a:moveTo>
                    <a:pt x="5" y="38"/>
                  </a:moveTo>
                  <a:cubicBezTo>
                    <a:pt x="5" y="38"/>
                    <a:pt x="0" y="0"/>
                    <a:pt x="61" y="31"/>
                  </a:cubicBezTo>
                  <a:cubicBezTo>
                    <a:pt x="54" y="56"/>
                    <a:pt x="54" y="56"/>
                    <a:pt x="54" y="56"/>
                  </a:cubicBezTo>
                  <a:cubicBezTo>
                    <a:pt x="5" y="38"/>
                    <a:pt x="5" y="38"/>
                    <a:pt x="5" y="38"/>
                  </a:cubicBezTo>
                  <a:close/>
                </a:path>
              </a:pathLst>
            </a:custGeom>
            <a:solidFill>
              <a:srgbClr val="F9AE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55">
              <a:extLst>
                <a:ext uri="{FF2B5EF4-FFF2-40B4-BE49-F238E27FC236}">
                  <a16:creationId xmlns:a16="http://schemas.microsoft.com/office/drawing/2014/main" id="{EBFDF86B-5C36-B544-A4B4-5D4CA88478B3}"/>
                </a:ext>
              </a:extLst>
            </p:cNvPr>
            <p:cNvSpPr>
              <a:spLocks/>
            </p:cNvSpPr>
            <p:nvPr/>
          </p:nvSpPr>
          <p:spPr bwMode="auto">
            <a:xfrm>
              <a:off x="10295211" y="4009991"/>
              <a:ext cx="413255" cy="985306"/>
            </a:xfrm>
            <a:custGeom>
              <a:avLst/>
              <a:gdLst>
                <a:gd name="T0" fmla="*/ 519 w 519"/>
                <a:gd name="T1" fmla="*/ 515 h 515"/>
                <a:gd name="T2" fmla="*/ 0 w 519"/>
                <a:gd name="T3" fmla="*/ 515 h 515"/>
                <a:gd name="T4" fmla="*/ 0 w 519"/>
                <a:gd name="T5" fmla="*/ 0 h 515"/>
                <a:gd name="T6" fmla="*/ 519 w 519"/>
                <a:gd name="T7" fmla="*/ 0 h 515"/>
                <a:gd name="T8" fmla="*/ 519 w 519"/>
                <a:gd name="T9" fmla="*/ 515 h 515"/>
                <a:gd name="T10" fmla="*/ 519 w 519"/>
                <a:gd name="T11" fmla="*/ 515 h 515"/>
              </a:gdLst>
              <a:ahLst/>
              <a:cxnLst>
                <a:cxn ang="0">
                  <a:pos x="T0" y="T1"/>
                </a:cxn>
                <a:cxn ang="0">
                  <a:pos x="T2" y="T3"/>
                </a:cxn>
                <a:cxn ang="0">
                  <a:pos x="T4" y="T5"/>
                </a:cxn>
                <a:cxn ang="0">
                  <a:pos x="T6" y="T7"/>
                </a:cxn>
                <a:cxn ang="0">
                  <a:pos x="T8" y="T9"/>
                </a:cxn>
                <a:cxn ang="0">
                  <a:pos x="T10" y="T11"/>
                </a:cxn>
              </a:cxnLst>
              <a:rect l="0" t="0" r="r" b="b"/>
              <a:pathLst>
                <a:path w="519" h="515">
                  <a:moveTo>
                    <a:pt x="519" y="515"/>
                  </a:moveTo>
                  <a:lnTo>
                    <a:pt x="0" y="515"/>
                  </a:lnTo>
                  <a:lnTo>
                    <a:pt x="0" y="0"/>
                  </a:lnTo>
                  <a:lnTo>
                    <a:pt x="519" y="0"/>
                  </a:lnTo>
                  <a:lnTo>
                    <a:pt x="519" y="515"/>
                  </a:lnTo>
                  <a:lnTo>
                    <a:pt x="519" y="515"/>
                  </a:lnTo>
                  <a:close/>
                </a:path>
              </a:pathLst>
            </a:custGeom>
            <a:solidFill>
              <a:srgbClr val="35328F"/>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TextBox 50">
            <a:extLst>
              <a:ext uri="{FF2B5EF4-FFF2-40B4-BE49-F238E27FC236}">
                <a16:creationId xmlns:a16="http://schemas.microsoft.com/office/drawing/2014/main" id="{B8A0E04C-7F58-8DE8-75C2-DA05510977CF}"/>
              </a:ext>
            </a:extLst>
          </p:cNvPr>
          <p:cNvSpPr txBox="1"/>
          <p:nvPr/>
        </p:nvSpPr>
        <p:spPr>
          <a:xfrm>
            <a:off x="1079812" y="1513919"/>
            <a:ext cx="5511488" cy="769441"/>
          </a:xfrm>
          <a:prstGeom prst="rect">
            <a:avLst/>
          </a:prstGeom>
        </p:spPr>
        <p:txBody>
          <a:bodyPr wrap="square" lIns="0" tIns="0" rIns="0" bIns="0">
            <a:spAutoFit/>
          </a:bodyPr>
          <a:lstStyle>
            <a:defPPr>
              <a:defRPr lang="en-US"/>
            </a:defPPr>
            <a:lvl1pPr marR="0" lvl="0" indent="0" defTabSz="914400" fontAlgn="auto">
              <a:lnSpc>
                <a:spcPct val="100000"/>
              </a:lnSpc>
              <a:spcBef>
                <a:spcPts val="0"/>
              </a:spcBef>
              <a:spcAft>
                <a:spcPts val="0"/>
              </a:spcAft>
              <a:buClrTx/>
              <a:buSzTx/>
              <a:buFontTx/>
              <a:buNone/>
              <a:tabLst/>
              <a:defRPr kumimoji="0" b="1" i="0" u="none" strike="noStrike" kern="0" cap="none" spc="0" normalizeH="0" baseline="0">
                <a:ln>
                  <a:noFill/>
                </a:ln>
                <a:solidFill>
                  <a:srgbClr val="43A047"/>
                </a:solidFill>
                <a:effectLst/>
                <a:uLnTx/>
                <a:uFillTx/>
                <a:latin typeface="Perpetua" panose="02020502060401020303" pitchFamily="18" charset="0"/>
                <a:ea typeface="Cambria" panose="02040503050406030204" pitchFamily="18" charset="0"/>
                <a:cs typeface="Arial" panose="020B0604020202020204" pitchFamily="34" charset="0"/>
              </a:defRPr>
            </a:lvl1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900" dirty="0"/>
              <a:t>A</a:t>
            </a:r>
            <a:r>
              <a:rPr kumimoji="0" lang="en-US" sz="900" b="1" i="0" u="none" strike="noStrike" kern="0" cap="none" spc="0" normalizeH="0" baseline="0" noProof="0" dirty="0" err="1">
                <a:ln>
                  <a:noFill/>
                </a:ln>
                <a:solidFill>
                  <a:srgbClr val="43A047"/>
                </a:solidFill>
                <a:effectLst/>
                <a:uLnTx/>
                <a:uFillTx/>
                <a:latin typeface="Perpetua" panose="02020502060401020303" pitchFamily="18" charset="0"/>
              </a:rPr>
              <a:t>pplication</a:t>
            </a:r>
            <a:r>
              <a:rPr kumimoji="0" lang="en-US" sz="900" b="1" i="0" u="none" strike="noStrike" kern="0" cap="none" spc="0" normalizeH="0" baseline="0" noProof="0" dirty="0">
                <a:ln>
                  <a:noFill/>
                </a:ln>
                <a:solidFill>
                  <a:srgbClr val="43A047"/>
                </a:solidFill>
                <a:effectLst/>
                <a:uLnTx/>
                <a:uFillTx/>
                <a:latin typeface="Perpetua" panose="02020502060401020303" pitchFamily="18" charset="0"/>
              </a:rPr>
              <a:t> Integration</a:t>
            </a:r>
          </a:p>
          <a:p>
            <a:pPr marL="447675" marR="0" lvl="1" indent="-265113"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900" dirty="0">
                <a:solidFill>
                  <a:prstClr val="black"/>
                </a:solidFill>
                <a:latin typeface="Perpetua" panose="02020502060401020303" pitchFamily="18" charset="0"/>
              </a:rPr>
              <a:t>The quality control </a:t>
            </a: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Cambria" panose="02040503050406030204" pitchFamily="18" charset="0"/>
                <a:cs typeface="Arial" panose="020B0604020202020204" pitchFamily="34" charset="0"/>
              </a:rPr>
              <a:t>tests, Checklists, Request for Inspection (RFI), Daily Progress Report (DPR) </a:t>
            </a:r>
            <a:r>
              <a:rPr lang="en-US" sz="900" dirty="0">
                <a:solidFill>
                  <a:prstClr val="black"/>
                </a:solidFill>
                <a:latin typeface="Perpetua" panose="02020502060401020303" pitchFamily="18" charset="0"/>
              </a:rPr>
              <a:t>and other procedures are integrated within the mobile application</a:t>
            </a:r>
            <a:endPar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endParaRPr>
          </a:p>
          <a:p>
            <a:pPr marL="447675" marR="0" lvl="1" indent="-265113"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900" dirty="0">
                <a:solidFill>
                  <a:prstClr val="black"/>
                </a:solidFill>
                <a:latin typeface="Perpetua" panose="02020502060401020303" pitchFamily="18" charset="0"/>
              </a:rPr>
              <a:t>The </a:t>
            </a: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application serves as a centralized platform for real-time monitoring and documentation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0" cap="none" spc="0" normalizeH="0" baseline="0" noProof="0" dirty="0">
              <a:ln>
                <a:noFill/>
              </a:ln>
              <a:solidFill>
                <a:srgbClr val="43A047"/>
              </a:solidFill>
              <a:effectLst/>
              <a:uLnTx/>
              <a:uFillTx/>
              <a:latin typeface="Perpetua" panose="02020502060401020303" pitchFamily="18" charset="0"/>
            </a:endParaRPr>
          </a:p>
        </p:txBody>
      </p:sp>
      <p:sp>
        <p:nvSpPr>
          <p:cNvPr id="52" name="Oval 51">
            <a:extLst>
              <a:ext uri="{FF2B5EF4-FFF2-40B4-BE49-F238E27FC236}">
                <a16:creationId xmlns:a16="http://schemas.microsoft.com/office/drawing/2014/main" id="{A879610B-CC09-94FB-2F03-65DB33F9F343}"/>
              </a:ext>
            </a:extLst>
          </p:cNvPr>
          <p:cNvSpPr/>
          <p:nvPr/>
        </p:nvSpPr>
        <p:spPr>
          <a:xfrm>
            <a:off x="371888" y="1546956"/>
            <a:ext cx="598721" cy="589410"/>
          </a:xfrm>
          <a:prstGeom prst="ellipse">
            <a:avLst/>
          </a:prstGeom>
          <a:solidFill>
            <a:srgbClr val="00B050"/>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cxnSp>
        <p:nvCxnSpPr>
          <p:cNvPr id="53" name="Straight Connector 52">
            <a:extLst>
              <a:ext uri="{FF2B5EF4-FFF2-40B4-BE49-F238E27FC236}">
                <a16:creationId xmlns:a16="http://schemas.microsoft.com/office/drawing/2014/main" id="{CB236C5B-E065-01E8-9D7E-71280DF9A54F}"/>
              </a:ext>
            </a:extLst>
          </p:cNvPr>
          <p:cNvCxnSpPr>
            <a:cxnSpLocks/>
          </p:cNvCxnSpPr>
          <p:nvPr/>
        </p:nvCxnSpPr>
        <p:spPr>
          <a:xfrm>
            <a:off x="1060754" y="2307714"/>
            <a:ext cx="5579343" cy="5052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E5C9E2B-6B0A-092B-0DB9-A9EC50DF5C17}"/>
              </a:ext>
            </a:extLst>
          </p:cNvPr>
          <p:cNvCxnSpPr>
            <a:cxnSpLocks/>
          </p:cNvCxnSpPr>
          <p:nvPr/>
        </p:nvCxnSpPr>
        <p:spPr>
          <a:xfrm>
            <a:off x="1121700" y="5481270"/>
            <a:ext cx="6371505" cy="101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68F40612-41EB-F874-F9DA-2279CEB16B99}"/>
              </a:ext>
            </a:extLst>
          </p:cNvPr>
          <p:cNvSpPr/>
          <p:nvPr/>
        </p:nvSpPr>
        <p:spPr>
          <a:xfrm>
            <a:off x="373791" y="2582761"/>
            <a:ext cx="598721" cy="5894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DDA5C47A-0D7E-FA20-B4ED-1E577EE23AD3}"/>
              </a:ext>
            </a:extLst>
          </p:cNvPr>
          <p:cNvSpPr txBox="1"/>
          <p:nvPr/>
        </p:nvSpPr>
        <p:spPr>
          <a:xfrm>
            <a:off x="1088157" y="2379871"/>
            <a:ext cx="5579343" cy="1292662"/>
          </a:xfrm>
          <a:prstGeom prst="rect">
            <a:avLst/>
          </a:prstGeom>
        </p:spPr>
        <p:txBody>
          <a:bodyPr wrap="square" lIns="0" tIns="0" rIns="0" bIns="0">
            <a:spAutoFit/>
          </a:bodyPr>
          <a:lstStyle>
            <a:defPPr>
              <a:defRPr lang="en-US"/>
            </a:defPPr>
            <a:lvl1pPr marL="285750" marR="0" lvl="0" indent="-285750" defTabSz="914400" fontAlgn="auto">
              <a:lnSpc>
                <a:spcPct val="100000"/>
              </a:lnSpc>
              <a:spcBef>
                <a:spcPts val="0"/>
              </a:spcBef>
              <a:spcAft>
                <a:spcPts val="0"/>
              </a:spcAft>
              <a:buClrTx/>
              <a:buSzTx/>
              <a:buFont typeface="Arial" panose="020B0604020202020204" pitchFamily="34" charset="0"/>
              <a:buChar char="•"/>
              <a:tabLst/>
              <a:defRPr kumimoji="0" sz="1600" b="1" i="0" u="none" strike="noStrike" kern="0" cap="none" spc="0" normalizeH="0" baseline="0">
                <a:ln>
                  <a:noFill/>
                </a:ln>
                <a:solidFill>
                  <a:srgbClr val="43A047"/>
                </a:solidFill>
                <a:effectLst/>
                <a:uLnTx/>
                <a:uFillTx/>
                <a:latin typeface="Perpetua" panose="02020502060401020303" pitchFamily="18" charset="0"/>
                <a:ea typeface="Cambria" panose="02040503050406030204" pitchFamily="18" charset="0"/>
                <a:cs typeface="Arial" panose="020B0604020202020204" pitchFamily="34" charset="0"/>
              </a:defRPr>
            </a:lvl1p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900" i="0" u="none" strike="noStrike" kern="0" cap="none" spc="0" normalizeH="0" baseline="0" noProof="0" dirty="0">
                <a:ln>
                  <a:noFill/>
                </a:ln>
                <a:solidFill>
                  <a:srgbClr val="43A047"/>
                </a:solidFill>
                <a:effectLst/>
                <a:uLnTx/>
                <a:uFillTx/>
              </a:rPr>
              <a:t>Features and Functionality</a:t>
            </a:r>
          </a:p>
          <a:p>
            <a:pPr marL="447675" indent="-265113">
              <a:buFont typeface="Wingdings" panose="05000000000000000000" pitchFamily="2" charset="2"/>
              <a:buChar char="ü"/>
              <a:defRPr/>
            </a:pPr>
            <a:r>
              <a:rPr kumimoji="0" lang="en-US" sz="900" b="0" i="0" u="none" strike="noStrike" kern="1200" cap="none" spc="0" normalizeH="0" baseline="0" noProof="0" dirty="0">
                <a:ln>
                  <a:noFill/>
                </a:ln>
                <a:solidFill>
                  <a:prstClr val="black"/>
                </a:solidFill>
                <a:effectLst/>
                <a:uLnTx/>
                <a:uFillTx/>
              </a:rPr>
              <a:t>User-friendly interface ensures ease of use for all stakeholders, from project managers to on-site engineers.</a:t>
            </a:r>
          </a:p>
          <a:p>
            <a:pPr marL="447675" indent="-265113">
              <a:buFont typeface="Wingdings" panose="05000000000000000000" pitchFamily="2" charset="2"/>
              <a:buChar char="ü"/>
              <a:defRPr/>
            </a:pPr>
            <a:r>
              <a:rPr kumimoji="0" lang="en-US" sz="900" b="0" i="0" u="none" strike="noStrike" kern="1200" cap="none" spc="0" normalizeH="0" baseline="0" noProof="0" dirty="0">
                <a:ln>
                  <a:noFill/>
                </a:ln>
                <a:solidFill>
                  <a:prstClr val="black"/>
                </a:solidFill>
                <a:effectLst/>
                <a:uLnTx/>
                <a:uFillTx/>
              </a:rPr>
              <a:t>Designed to streamline quality control process which </a:t>
            </a:r>
            <a:r>
              <a:rPr lang="en-US" sz="900" b="0" kern="1200" dirty="0">
                <a:solidFill>
                  <a:prstClr val="black"/>
                </a:solidFill>
              </a:rPr>
              <a:t>helps inspectors monitor and maintain job quality more effectively, minimizing construction errors</a:t>
            </a:r>
          </a:p>
          <a:p>
            <a:pPr marL="447675" indent="-265113">
              <a:buFont typeface="Wingdings" panose="05000000000000000000" pitchFamily="2" charset="2"/>
              <a:buChar char="ü"/>
              <a:defRPr/>
            </a:pPr>
            <a:r>
              <a:rPr kumimoji="0" lang="en-US" sz="900" b="0" i="0" u="none" strike="noStrike" kern="1200" cap="none" spc="0" normalizeH="0" baseline="0" noProof="0" dirty="0">
                <a:ln>
                  <a:noFill/>
                </a:ln>
                <a:solidFill>
                  <a:prstClr val="black"/>
                </a:solidFill>
                <a:effectLst/>
                <a:uLnTx/>
                <a:uFillTx/>
              </a:rPr>
              <a:t>Continuous tracking of every construction process step, ensuring quality control requirements are met not only at task completion but throughout each phase</a:t>
            </a:r>
          </a:p>
          <a:p>
            <a:pPr marL="447675" marR="0" lvl="0" indent="-265113" algn="l" defTabSz="914400" rtl="0" eaLnBrk="1" fontAlgn="auto" latinLnBrk="0" hangingPunct="1">
              <a:lnSpc>
                <a:spcPct val="100000"/>
              </a:lnSpc>
              <a:spcBef>
                <a:spcPts val="300"/>
              </a:spcBef>
              <a:spcAft>
                <a:spcPts val="0"/>
              </a:spcAft>
              <a:buClrTx/>
              <a:buSzTx/>
              <a:buFont typeface="Wingdings" panose="05000000000000000000" pitchFamily="2" charset="2"/>
              <a:buChar char="ü"/>
              <a:tabLst/>
              <a:defRPr/>
            </a:pPr>
            <a:r>
              <a:rPr lang="en-US" sz="900" b="0" kern="1200" dirty="0">
                <a:solidFill>
                  <a:prstClr val="black"/>
                </a:solidFill>
              </a:rPr>
              <a:t>I</a:t>
            </a:r>
            <a:r>
              <a:rPr kumimoji="0" lang="en-US" sz="900" b="0" i="0" u="none" strike="noStrike" kern="1200" cap="none" spc="0" normalizeH="0" baseline="0" noProof="0" dirty="0" err="1">
                <a:ln>
                  <a:noFill/>
                </a:ln>
                <a:solidFill>
                  <a:prstClr val="black"/>
                </a:solidFill>
                <a:effectLst/>
                <a:uLnTx/>
                <a:uFillTx/>
              </a:rPr>
              <a:t>ntroduce</a:t>
            </a:r>
            <a:r>
              <a:rPr kumimoji="0" lang="en-US" sz="900" b="0" i="0" u="none" strike="noStrike" kern="1200" cap="none" spc="0" normalizeH="0" baseline="0" noProof="0" dirty="0">
                <a:ln>
                  <a:noFill/>
                </a:ln>
                <a:solidFill>
                  <a:prstClr val="black"/>
                </a:solidFill>
                <a:effectLst/>
                <a:uLnTx/>
                <a:uFillTx/>
              </a:rPr>
              <a:t> a Project Quality Index (PQI) that assigns scores to key activities based on defined quality attributes. This index offers a clear, objective measure to evaluate the quality of work performed by the contractor.</a:t>
            </a:r>
          </a:p>
        </p:txBody>
      </p:sp>
      <p:sp>
        <p:nvSpPr>
          <p:cNvPr id="57" name="Oval 56">
            <a:extLst>
              <a:ext uri="{FF2B5EF4-FFF2-40B4-BE49-F238E27FC236}">
                <a16:creationId xmlns:a16="http://schemas.microsoft.com/office/drawing/2014/main" id="{25699D1B-E282-D17E-9B97-E9B7FF0B9803}"/>
              </a:ext>
            </a:extLst>
          </p:cNvPr>
          <p:cNvSpPr/>
          <p:nvPr/>
        </p:nvSpPr>
        <p:spPr>
          <a:xfrm>
            <a:off x="371888" y="3958184"/>
            <a:ext cx="598721" cy="5894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9D4C6982-07E4-0F30-0340-0E72137AFA30}"/>
              </a:ext>
            </a:extLst>
          </p:cNvPr>
          <p:cNvSpPr txBox="1"/>
          <p:nvPr/>
        </p:nvSpPr>
        <p:spPr>
          <a:xfrm>
            <a:off x="1079812" y="4013767"/>
            <a:ext cx="4729964" cy="630942"/>
          </a:xfrm>
          <a:prstGeom prst="rect">
            <a:avLst/>
          </a:prstGeom>
        </p:spPr>
        <p:txBody>
          <a:bodyPr wrap="square" lIns="0" tIns="0" rIns="0" bIns="0">
            <a:spAutoFit/>
          </a:bodyPr>
          <a:lstStyle>
            <a:defPPr>
              <a:defRPr lang="en-US"/>
            </a:defPPr>
            <a:lvl1pPr marL="285750" marR="0" lvl="0" indent="-285750" defTabSz="914400" fontAlgn="auto">
              <a:lnSpc>
                <a:spcPct val="100000"/>
              </a:lnSpc>
              <a:spcBef>
                <a:spcPts val="0"/>
              </a:spcBef>
              <a:spcAft>
                <a:spcPts val="0"/>
              </a:spcAft>
              <a:buClrTx/>
              <a:buSzTx/>
              <a:buFont typeface="Arial" panose="020B0604020202020204" pitchFamily="34" charset="0"/>
              <a:buChar char="•"/>
              <a:tabLst/>
              <a:defRPr kumimoji="0" sz="1600" b="1" i="0" u="none" strike="noStrike" kern="0" cap="none" spc="0" normalizeH="0" baseline="0">
                <a:ln>
                  <a:noFill/>
                </a:ln>
                <a:solidFill>
                  <a:srgbClr val="43A047"/>
                </a:solidFill>
                <a:effectLst/>
                <a:uLnTx/>
                <a:uFillTx/>
                <a:latin typeface="Perpetua" panose="02020502060401020303" pitchFamily="18" charset="0"/>
                <a:ea typeface="Cambria" panose="02040503050406030204" pitchFamily="18" charset="0"/>
                <a:cs typeface="Arial" panose="020B0604020202020204" pitchFamily="34" charset="0"/>
              </a:defRPr>
            </a:lvl1p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IN" sz="900" b="1" kern="100" dirty="0">
                <a:effectLst/>
                <a:latin typeface="Perpetua" panose="02020502060401020303" pitchFamily="18" charset="0"/>
                <a:ea typeface="Aptos" panose="020B0004020202020204" pitchFamily="34" charset="0"/>
                <a:cs typeface="Times New Roman" panose="02020603050405020304" pitchFamily="18" charset="0"/>
              </a:rPr>
              <a:t>Auditing and feedback for continuous improvement</a:t>
            </a:r>
            <a:endParaRPr kumimoji="0" lang="en-US" sz="900" b="1" i="0" u="none" strike="noStrike" kern="0" cap="none" spc="0" normalizeH="0" baseline="0" noProof="0" dirty="0">
              <a:ln>
                <a:noFill/>
              </a:ln>
              <a:solidFill>
                <a:srgbClr val="43A047"/>
              </a:solidFill>
              <a:effectLst/>
              <a:uLnTx/>
              <a:uFillTx/>
              <a:latin typeface="Perpetua" panose="02020502060401020303" pitchFamily="18" charset="0"/>
            </a:endParaRPr>
          </a:p>
          <a:p>
            <a:pPr marL="447675" marR="0" lvl="0" indent="-265113"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rPr>
              <a:t>The application’s auditing capabilities enable feedback to the executing team, pinpointing areas for corrective action based on PQI evaluations. This fosters ongoing improvement in quality management and standards compliance</a:t>
            </a:r>
          </a:p>
        </p:txBody>
      </p:sp>
      <p:pic>
        <p:nvPicPr>
          <p:cNvPr id="59" name="Picture 2" descr="Pin on Mobile Functions Icons">
            <a:extLst>
              <a:ext uri="{FF2B5EF4-FFF2-40B4-BE49-F238E27FC236}">
                <a16:creationId xmlns:a16="http://schemas.microsoft.com/office/drawing/2014/main" id="{2FD6D1E2-4704-8222-A09B-5089CCD80A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109" y="1627050"/>
            <a:ext cx="429231" cy="42255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ree Technical Tools Icon of Line style - Available in SVG, PNG, EPS, AI &amp;amp;  Icon fonts">
            <a:extLst>
              <a:ext uri="{FF2B5EF4-FFF2-40B4-BE49-F238E27FC236}">
                <a16:creationId xmlns:a16="http://schemas.microsoft.com/office/drawing/2014/main" id="{C7D63FC6-9370-4039-4FE0-A7386DA902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69" y="2672253"/>
            <a:ext cx="427526" cy="42087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Test Passed Icon – Free Download, PNG and Vector">
            <a:extLst>
              <a:ext uri="{FF2B5EF4-FFF2-40B4-BE49-F238E27FC236}">
                <a16:creationId xmlns:a16="http://schemas.microsoft.com/office/drawing/2014/main" id="{5CA293B2-DA96-06DC-A4FC-2D0E447976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608" y="4039578"/>
            <a:ext cx="391283" cy="38519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BCA90EE0-BE36-B696-BED0-51EF8D739FBD}"/>
              </a:ext>
            </a:extLst>
          </p:cNvPr>
          <p:cNvSpPr txBox="1"/>
          <p:nvPr/>
        </p:nvSpPr>
        <p:spPr>
          <a:xfrm>
            <a:off x="7038168" y="4361160"/>
            <a:ext cx="1909184" cy="5078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dirty="0">
                <a:ln>
                  <a:noFill/>
                </a:ln>
                <a:solidFill>
                  <a:prstClr val="black">
                    <a:lumMod val="75000"/>
                    <a:lumOff val="25000"/>
                  </a:prstClr>
                </a:solidFill>
                <a:effectLst/>
                <a:uLnTx/>
                <a:uFillTx/>
                <a:latin typeface="Perpetua" panose="02020502060401020303" pitchFamily="18" charset="0"/>
                <a:ea typeface="Aptos" panose="020B0004020202020204" pitchFamily="34" charset="0"/>
                <a:cs typeface="Times New Roman" panose="02020603050405020304" pitchFamily="18" charset="0"/>
              </a:rPr>
              <a:t>The adoption of digital solutions contributes to sustainable infrastructure development.</a:t>
            </a:r>
            <a:endParaRPr kumimoji="0" lang="en-IN" sz="9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3E769710-CFDC-CFE0-3E6E-1BD9B9EB1991}"/>
              </a:ext>
            </a:extLst>
          </p:cNvPr>
          <p:cNvSpPr txBox="1"/>
          <p:nvPr/>
        </p:nvSpPr>
        <p:spPr>
          <a:xfrm>
            <a:off x="450350" y="1055167"/>
            <a:ext cx="82433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900" b="1" kern="100" dirty="0">
                <a:effectLst/>
                <a:latin typeface="Perpetua" panose="02020502060401020303" pitchFamily="18" charset="0"/>
                <a:ea typeface="Aptos" panose="020B0004020202020204" pitchFamily="34" charset="0"/>
                <a:cs typeface="Times New Roman" panose="02020603050405020304" pitchFamily="18" charset="0"/>
              </a:rPr>
              <a:t>Application development: </a:t>
            </a:r>
            <a:r>
              <a:rPr kumimoji="0" lang="en-US" sz="900" b="0" i="0" u="none" strike="noStrike" kern="1200" cap="none" spc="0" normalizeH="0" baseline="0" noProof="0" dirty="0">
                <a:ln>
                  <a:noFill/>
                </a:ln>
                <a:solidFill>
                  <a:srgbClr val="000000"/>
                </a:solidFill>
                <a:effectLst/>
                <a:uLnTx/>
                <a:uFillTx/>
                <a:latin typeface="Perpetua" panose="02020502060401020303" pitchFamily="18" charset="0"/>
                <a:ea typeface="+mn-ea"/>
                <a:cs typeface="+mn-cs"/>
              </a:rPr>
              <a:t>Advanced digital tools offer an efficient solution by enabling the collection, storage, reporting, and compilation of data. These tools streamline processes, save time, and ensure accurate reporting. With the widespread use of mobile phones and internet availability across the country, cloud management and web data connectivity have improved significantly. </a:t>
            </a:r>
            <a:endParaRPr kumimoji="0" lang="en-IN" sz="9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4" name="Straight Connector 63">
            <a:extLst>
              <a:ext uri="{FF2B5EF4-FFF2-40B4-BE49-F238E27FC236}">
                <a16:creationId xmlns:a16="http://schemas.microsoft.com/office/drawing/2014/main" id="{A919382A-BFB6-9422-FB44-D507485F78EF}"/>
              </a:ext>
            </a:extLst>
          </p:cNvPr>
          <p:cNvCxnSpPr>
            <a:cxnSpLocks/>
          </p:cNvCxnSpPr>
          <p:nvPr/>
        </p:nvCxnSpPr>
        <p:spPr>
          <a:xfrm>
            <a:off x="0" y="6560636"/>
            <a:ext cx="12189972" cy="36015"/>
          </a:xfrm>
          <a:prstGeom prst="line">
            <a:avLst/>
          </a:prstGeom>
          <a:ln>
            <a:solidFill>
              <a:srgbClr val="90BD3F"/>
            </a:solidFill>
          </a:ln>
        </p:spPr>
        <p:style>
          <a:lnRef idx="1">
            <a:schemeClr val="accent3"/>
          </a:lnRef>
          <a:fillRef idx="0">
            <a:schemeClr val="accent3"/>
          </a:fillRef>
          <a:effectRef idx="0">
            <a:schemeClr val="accent3"/>
          </a:effectRef>
          <a:fontRef idx="minor">
            <a:schemeClr val="tx1"/>
          </a:fontRef>
        </p:style>
      </p:cxnSp>
      <p:sp>
        <p:nvSpPr>
          <p:cNvPr id="65" name="Slide Number Placeholder 64">
            <a:extLst>
              <a:ext uri="{FF2B5EF4-FFF2-40B4-BE49-F238E27FC236}">
                <a16:creationId xmlns:a16="http://schemas.microsoft.com/office/drawing/2014/main" id="{0076D8AE-20A6-E81D-190E-CB5D7A7612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dirty="0"/>
          </a:p>
        </p:txBody>
      </p:sp>
    </p:spTree>
    <p:extLst>
      <p:ext uri="{BB962C8B-B14F-4D97-AF65-F5344CB8AC3E}">
        <p14:creationId xmlns:p14="http://schemas.microsoft.com/office/powerpoint/2010/main" val="121323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anim calcmode="lin" valueType="num">
                                      <p:cBhvr>
                                        <p:cTn id="28" dur="1000" fill="hold"/>
                                        <p:tgtEl>
                                          <p:spTgt spid="55"/>
                                        </p:tgtEl>
                                        <p:attrNameLst>
                                          <p:attrName>ppt_x</p:attrName>
                                        </p:attrNameLst>
                                      </p:cBhvr>
                                      <p:tavLst>
                                        <p:tav tm="0">
                                          <p:val>
                                            <p:strVal val="#ppt_x"/>
                                          </p:val>
                                        </p:tav>
                                        <p:tav tm="100000">
                                          <p:val>
                                            <p:strVal val="#ppt_x"/>
                                          </p:val>
                                        </p:tav>
                                      </p:tavLst>
                                    </p:anim>
                                    <p:anim calcmode="lin" valueType="num">
                                      <p:cBhvr>
                                        <p:cTn id="29" dur="1000" fill="hold"/>
                                        <p:tgtEl>
                                          <p:spTgt spid="55"/>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42"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1000"/>
                                        <p:tgtEl>
                                          <p:spTgt spid="57"/>
                                        </p:tgtEl>
                                      </p:cBhvr>
                                    </p:animEffect>
                                    <p:anim calcmode="lin" valueType="num">
                                      <p:cBhvr>
                                        <p:cTn id="48" dur="1000" fill="hold"/>
                                        <p:tgtEl>
                                          <p:spTgt spid="57"/>
                                        </p:tgtEl>
                                        <p:attrNameLst>
                                          <p:attrName>ppt_x</p:attrName>
                                        </p:attrNameLst>
                                      </p:cBhvr>
                                      <p:tavLst>
                                        <p:tav tm="0">
                                          <p:val>
                                            <p:strVal val="#ppt_x"/>
                                          </p:val>
                                        </p:tav>
                                        <p:tav tm="100000">
                                          <p:val>
                                            <p:strVal val="#ppt_x"/>
                                          </p:val>
                                        </p:tav>
                                      </p:tavLst>
                                    </p:anim>
                                    <p:anim calcmode="lin" valueType="num">
                                      <p:cBhvr>
                                        <p:cTn id="49" dur="1000" fill="hold"/>
                                        <p:tgtEl>
                                          <p:spTgt spid="5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1000"/>
                                        <p:tgtEl>
                                          <p:spTgt spid="61"/>
                                        </p:tgtEl>
                                      </p:cBhvr>
                                    </p:animEffect>
                                    <p:anim calcmode="lin" valueType="num">
                                      <p:cBhvr>
                                        <p:cTn id="53" dur="1000" fill="hold"/>
                                        <p:tgtEl>
                                          <p:spTgt spid="61"/>
                                        </p:tgtEl>
                                        <p:attrNameLst>
                                          <p:attrName>ppt_x</p:attrName>
                                        </p:attrNameLst>
                                      </p:cBhvr>
                                      <p:tavLst>
                                        <p:tav tm="0">
                                          <p:val>
                                            <p:strVal val="#ppt_x"/>
                                          </p:val>
                                        </p:tav>
                                        <p:tav tm="100000">
                                          <p:val>
                                            <p:strVal val="#ppt_x"/>
                                          </p:val>
                                        </p:tav>
                                      </p:tavLst>
                                    </p:anim>
                                    <p:anim calcmode="lin" valueType="num">
                                      <p:cBhvr>
                                        <p:cTn id="54" dur="1000" fill="hold"/>
                                        <p:tgtEl>
                                          <p:spTgt spid="6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1000"/>
                                        <p:tgtEl>
                                          <p:spTgt spid="58"/>
                                        </p:tgtEl>
                                      </p:cBhvr>
                                    </p:animEffect>
                                    <p:anim calcmode="lin" valueType="num">
                                      <p:cBhvr>
                                        <p:cTn id="58" dur="1000" fill="hold"/>
                                        <p:tgtEl>
                                          <p:spTgt spid="58"/>
                                        </p:tgtEl>
                                        <p:attrNameLst>
                                          <p:attrName>ppt_x</p:attrName>
                                        </p:attrNameLst>
                                      </p:cBhvr>
                                      <p:tavLst>
                                        <p:tav tm="0">
                                          <p:val>
                                            <p:strVal val="#ppt_x"/>
                                          </p:val>
                                        </p:tav>
                                        <p:tav tm="100000">
                                          <p:val>
                                            <p:strVal val="#ppt_x"/>
                                          </p:val>
                                        </p:tav>
                                      </p:tavLst>
                                    </p:anim>
                                    <p:anim calcmode="lin" valueType="num">
                                      <p:cBhvr>
                                        <p:cTn id="59" dur="1000" fill="hold"/>
                                        <p:tgtEl>
                                          <p:spTgt spid="58"/>
                                        </p:tgtEl>
                                        <p:attrNameLst>
                                          <p:attrName>ppt_y</p:attrName>
                                        </p:attrNameLst>
                                      </p:cBhvr>
                                      <p:tavLst>
                                        <p:tav tm="0">
                                          <p:val>
                                            <p:strVal val="#ppt_y+.1"/>
                                          </p:val>
                                        </p:tav>
                                        <p:tav tm="100000">
                                          <p:val>
                                            <p:strVal val="#ppt_y"/>
                                          </p:val>
                                        </p:tav>
                                      </p:tavLst>
                                    </p:anim>
                                  </p:childTnLst>
                                </p:cTn>
                              </p:par>
                              <p:par>
                                <p:cTn id="60" presetID="1" presetClass="entr" presetSubtype="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animBg="1"/>
      <p:bldP spid="55" grpId="0" animBg="1"/>
      <p:bldP spid="56" grpId="0"/>
      <p:bldP spid="57" grpId="0" animBg="1"/>
      <p:bldP spid="58" grpId="0"/>
      <p:bldP spid="62" grpId="0"/>
      <p:bldP spid="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5C2F7-126E-8967-6474-841C98DDB2F4}"/>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9FAC9B-A86A-912C-F2DB-D60F8749746B}"/>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ct 5" hidden="1">
                        <a:extLst>
                          <a:ext uri="{FF2B5EF4-FFF2-40B4-BE49-F238E27FC236}">
                            <a16:creationId xmlns:a16="http://schemas.microsoft.com/office/drawing/2014/main" id="{1C9FAC9B-A86A-912C-F2DB-D60F8749746B}"/>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3" name="Freeform: Shape 172">
            <a:extLst>
              <a:ext uri="{FF2B5EF4-FFF2-40B4-BE49-F238E27FC236}">
                <a16:creationId xmlns:a16="http://schemas.microsoft.com/office/drawing/2014/main" id="{BB48388E-4CD6-6487-BE28-542ED5DF9476}"/>
              </a:ext>
            </a:extLst>
          </p:cNvPr>
          <p:cNvSpPr/>
          <p:nvPr/>
        </p:nvSpPr>
        <p:spPr>
          <a:xfrm>
            <a:off x="3651785" y="1553602"/>
            <a:ext cx="810013" cy="1168952"/>
          </a:xfrm>
          <a:custGeom>
            <a:avLst/>
            <a:gdLst>
              <a:gd name="connsiteX0" fmla="*/ 675284 w 675284"/>
              <a:gd name="connsiteY0" fmla="*/ 934517 h 974521"/>
              <a:gd name="connsiteX1" fmla="*/ 62236 w 675284"/>
              <a:gd name="connsiteY1" fmla="*/ 0 h 974521"/>
              <a:gd name="connsiteX2" fmla="*/ 0 w 675284"/>
              <a:gd name="connsiteY2" fmla="*/ 40691 h 974521"/>
              <a:gd name="connsiteX3" fmla="*/ 612648 w 675284"/>
              <a:gd name="connsiteY3" fmla="*/ 974522 h 974521"/>
              <a:gd name="connsiteX4" fmla="*/ 675284 w 675284"/>
              <a:gd name="connsiteY4" fmla="*/ 934517 h 97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84" h="974521">
                <a:moveTo>
                  <a:pt x="675284" y="934517"/>
                </a:moveTo>
                <a:lnTo>
                  <a:pt x="62236" y="0"/>
                </a:lnTo>
                <a:lnTo>
                  <a:pt x="0" y="40691"/>
                </a:lnTo>
                <a:lnTo>
                  <a:pt x="612648" y="974522"/>
                </a:lnTo>
                <a:cubicBezTo>
                  <a:pt x="631148" y="957783"/>
                  <a:pt x="652316" y="944261"/>
                  <a:pt x="675284" y="934517"/>
                </a:cubicBezTo>
                <a:close/>
              </a:path>
            </a:pathLst>
          </a:custGeom>
          <a:solidFill>
            <a:srgbClr val="CCCC00"/>
          </a:solidFill>
          <a:ln w="5715" cap="flat">
            <a:noFill/>
            <a:prstDash val="solid"/>
            <a:miter/>
          </a:ln>
        </p:spPr>
        <p:txBody>
          <a:bodyPr rtlCol="0" anchor="ctr"/>
          <a:lstStyle/>
          <a:p>
            <a:pPr defTabSz="685800">
              <a:buClrTx/>
              <a:defRPr/>
            </a:pPr>
            <a:endParaRPr lang="en-US" sz="900"/>
          </a:p>
        </p:txBody>
      </p:sp>
      <p:sp>
        <p:nvSpPr>
          <p:cNvPr id="174" name="Freeform: Shape 173">
            <a:extLst>
              <a:ext uri="{FF2B5EF4-FFF2-40B4-BE49-F238E27FC236}">
                <a16:creationId xmlns:a16="http://schemas.microsoft.com/office/drawing/2014/main" id="{F899F72B-E2B0-F76A-99F3-E0A209C9A51D}"/>
              </a:ext>
            </a:extLst>
          </p:cNvPr>
          <p:cNvSpPr/>
          <p:nvPr/>
        </p:nvSpPr>
        <p:spPr>
          <a:xfrm>
            <a:off x="4508008" y="1716375"/>
            <a:ext cx="799936" cy="1179989"/>
          </a:xfrm>
          <a:custGeom>
            <a:avLst/>
            <a:gdLst>
              <a:gd name="connsiteX0" fmla="*/ 606133 w 666883"/>
              <a:gd name="connsiteY0" fmla="*/ 0 h 983722"/>
              <a:gd name="connsiteX1" fmla="*/ 0 w 666883"/>
              <a:gd name="connsiteY1" fmla="*/ 943718 h 983722"/>
              <a:gd name="connsiteX2" fmla="*/ 62408 w 666883"/>
              <a:gd name="connsiteY2" fmla="*/ 983723 h 983722"/>
              <a:gd name="connsiteX3" fmla="*/ 666883 w 666883"/>
              <a:gd name="connsiteY3" fmla="*/ 42634 h 983722"/>
              <a:gd name="connsiteX4" fmla="*/ 606133 w 666883"/>
              <a:gd name="connsiteY4" fmla="*/ 0 h 98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83" h="983722">
                <a:moveTo>
                  <a:pt x="606133" y="0"/>
                </a:moveTo>
                <a:lnTo>
                  <a:pt x="0" y="943718"/>
                </a:lnTo>
                <a:lnTo>
                  <a:pt x="62408" y="983723"/>
                </a:lnTo>
                <a:lnTo>
                  <a:pt x="666883" y="42634"/>
                </a:lnTo>
                <a:cubicBezTo>
                  <a:pt x="644389" y="31924"/>
                  <a:pt x="623849" y="17516"/>
                  <a:pt x="606133" y="0"/>
                </a:cubicBezTo>
                <a:close/>
              </a:path>
            </a:pathLst>
          </a:custGeom>
          <a:solidFill>
            <a:srgbClr val="2BB6D3">
              <a:lumMod val="50000"/>
            </a:srgbClr>
          </a:solidFill>
          <a:ln w="5715" cap="flat">
            <a:noFill/>
            <a:prstDash val="solid"/>
            <a:miter/>
          </a:ln>
        </p:spPr>
        <p:txBody>
          <a:bodyPr rtlCol="0" anchor="ctr"/>
          <a:lstStyle/>
          <a:p>
            <a:pPr defTabSz="685800">
              <a:buClrTx/>
              <a:defRPr/>
            </a:pPr>
            <a:endParaRPr lang="en-US" sz="900"/>
          </a:p>
        </p:txBody>
      </p:sp>
      <p:sp>
        <p:nvSpPr>
          <p:cNvPr id="175" name="Freeform: Shape 174">
            <a:extLst>
              <a:ext uri="{FF2B5EF4-FFF2-40B4-BE49-F238E27FC236}">
                <a16:creationId xmlns:a16="http://schemas.microsoft.com/office/drawing/2014/main" id="{1B0E18CE-E2E5-2620-F592-C266FF826A9D}"/>
              </a:ext>
            </a:extLst>
          </p:cNvPr>
          <p:cNvSpPr/>
          <p:nvPr/>
        </p:nvSpPr>
        <p:spPr>
          <a:xfrm rot="793313">
            <a:off x="4524803" y="2282069"/>
            <a:ext cx="1094847" cy="629789"/>
          </a:xfrm>
          <a:custGeom>
            <a:avLst/>
            <a:gdLst>
              <a:gd name="connsiteX0" fmla="*/ 878281 w 912742"/>
              <a:gd name="connsiteY0" fmla="*/ 0 h 525037"/>
              <a:gd name="connsiteX1" fmla="*/ 0 w 912742"/>
              <a:gd name="connsiteY1" fmla="*/ 459315 h 525037"/>
              <a:gd name="connsiteX2" fmla="*/ 34290 w 912742"/>
              <a:gd name="connsiteY2" fmla="*/ 525037 h 525037"/>
              <a:gd name="connsiteX3" fmla="*/ 912742 w 912742"/>
              <a:gd name="connsiteY3" fmla="*/ 65494 h 525037"/>
              <a:gd name="connsiteX4" fmla="*/ 878281 w 912742"/>
              <a:gd name="connsiteY4" fmla="*/ 0 h 52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42" h="525037">
                <a:moveTo>
                  <a:pt x="878281" y="0"/>
                </a:moveTo>
                <a:lnTo>
                  <a:pt x="0" y="459315"/>
                </a:lnTo>
                <a:lnTo>
                  <a:pt x="34290" y="525037"/>
                </a:lnTo>
                <a:lnTo>
                  <a:pt x="912742" y="65494"/>
                </a:lnTo>
                <a:cubicBezTo>
                  <a:pt x="897649" y="45760"/>
                  <a:pt x="885996" y="23614"/>
                  <a:pt x="878281" y="0"/>
                </a:cubicBezTo>
                <a:close/>
              </a:path>
            </a:pathLst>
          </a:custGeom>
          <a:solidFill>
            <a:srgbClr val="E98941"/>
          </a:solidFill>
          <a:ln w="5715" cap="flat">
            <a:noFill/>
            <a:prstDash val="solid"/>
            <a:miter/>
          </a:ln>
        </p:spPr>
        <p:txBody>
          <a:bodyPr rtlCol="0" anchor="ctr"/>
          <a:lstStyle/>
          <a:p>
            <a:pPr defTabSz="685800">
              <a:buClrTx/>
              <a:defRPr/>
            </a:pPr>
            <a:endParaRPr lang="en-US" sz="900"/>
          </a:p>
        </p:txBody>
      </p:sp>
      <p:sp>
        <p:nvSpPr>
          <p:cNvPr id="176" name="Freeform: Shape 175">
            <a:extLst>
              <a:ext uri="{FF2B5EF4-FFF2-40B4-BE49-F238E27FC236}">
                <a16:creationId xmlns:a16="http://schemas.microsoft.com/office/drawing/2014/main" id="{5FD08C7E-5FE7-167B-4A87-92CE200CF69A}"/>
              </a:ext>
            </a:extLst>
          </p:cNvPr>
          <p:cNvSpPr/>
          <p:nvPr/>
        </p:nvSpPr>
        <p:spPr>
          <a:xfrm rot="12270673">
            <a:off x="4545437" y="2827949"/>
            <a:ext cx="1450839" cy="89118"/>
          </a:xfrm>
          <a:custGeom>
            <a:avLst/>
            <a:gdLst>
              <a:gd name="connsiteX0" fmla="*/ 1206151 w 1209522"/>
              <a:gd name="connsiteY0" fmla="*/ 35947 h 74295"/>
              <a:gd name="connsiteX1" fmla="*/ 1209123 w 1209522"/>
              <a:gd name="connsiteY1" fmla="*/ 0 h 74295"/>
              <a:gd name="connsiteX2" fmla="*/ 0 w 1209522"/>
              <a:gd name="connsiteY2" fmla="*/ 0 h 74295"/>
              <a:gd name="connsiteX3" fmla="*/ 0 w 1209522"/>
              <a:gd name="connsiteY3" fmla="*/ 74295 h 74295"/>
              <a:gd name="connsiteX4" fmla="*/ 1209522 w 1209522"/>
              <a:gd name="connsiteY4" fmla="*/ 74295 h 74295"/>
              <a:gd name="connsiteX5" fmla="*/ 1206151 w 1209522"/>
              <a:gd name="connsiteY5" fmla="*/ 35947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522" h="74295">
                <a:moveTo>
                  <a:pt x="1206151" y="35947"/>
                </a:moveTo>
                <a:cubicBezTo>
                  <a:pt x="1206151" y="23906"/>
                  <a:pt x="1207145" y="11881"/>
                  <a:pt x="1209123" y="0"/>
                </a:cubicBezTo>
                <a:lnTo>
                  <a:pt x="0" y="0"/>
                </a:lnTo>
                <a:lnTo>
                  <a:pt x="0" y="74295"/>
                </a:lnTo>
                <a:lnTo>
                  <a:pt x="1209522" y="74295"/>
                </a:lnTo>
                <a:cubicBezTo>
                  <a:pt x="1207294" y="61636"/>
                  <a:pt x="1206162" y="48806"/>
                  <a:pt x="1206151" y="35947"/>
                </a:cubicBezTo>
                <a:close/>
              </a:path>
            </a:pathLst>
          </a:custGeom>
          <a:solidFill>
            <a:srgbClr val="9A57CD"/>
          </a:solidFill>
          <a:ln w="5715" cap="flat">
            <a:noFill/>
            <a:prstDash val="solid"/>
            <a:miter/>
          </a:ln>
        </p:spPr>
        <p:txBody>
          <a:bodyPr rtlCol="0" anchor="ctr"/>
          <a:lstStyle/>
          <a:p>
            <a:pPr defTabSz="685800">
              <a:buClrTx/>
              <a:defRPr/>
            </a:pPr>
            <a:endParaRPr lang="en-US" sz="900"/>
          </a:p>
        </p:txBody>
      </p:sp>
      <p:sp>
        <p:nvSpPr>
          <p:cNvPr id="177" name="Freeform: Shape 176">
            <a:extLst>
              <a:ext uri="{FF2B5EF4-FFF2-40B4-BE49-F238E27FC236}">
                <a16:creationId xmlns:a16="http://schemas.microsoft.com/office/drawing/2014/main" id="{5FEC5EC1-857D-A540-F0BE-5DB30323AC6F}"/>
              </a:ext>
            </a:extLst>
          </p:cNvPr>
          <p:cNvSpPr/>
          <p:nvPr/>
        </p:nvSpPr>
        <p:spPr>
          <a:xfrm>
            <a:off x="4487155" y="2967630"/>
            <a:ext cx="1080000" cy="1096809"/>
          </a:xfrm>
          <a:custGeom>
            <a:avLst/>
            <a:gdLst>
              <a:gd name="connsiteX0" fmla="*/ 907885 w 907885"/>
              <a:gd name="connsiteY0" fmla="*/ 463772 h 530752"/>
              <a:gd name="connsiteX1" fmla="*/ 34747 w 907885"/>
              <a:gd name="connsiteY1" fmla="*/ 0 h 530752"/>
              <a:gd name="connsiteX2" fmla="*/ 0 w 907885"/>
              <a:gd name="connsiteY2" fmla="*/ 65494 h 530752"/>
              <a:gd name="connsiteX3" fmla="*/ 875881 w 907885"/>
              <a:gd name="connsiteY3" fmla="*/ 530752 h 530752"/>
              <a:gd name="connsiteX4" fmla="*/ 907885 w 907885"/>
              <a:gd name="connsiteY4" fmla="*/ 463772 h 53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5" h="530752">
                <a:moveTo>
                  <a:pt x="907885" y="463772"/>
                </a:moveTo>
                <a:lnTo>
                  <a:pt x="34747" y="0"/>
                </a:lnTo>
                <a:lnTo>
                  <a:pt x="0" y="65494"/>
                </a:lnTo>
                <a:lnTo>
                  <a:pt x="875881" y="530752"/>
                </a:lnTo>
                <a:cubicBezTo>
                  <a:pt x="882659" y="506766"/>
                  <a:pt x="893483" y="484112"/>
                  <a:pt x="907885" y="463772"/>
                </a:cubicBezTo>
                <a:close/>
              </a:path>
            </a:pathLst>
          </a:custGeom>
          <a:solidFill>
            <a:srgbClr val="AE305B"/>
          </a:solidFill>
          <a:ln w="5715" cap="flat">
            <a:noFill/>
            <a:prstDash val="solid"/>
            <a:miter/>
          </a:ln>
        </p:spPr>
        <p:txBody>
          <a:bodyPr rtlCol="0" anchor="ctr"/>
          <a:lstStyle/>
          <a:p>
            <a:pPr defTabSz="685800">
              <a:buClrTx/>
              <a:defRPr/>
            </a:pPr>
            <a:endParaRPr lang="en-US" sz="900" dirty="0"/>
          </a:p>
        </p:txBody>
      </p:sp>
      <p:sp>
        <p:nvSpPr>
          <p:cNvPr id="178" name="Freeform: Shape 177">
            <a:extLst>
              <a:ext uri="{FF2B5EF4-FFF2-40B4-BE49-F238E27FC236}">
                <a16:creationId xmlns:a16="http://schemas.microsoft.com/office/drawing/2014/main" id="{B28F9250-A4A3-42D9-AA44-08D31A0C9110}"/>
              </a:ext>
            </a:extLst>
          </p:cNvPr>
          <p:cNvSpPr/>
          <p:nvPr/>
        </p:nvSpPr>
        <p:spPr>
          <a:xfrm rot="18853495">
            <a:off x="3671806" y="1990134"/>
            <a:ext cx="777793" cy="1180880"/>
          </a:xfrm>
          <a:custGeom>
            <a:avLst/>
            <a:gdLst>
              <a:gd name="connsiteX0" fmla="*/ 60522 w 648423"/>
              <a:gd name="connsiteY0" fmla="*/ 0 h 984465"/>
              <a:gd name="connsiteX1" fmla="*/ 0 w 648423"/>
              <a:gd name="connsiteY1" fmla="*/ 43091 h 984465"/>
              <a:gd name="connsiteX2" fmla="*/ 585559 w 648423"/>
              <a:gd name="connsiteY2" fmla="*/ 984466 h 984465"/>
              <a:gd name="connsiteX3" fmla="*/ 648424 w 648423"/>
              <a:gd name="connsiteY3" fmla="*/ 945318 h 984465"/>
            </a:gdLst>
            <a:ahLst/>
            <a:cxnLst>
              <a:cxn ang="0">
                <a:pos x="connsiteX0" y="connsiteY0"/>
              </a:cxn>
              <a:cxn ang="0">
                <a:pos x="connsiteX1" y="connsiteY1"/>
              </a:cxn>
              <a:cxn ang="0">
                <a:pos x="connsiteX2" y="connsiteY2"/>
              </a:cxn>
              <a:cxn ang="0">
                <a:pos x="connsiteX3" y="connsiteY3"/>
              </a:cxn>
            </a:cxnLst>
            <a:rect l="l" t="t" r="r" b="b"/>
            <a:pathLst>
              <a:path w="648423" h="984465">
                <a:moveTo>
                  <a:pt x="60522" y="0"/>
                </a:moveTo>
                <a:cubicBezTo>
                  <a:pt x="42914" y="17665"/>
                  <a:pt x="22454" y="32233"/>
                  <a:pt x="0" y="43091"/>
                </a:cubicBezTo>
                <a:lnTo>
                  <a:pt x="585559" y="984466"/>
                </a:lnTo>
                <a:lnTo>
                  <a:pt x="648424" y="945318"/>
                </a:lnTo>
                <a:close/>
              </a:path>
            </a:pathLst>
          </a:custGeom>
          <a:solidFill>
            <a:srgbClr val="EF4F42"/>
          </a:solidFill>
          <a:ln w="5715" cap="flat">
            <a:noFill/>
            <a:prstDash val="solid"/>
            <a:miter/>
          </a:ln>
        </p:spPr>
        <p:txBody>
          <a:bodyPr rtlCol="0" anchor="ctr"/>
          <a:lstStyle/>
          <a:p>
            <a:pPr defTabSz="685800">
              <a:buClrTx/>
              <a:defRPr/>
            </a:pPr>
            <a:endParaRPr lang="en-US" sz="900"/>
          </a:p>
        </p:txBody>
      </p:sp>
      <p:sp>
        <p:nvSpPr>
          <p:cNvPr id="179" name="Freeform: Shape 178">
            <a:extLst>
              <a:ext uri="{FF2B5EF4-FFF2-40B4-BE49-F238E27FC236}">
                <a16:creationId xmlns:a16="http://schemas.microsoft.com/office/drawing/2014/main" id="{3C400823-0552-8966-45FF-7776846BC47C}"/>
              </a:ext>
            </a:extLst>
          </p:cNvPr>
          <p:cNvSpPr/>
          <p:nvPr/>
        </p:nvSpPr>
        <p:spPr>
          <a:xfrm>
            <a:off x="3793624" y="2848378"/>
            <a:ext cx="789311" cy="1168404"/>
          </a:xfrm>
          <a:custGeom>
            <a:avLst/>
            <a:gdLst>
              <a:gd name="connsiteX0" fmla="*/ 62522 w 658025"/>
              <a:gd name="connsiteY0" fmla="*/ 974065 h 974064"/>
              <a:gd name="connsiteX1" fmla="*/ 658025 w 658025"/>
              <a:gd name="connsiteY1" fmla="*/ 40005 h 974064"/>
              <a:gd name="connsiteX2" fmla="*/ 595503 w 658025"/>
              <a:gd name="connsiteY2" fmla="*/ 0 h 974064"/>
              <a:gd name="connsiteX3" fmla="*/ 0 w 658025"/>
              <a:gd name="connsiteY3" fmla="*/ 934117 h 974064"/>
              <a:gd name="connsiteX4" fmla="*/ 62522 w 658025"/>
              <a:gd name="connsiteY4" fmla="*/ 974065 h 97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25" h="974064">
                <a:moveTo>
                  <a:pt x="62522" y="974065"/>
                </a:moveTo>
                <a:lnTo>
                  <a:pt x="658025" y="40005"/>
                </a:lnTo>
                <a:lnTo>
                  <a:pt x="595503" y="0"/>
                </a:lnTo>
                <a:lnTo>
                  <a:pt x="0" y="934117"/>
                </a:lnTo>
                <a:cubicBezTo>
                  <a:pt x="22911" y="943873"/>
                  <a:pt x="44046" y="957371"/>
                  <a:pt x="62522" y="974065"/>
                </a:cubicBezTo>
                <a:close/>
              </a:path>
            </a:pathLst>
          </a:custGeom>
          <a:solidFill>
            <a:srgbClr val="056597"/>
          </a:solidFill>
          <a:ln w="5715" cap="flat">
            <a:noFill/>
            <a:prstDash val="solid"/>
            <a:miter/>
          </a:ln>
        </p:spPr>
        <p:txBody>
          <a:bodyPr rtlCol="0" anchor="ctr"/>
          <a:lstStyle/>
          <a:p>
            <a:pPr defTabSz="685800">
              <a:buClrTx/>
              <a:defRPr/>
            </a:pPr>
            <a:endParaRPr lang="en-US" sz="900"/>
          </a:p>
        </p:txBody>
      </p:sp>
      <p:sp>
        <p:nvSpPr>
          <p:cNvPr id="182" name="Freeform: Shape 181">
            <a:extLst>
              <a:ext uri="{FF2B5EF4-FFF2-40B4-BE49-F238E27FC236}">
                <a16:creationId xmlns:a16="http://schemas.microsoft.com/office/drawing/2014/main" id="{7CF1C1AE-8AD9-44ED-6BFA-A28F29AE92D8}"/>
              </a:ext>
            </a:extLst>
          </p:cNvPr>
          <p:cNvSpPr/>
          <p:nvPr/>
        </p:nvSpPr>
        <p:spPr>
          <a:xfrm rot="18433480">
            <a:off x="3411711" y="2775901"/>
            <a:ext cx="752689" cy="628076"/>
          </a:xfrm>
          <a:custGeom>
            <a:avLst/>
            <a:gdLst>
              <a:gd name="connsiteX0" fmla="*/ 35033 w 896454"/>
              <a:gd name="connsiteY0" fmla="*/ 0 h 523608"/>
              <a:gd name="connsiteX1" fmla="*/ 0 w 896454"/>
              <a:gd name="connsiteY1" fmla="*/ 65379 h 523608"/>
              <a:gd name="connsiteX2" fmla="*/ 861593 w 896454"/>
              <a:gd name="connsiteY2" fmla="*/ 523608 h 523608"/>
              <a:gd name="connsiteX3" fmla="*/ 896455 w 896454"/>
              <a:gd name="connsiteY3" fmla="*/ 458114 h 523608"/>
            </a:gdLst>
            <a:ahLst/>
            <a:cxnLst>
              <a:cxn ang="0">
                <a:pos x="connsiteX0" y="connsiteY0"/>
              </a:cxn>
              <a:cxn ang="0">
                <a:pos x="connsiteX1" y="connsiteY1"/>
              </a:cxn>
              <a:cxn ang="0">
                <a:pos x="connsiteX2" y="connsiteY2"/>
              </a:cxn>
              <a:cxn ang="0">
                <a:pos x="connsiteX3" y="connsiteY3"/>
              </a:cxn>
            </a:cxnLst>
            <a:rect l="l" t="t" r="r" b="b"/>
            <a:pathLst>
              <a:path w="896454" h="523608">
                <a:moveTo>
                  <a:pt x="35033" y="0"/>
                </a:moveTo>
                <a:cubicBezTo>
                  <a:pt x="27118" y="23609"/>
                  <a:pt x="15276" y="45714"/>
                  <a:pt x="0" y="65379"/>
                </a:cubicBezTo>
                <a:lnTo>
                  <a:pt x="861593" y="523608"/>
                </a:lnTo>
                <a:lnTo>
                  <a:pt x="896455" y="458114"/>
                </a:lnTo>
                <a:close/>
              </a:path>
            </a:pathLst>
          </a:custGeom>
          <a:solidFill>
            <a:srgbClr val="2BB6D3"/>
          </a:solidFill>
          <a:ln w="5715" cap="flat">
            <a:noFill/>
            <a:prstDash val="solid"/>
            <a:miter/>
          </a:ln>
        </p:spPr>
        <p:txBody>
          <a:bodyPr rtlCol="0" anchor="ctr"/>
          <a:lstStyle/>
          <a:p>
            <a:pPr defTabSz="685800">
              <a:buClrTx/>
              <a:defRPr/>
            </a:pPr>
            <a:endParaRPr lang="en-US" sz="900"/>
          </a:p>
        </p:txBody>
      </p:sp>
      <p:sp>
        <p:nvSpPr>
          <p:cNvPr id="183" name="Rectangle: Rounded Corners 182">
            <a:extLst>
              <a:ext uri="{FF2B5EF4-FFF2-40B4-BE49-F238E27FC236}">
                <a16:creationId xmlns:a16="http://schemas.microsoft.com/office/drawing/2014/main" id="{D9F79D58-7D1B-6182-D3CB-B6E118751EBB}"/>
              </a:ext>
            </a:extLst>
          </p:cNvPr>
          <p:cNvSpPr/>
          <p:nvPr/>
        </p:nvSpPr>
        <p:spPr>
          <a:xfrm>
            <a:off x="698188" y="1268637"/>
            <a:ext cx="2723364" cy="582898"/>
          </a:xfrm>
          <a:prstGeom prst="roundRect">
            <a:avLst>
              <a:gd name="adj" fmla="val 50000"/>
            </a:avLst>
          </a:prstGeom>
          <a:solidFill>
            <a:srgbClr val="CCCC00"/>
          </a:solidFill>
          <a:ln w="5715" cap="flat">
            <a:noFill/>
            <a:prstDash val="solid"/>
            <a:miter/>
          </a:ln>
        </p:spPr>
        <p:txBody>
          <a:bodyPr rtlCol="0" anchor="ctr"/>
          <a:lstStyle/>
          <a:p>
            <a:pPr defTabSz="685800">
              <a:buClrTx/>
              <a:defRPr/>
            </a:pPr>
            <a:endParaRPr lang="en-US" sz="900"/>
          </a:p>
        </p:txBody>
      </p:sp>
      <p:sp>
        <p:nvSpPr>
          <p:cNvPr id="184" name="Rectangle: Rounded Corners 183">
            <a:extLst>
              <a:ext uri="{FF2B5EF4-FFF2-40B4-BE49-F238E27FC236}">
                <a16:creationId xmlns:a16="http://schemas.microsoft.com/office/drawing/2014/main" id="{346CDC3C-1A31-046A-8382-E86F05274CEA}"/>
              </a:ext>
            </a:extLst>
          </p:cNvPr>
          <p:cNvSpPr/>
          <p:nvPr/>
        </p:nvSpPr>
        <p:spPr>
          <a:xfrm>
            <a:off x="5292776" y="1234967"/>
            <a:ext cx="2723364" cy="582898"/>
          </a:xfrm>
          <a:prstGeom prst="roundRect">
            <a:avLst>
              <a:gd name="adj" fmla="val 50000"/>
            </a:avLst>
          </a:prstGeom>
          <a:solidFill>
            <a:srgbClr val="2BB6D3">
              <a:lumMod val="50000"/>
            </a:srgbClr>
          </a:solidFill>
          <a:ln w="5715" cap="flat">
            <a:noFill/>
            <a:prstDash val="solid"/>
            <a:miter/>
          </a:ln>
        </p:spPr>
        <p:txBody>
          <a:bodyPr rtlCol="0" anchor="ctr"/>
          <a:lstStyle/>
          <a:p>
            <a:pPr defTabSz="685800">
              <a:buClrTx/>
              <a:defRPr/>
            </a:pPr>
            <a:endParaRPr lang="en-US" sz="900"/>
          </a:p>
        </p:txBody>
      </p:sp>
      <p:sp>
        <p:nvSpPr>
          <p:cNvPr id="185" name="Rectangle: Rounded Corners 184">
            <a:extLst>
              <a:ext uri="{FF2B5EF4-FFF2-40B4-BE49-F238E27FC236}">
                <a16:creationId xmlns:a16="http://schemas.microsoft.com/office/drawing/2014/main" id="{C37601E4-0EA3-E95F-457C-7C2225EDC7D2}"/>
              </a:ext>
            </a:extLst>
          </p:cNvPr>
          <p:cNvSpPr/>
          <p:nvPr/>
        </p:nvSpPr>
        <p:spPr>
          <a:xfrm>
            <a:off x="5699698" y="2220740"/>
            <a:ext cx="2723064" cy="582898"/>
          </a:xfrm>
          <a:prstGeom prst="roundRect">
            <a:avLst>
              <a:gd name="adj" fmla="val 50000"/>
            </a:avLst>
          </a:prstGeom>
          <a:solidFill>
            <a:srgbClr val="E98941"/>
          </a:solidFill>
          <a:ln w="5715" cap="flat">
            <a:noFill/>
            <a:prstDash val="solid"/>
            <a:miter/>
          </a:ln>
        </p:spPr>
        <p:txBody>
          <a:bodyPr rtlCol="0" anchor="ctr"/>
          <a:lstStyle/>
          <a:p>
            <a:pPr defTabSz="685800">
              <a:buClrTx/>
              <a:defRPr/>
            </a:pPr>
            <a:endParaRPr lang="en-US" sz="900"/>
          </a:p>
        </p:txBody>
      </p:sp>
      <p:sp>
        <p:nvSpPr>
          <p:cNvPr id="186" name="Rectangle: Rounded Corners 185">
            <a:extLst>
              <a:ext uri="{FF2B5EF4-FFF2-40B4-BE49-F238E27FC236}">
                <a16:creationId xmlns:a16="http://schemas.microsoft.com/office/drawing/2014/main" id="{6AC9AB96-F596-1E6D-D06C-334C80B37316}"/>
              </a:ext>
            </a:extLst>
          </p:cNvPr>
          <p:cNvSpPr/>
          <p:nvPr/>
        </p:nvSpPr>
        <p:spPr>
          <a:xfrm>
            <a:off x="6144820" y="3009575"/>
            <a:ext cx="2703505" cy="583053"/>
          </a:xfrm>
          <a:prstGeom prst="roundRect">
            <a:avLst>
              <a:gd name="adj" fmla="val 50000"/>
            </a:avLst>
          </a:prstGeom>
          <a:solidFill>
            <a:srgbClr val="9A57CD"/>
          </a:solidFill>
          <a:ln w="5715" cap="flat">
            <a:noFill/>
            <a:prstDash val="solid"/>
            <a:miter/>
          </a:ln>
        </p:spPr>
        <p:txBody>
          <a:bodyPr rtlCol="0" anchor="ctr"/>
          <a:lstStyle/>
          <a:p>
            <a:pPr defTabSz="685800">
              <a:buClrTx/>
              <a:defRPr/>
            </a:pPr>
            <a:endParaRPr lang="en-US" sz="900"/>
          </a:p>
        </p:txBody>
      </p:sp>
      <p:sp>
        <p:nvSpPr>
          <p:cNvPr id="187" name="Rectangle: Rounded Corners 186">
            <a:extLst>
              <a:ext uri="{FF2B5EF4-FFF2-40B4-BE49-F238E27FC236}">
                <a16:creationId xmlns:a16="http://schemas.microsoft.com/office/drawing/2014/main" id="{B6924F12-8F0B-7C38-617B-9FECAF356BDA}"/>
              </a:ext>
            </a:extLst>
          </p:cNvPr>
          <p:cNvSpPr/>
          <p:nvPr/>
        </p:nvSpPr>
        <p:spPr>
          <a:xfrm>
            <a:off x="5784237" y="3832829"/>
            <a:ext cx="2723064" cy="582898"/>
          </a:xfrm>
          <a:prstGeom prst="roundRect">
            <a:avLst>
              <a:gd name="adj" fmla="val 50000"/>
            </a:avLst>
          </a:prstGeom>
          <a:solidFill>
            <a:srgbClr val="AE305B"/>
          </a:solidFill>
          <a:ln w="5715" cap="flat">
            <a:noFill/>
            <a:prstDash val="solid"/>
            <a:miter/>
          </a:ln>
        </p:spPr>
        <p:txBody>
          <a:bodyPr rtlCol="0" anchor="ctr"/>
          <a:lstStyle/>
          <a:p>
            <a:pPr defTabSz="685800">
              <a:buClrTx/>
              <a:defRPr/>
            </a:pPr>
            <a:endParaRPr lang="en-US" sz="900"/>
          </a:p>
        </p:txBody>
      </p:sp>
      <p:sp>
        <p:nvSpPr>
          <p:cNvPr id="188" name="Rectangle: Rounded Corners 187">
            <a:extLst>
              <a:ext uri="{FF2B5EF4-FFF2-40B4-BE49-F238E27FC236}">
                <a16:creationId xmlns:a16="http://schemas.microsoft.com/office/drawing/2014/main" id="{ACBDABA9-7234-34B6-2390-AB2386A49477}"/>
              </a:ext>
            </a:extLst>
          </p:cNvPr>
          <p:cNvSpPr/>
          <p:nvPr/>
        </p:nvSpPr>
        <p:spPr>
          <a:xfrm>
            <a:off x="721238" y="2151882"/>
            <a:ext cx="2700314" cy="583053"/>
          </a:xfrm>
          <a:prstGeom prst="roundRect">
            <a:avLst>
              <a:gd name="adj" fmla="val 50000"/>
            </a:avLst>
          </a:prstGeom>
          <a:solidFill>
            <a:srgbClr val="EF4F42"/>
          </a:solidFill>
          <a:ln w="5715" cap="flat">
            <a:noFill/>
            <a:prstDash val="solid"/>
            <a:miter/>
          </a:ln>
        </p:spPr>
        <p:txBody>
          <a:bodyPr rtlCol="0" anchor="ctr"/>
          <a:lstStyle/>
          <a:p>
            <a:pPr defTabSz="685800">
              <a:buClrTx/>
              <a:defRPr/>
            </a:pPr>
            <a:endParaRPr lang="en-US" sz="900"/>
          </a:p>
        </p:txBody>
      </p:sp>
      <p:sp>
        <p:nvSpPr>
          <p:cNvPr id="189" name="Rectangle: Rounded Corners 188">
            <a:extLst>
              <a:ext uri="{FF2B5EF4-FFF2-40B4-BE49-F238E27FC236}">
                <a16:creationId xmlns:a16="http://schemas.microsoft.com/office/drawing/2014/main" id="{EFA5FE1F-BEBF-A60B-3ABE-B9C4636642FD}"/>
              </a:ext>
            </a:extLst>
          </p:cNvPr>
          <p:cNvSpPr/>
          <p:nvPr/>
        </p:nvSpPr>
        <p:spPr>
          <a:xfrm>
            <a:off x="1093309" y="3923612"/>
            <a:ext cx="2700314" cy="583053"/>
          </a:xfrm>
          <a:prstGeom prst="roundRect">
            <a:avLst>
              <a:gd name="adj" fmla="val 50000"/>
            </a:avLst>
          </a:prstGeom>
          <a:solidFill>
            <a:srgbClr val="056597"/>
          </a:solidFill>
          <a:ln w="5715" cap="flat">
            <a:noFill/>
            <a:prstDash val="solid"/>
            <a:miter/>
          </a:ln>
        </p:spPr>
        <p:txBody>
          <a:bodyPr rtlCol="0" anchor="ctr"/>
          <a:lstStyle/>
          <a:p>
            <a:pPr defTabSz="685800">
              <a:buClrTx/>
              <a:defRPr/>
            </a:pPr>
            <a:endParaRPr lang="en-US" sz="900"/>
          </a:p>
        </p:txBody>
      </p:sp>
      <p:sp>
        <p:nvSpPr>
          <p:cNvPr id="192" name="Rectangle: Rounded Corners 191">
            <a:extLst>
              <a:ext uri="{FF2B5EF4-FFF2-40B4-BE49-F238E27FC236}">
                <a16:creationId xmlns:a16="http://schemas.microsoft.com/office/drawing/2014/main" id="{694EB03F-33FA-AE27-E6BE-38FF3B494FF8}"/>
              </a:ext>
            </a:extLst>
          </p:cNvPr>
          <p:cNvSpPr/>
          <p:nvPr/>
        </p:nvSpPr>
        <p:spPr>
          <a:xfrm>
            <a:off x="730926" y="3022194"/>
            <a:ext cx="2689384" cy="582898"/>
          </a:xfrm>
          <a:prstGeom prst="roundRect">
            <a:avLst>
              <a:gd name="adj" fmla="val 50000"/>
            </a:avLst>
          </a:prstGeom>
          <a:solidFill>
            <a:srgbClr val="2BB6D3"/>
          </a:solidFill>
          <a:ln w="5715" cap="flat">
            <a:noFill/>
            <a:prstDash val="solid"/>
            <a:miter/>
          </a:ln>
        </p:spPr>
        <p:txBody>
          <a:bodyPr rtlCol="0" anchor="ctr"/>
          <a:lstStyle/>
          <a:p>
            <a:pPr defTabSz="685800">
              <a:buClrTx/>
              <a:defRPr/>
            </a:pPr>
            <a:endParaRPr lang="en-US" sz="900"/>
          </a:p>
        </p:txBody>
      </p:sp>
      <p:sp>
        <p:nvSpPr>
          <p:cNvPr id="193" name="Freeform: Shape 192">
            <a:extLst>
              <a:ext uri="{FF2B5EF4-FFF2-40B4-BE49-F238E27FC236}">
                <a16:creationId xmlns:a16="http://schemas.microsoft.com/office/drawing/2014/main" id="{E56DF016-DDF9-B47E-DC55-5CFE514D530C}"/>
              </a:ext>
            </a:extLst>
          </p:cNvPr>
          <p:cNvSpPr/>
          <p:nvPr/>
        </p:nvSpPr>
        <p:spPr>
          <a:xfrm>
            <a:off x="3210462" y="1278684"/>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0" y="345506"/>
                  <a:pt x="345392" y="445118"/>
                  <a:pt x="222485" y="445084"/>
                </a:cubicBezTo>
                <a:cubicBezTo>
                  <a:pt x="99601" y="445056"/>
                  <a:pt x="0" y="345426"/>
                  <a:pt x="0" y="222542"/>
                </a:cubicBezTo>
                <a:cubicBezTo>
                  <a:pt x="188" y="99692"/>
                  <a:pt x="99749" y="160"/>
                  <a:pt x="222599" y="0"/>
                </a:cubicBezTo>
                <a:close/>
              </a:path>
            </a:pathLst>
          </a:custGeom>
          <a:solidFill>
            <a:srgbClr val="B0AC00"/>
          </a:solidFill>
          <a:ln w="5715" cap="flat">
            <a:noFill/>
            <a:prstDash val="solid"/>
            <a:miter/>
          </a:ln>
        </p:spPr>
        <p:txBody>
          <a:bodyPr rtlCol="0" anchor="ctr"/>
          <a:lstStyle/>
          <a:p>
            <a:pPr defTabSz="685800">
              <a:buClrTx/>
              <a:defRPr/>
            </a:pPr>
            <a:endParaRPr lang="en-US" sz="900"/>
          </a:p>
        </p:txBody>
      </p:sp>
      <p:sp>
        <p:nvSpPr>
          <p:cNvPr id="194" name="Freeform: Shape 193">
            <a:extLst>
              <a:ext uri="{FF2B5EF4-FFF2-40B4-BE49-F238E27FC236}">
                <a16:creationId xmlns:a16="http://schemas.microsoft.com/office/drawing/2014/main" id="{1400499B-CCBE-8D47-12E8-D7CB0B2B7C78}"/>
              </a:ext>
            </a:extLst>
          </p:cNvPr>
          <p:cNvSpPr/>
          <p:nvPr/>
        </p:nvSpPr>
        <p:spPr>
          <a:xfrm>
            <a:off x="5155552" y="1259474"/>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0" y="345506"/>
                  <a:pt x="345392" y="445119"/>
                  <a:pt x="222485" y="445084"/>
                </a:cubicBezTo>
                <a:cubicBezTo>
                  <a:pt x="99601" y="445050"/>
                  <a:pt x="0" y="345426"/>
                  <a:pt x="0" y="222542"/>
                </a:cubicBezTo>
                <a:cubicBezTo>
                  <a:pt x="188" y="99692"/>
                  <a:pt x="99749" y="160"/>
                  <a:pt x="222599" y="0"/>
                </a:cubicBezTo>
                <a:close/>
              </a:path>
            </a:pathLst>
          </a:custGeom>
          <a:solidFill>
            <a:srgbClr val="056597">
              <a:lumMod val="50000"/>
            </a:srgbClr>
          </a:solidFill>
          <a:ln w="5715" cap="flat">
            <a:noFill/>
            <a:prstDash val="solid"/>
            <a:miter/>
          </a:ln>
        </p:spPr>
        <p:txBody>
          <a:bodyPr rtlCol="0" anchor="ctr"/>
          <a:lstStyle/>
          <a:p>
            <a:pPr defTabSz="685800">
              <a:buClrTx/>
              <a:defRPr/>
            </a:pPr>
            <a:endParaRPr lang="en-US" sz="900"/>
          </a:p>
        </p:txBody>
      </p:sp>
      <p:sp>
        <p:nvSpPr>
          <p:cNvPr id="195" name="Freeform: Shape 194">
            <a:extLst>
              <a:ext uri="{FF2B5EF4-FFF2-40B4-BE49-F238E27FC236}">
                <a16:creationId xmlns:a16="http://schemas.microsoft.com/office/drawing/2014/main" id="{709BE392-ACE9-ED37-4B61-1BEFB1BD650C}"/>
              </a:ext>
            </a:extLst>
          </p:cNvPr>
          <p:cNvSpPr/>
          <p:nvPr/>
        </p:nvSpPr>
        <p:spPr>
          <a:xfrm>
            <a:off x="5462619" y="2183548"/>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6" y="345506"/>
                  <a:pt x="345392" y="445119"/>
                  <a:pt x="222485" y="445084"/>
                </a:cubicBezTo>
                <a:cubicBezTo>
                  <a:pt x="99601" y="445056"/>
                  <a:pt x="0" y="345426"/>
                  <a:pt x="0" y="222542"/>
                </a:cubicBezTo>
                <a:cubicBezTo>
                  <a:pt x="29" y="99624"/>
                  <a:pt x="99681" y="0"/>
                  <a:pt x="222599" y="0"/>
                </a:cubicBezTo>
                <a:close/>
              </a:path>
            </a:pathLst>
          </a:custGeom>
          <a:solidFill>
            <a:srgbClr val="E98941">
              <a:lumMod val="75000"/>
            </a:srgbClr>
          </a:solidFill>
          <a:ln w="5715" cap="flat">
            <a:noFill/>
            <a:prstDash val="solid"/>
            <a:miter/>
          </a:ln>
        </p:spPr>
        <p:txBody>
          <a:bodyPr rtlCol="0" anchor="ctr"/>
          <a:lstStyle/>
          <a:p>
            <a:pPr defTabSz="685800">
              <a:buClrTx/>
              <a:defRPr/>
            </a:pPr>
            <a:endParaRPr lang="en-US" sz="900"/>
          </a:p>
        </p:txBody>
      </p:sp>
      <p:sp>
        <p:nvSpPr>
          <p:cNvPr id="196" name="Freeform: Shape 195">
            <a:extLst>
              <a:ext uri="{FF2B5EF4-FFF2-40B4-BE49-F238E27FC236}">
                <a16:creationId xmlns:a16="http://schemas.microsoft.com/office/drawing/2014/main" id="{A08EC59A-2087-101F-CDD4-AFB5381351E1}"/>
              </a:ext>
            </a:extLst>
          </p:cNvPr>
          <p:cNvSpPr/>
          <p:nvPr/>
        </p:nvSpPr>
        <p:spPr>
          <a:xfrm>
            <a:off x="5943291" y="3011632"/>
            <a:ext cx="533885" cy="533885"/>
          </a:xfrm>
          <a:custGeom>
            <a:avLst/>
            <a:gdLst>
              <a:gd name="connsiteX0" fmla="*/ 222885 w 445084"/>
              <a:gd name="connsiteY0" fmla="*/ 0 h 445084"/>
              <a:gd name="connsiteX1" fmla="*/ 445084 w 445084"/>
              <a:gd name="connsiteY1" fmla="*/ 222885 h 445084"/>
              <a:gd name="connsiteX2" fmla="*/ 222199 w 445084"/>
              <a:gd name="connsiteY2" fmla="*/ 445084 h 445084"/>
              <a:gd name="connsiteX3" fmla="*/ 0 w 445084"/>
              <a:gd name="connsiteY3" fmla="*/ 222542 h 445084"/>
              <a:gd name="connsiteX4" fmla="*/ 222542 w 445084"/>
              <a:gd name="connsiteY4" fmla="*/ 0 h 445084"/>
              <a:gd name="connsiteX5" fmla="*/ 222885 w 445084"/>
              <a:gd name="connsiteY5" fmla="*/ 0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885" y="0"/>
                </a:moveTo>
                <a:cubicBezTo>
                  <a:pt x="345792" y="189"/>
                  <a:pt x="445273" y="99978"/>
                  <a:pt x="445084" y="222885"/>
                </a:cubicBezTo>
                <a:cubicBezTo>
                  <a:pt x="444896" y="345792"/>
                  <a:pt x="345106" y="445273"/>
                  <a:pt x="222199" y="445084"/>
                </a:cubicBezTo>
                <a:cubicBezTo>
                  <a:pt x="99424" y="444896"/>
                  <a:pt x="0" y="345312"/>
                  <a:pt x="0" y="222542"/>
                </a:cubicBezTo>
                <a:cubicBezTo>
                  <a:pt x="0" y="99635"/>
                  <a:pt x="99635" y="0"/>
                  <a:pt x="222542" y="0"/>
                </a:cubicBezTo>
                <a:cubicBezTo>
                  <a:pt x="222657" y="0"/>
                  <a:pt x="222771" y="0"/>
                  <a:pt x="222885" y="0"/>
                </a:cubicBezTo>
                <a:close/>
              </a:path>
            </a:pathLst>
          </a:custGeom>
          <a:solidFill>
            <a:srgbClr val="9A57CD">
              <a:lumMod val="75000"/>
            </a:srgbClr>
          </a:solidFill>
          <a:ln w="5715" cap="flat">
            <a:noFill/>
            <a:prstDash val="solid"/>
            <a:miter/>
          </a:ln>
        </p:spPr>
        <p:txBody>
          <a:bodyPr rtlCol="0" anchor="ctr"/>
          <a:lstStyle/>
          <a:p>
            <a:pPr defTabSz="685800">
              <a:buClrTx/>
              <a:defRPr/>
            </a:pPr>
            <a:endParaRPr lang="en-US" sz="900"/>
          </a:p>
        </p:txBody>
      </p:sp>
      <p:sp>
        <p:nvSpPr>
          <p:cNvPr id="197" name="Freeform: Shape 196">
            <a:extLst>
              <a:ext uri="{FF2B5EF4-FFF2-40B4-BE49-F238E27FC236}">
                <a16:creationId xmlns:a16="http://schemas.microsoft.com/office/drawing/2014/main" id="{1E7F01C6-DE3D-F41D-1547-00A9F11451F2}"/>
              </a:ext>
            </a:extLst>
          </p:cNvPr>
          <p:cNvSpPr/>
          <p:nvPr/>
        </p:nvSpPr>
        <p:spPr>
          <a:xfrm>
            <a:off x="5463983" y="3858770"/>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6" y="345506"/>
                  <a:pt x="345392" y="445118"/>
                  <a:pt x="222485" y="445084"/>
                </a:cubicBezTo>
                <a:cubicBezTo>
                  <a:pt x="99601" y="445056"/>
                  <a:pt x="0" y="345426"/>
                  <a:pt x="0" y="222542"/>
                </a:cubicBezTo>
                <a:cubicBezTo>
                  <a:pt x="29" y="99624"/>
                  <a:pt x="99681" y="0"/>
                  <a:pt x="222599" y="0"/>
                </a:cubicBezTo>
                <a:close/>
              </a:path>
            </a:pathLst>
          </a:custGeom>
          <a:solidFill>
            <a:srgbClr val="AE305B">
              <a:lumMod val="75000"/>
            </a:srgbClr>
          </a:solidFill>
          <a:ln w="5715" cap="flat">
            <a:noFill/>
            <a:prstDash val="solid"/>
            <a:miter/>
          </a:ln>
        </p:spPr>
        <p:txBody>
          <a:bodyPr rtlCol="0" anchor="ctr"/>
          <a:lstStyle/>
          <a:p>
            <a:pPr defTabSz="685800">
              <a:buClrTx/>
              <a:defRPr/>
            </a:pPr>
            <a:endParaRPr lang="en-US" sz="900"/>
          </a:p>
        </p:txBody>
      </p:sp>
      <p:sp>
        <p:nvSpPr>
          <p:cNvPr id="198" name="Freeform: Shape 197">
            <a:extLst>
              <a:ext uri="{FF2B5EF4-FFF2-40B4-BE49-F238E27FC236}">
                <a16:creationId xmlns:a16="http://schemas.microsoft.com/office/drawing/2014/main" id="{E11F382B-B3C2-C5FA-CC8A-810C30DE0732}"/>
              </a:ext>
            </a:extLst>
          </p:cNvPr>
          <p:cNvSpPr/>
          <p:nvPr/>
        </p:nvSpPr>
        <p:spPr>
          <a:xfrm>
            <a:off x="3095725" y="2188669"/>
            <a:ext cx="533885" cy="533885"/>
          </a:xfrm>
          <a:custGeom>
            <a:avLst/>
            <a:gdLst>
              <a:gd name="connsiteX0" fmla="*/ 222199 w 445084"/>
              <a:gd name="connsiteY0" fmla="*/ 445085 h 445084"/>
              <a:gd name="connsiteX1" fmla="*/ 0 w 445084"/>
              <a:gd name="connsiteY1" fmla="*/ 222200 h 445084"/>
              <a:gd name="connsiteX2" fmla="*/ 222885 w 445084"/>
              <a:gd name="connsiteY2" fmla="*/ 0 h 445084"/>
              <a:gd name="connsiteX3" fmla="*/ 445084 w 445084"/>
              <a:gd name="connsiteY3" fmla="*/ 222599 h 445084"/>
              <a:gd name="connsiteX4" fmla="*/ 222485 w 445084"/>
              <a:gd name="connsiteY4" fmla="*/ 445085 h 445084"/>
              <a:gd name="connsiteX5" fmla="*/ 222199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199" y="445085"/>
                </a:moveTo>
                <a:cubicBezTo>
                  <a:pt x="99293" y="444896"/>
                  <a:pt x="-188" y="345106"/>
                  <a:pt x="0" y="222200"/>
                </a:cubicBezTo>
                <a:cubicBezTo>
                  <a:pt x="189" y="99293"/>
                  <a:pt x="99978" y="-188"/>
                  <a:pt x="222885" y="0"/>
                </a:cubicBezTo>
                <a:cubicBezTo>
                  <a:pt x="345678" y="189"/>
                  <a:pt x="445119" y="99807"/>
                  <a:pt x="445084" y="222599"/>
                </a:cubicBezTo>
                <a:cubicBezTo>
                  <a:pt x="445056" y="345506"/>
                  <a:pt x="345392" y="445119"/>
                  <a:pt x="222485" y="445085"/>
                </a:cubicBezTo>
                <a:cubicBezTo>
                  <a:pt x="222388" y="445085"/>
                  <a:pt x="222296" y="445085"/>
                  <a:pt x="222199" y="445085"/>
                </a:cubicBezTo>
                <a:close/>
              </a:path>
            </a:pathLst>
          </a:custGeom>
          <a:solidFill>
            <a:srgbClr val="EF4F42">
              <a:lumMod val="75000"/>
            </a:srgbClr>
          </a:solidFill>
          <a:ln w="5715" cap="flat">
            <a:noFill/>
            <a:prstDash val="solid"/>
            <a:miter/>
          </a:ln>
        </p:spPr>
        <p:txBody>
          <a:bodyPr rtlCol="0" anchor="ctr"/>
          <a:lstStyle/>
          <a:p>
            <a:pPr defTabSz="685800">
              <a:buClrTx/>
              <a:defRPr/>
            </a:pPr>
            <a:endParaRPr lang="en-US" sz="900"/>
          </a:p>
        </p:txBody>
      </p:sp>
      <p:sp>
        <p:nvSpPr>
          <p:cNvPr id="199" name="Freeform: Shape 198">
            <a:extLst>
              <a:ext uri="{FF2B5EF4-FFF2-40B4-BE49-F238E27FC236}">
                <a16:creationId xmlns:a16="http://schemas.microsoft.com/office/drawing/2014/main" id="{467FF9C8-6AA5-E948-640A-AB0FA15787DB}"/>
              </a:ext>
            </a:extLst>
          </p:cNvPr>
          <p:cNvSpPr/>
          <p:nvPr/>
        </p:nvSpPr>
        <p:spPr>
          <a:xfrm>
            <a:off x="3006471" y="2099757"/>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59"/>
                  <a:pt x="0" y="296837"/>
                </a:cubicBezTo>
                <a:cubicBezTo>
                  <a:pt x="63" y="460715"/>
                  <a:pt x="132960" y="593508"/>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29"/>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00" name="Freeform: Shape 199">
            <a:extLst>
              <a:ext uri="{FF2B5EF4-FFF2-40B4-BE49-F238E27FC236}">
                <a16:creationId xmlns:a16="http://schemas.microsoft.com/office/drawing/2014/main" id="{B1715D46-2A71-C743-0164-1B905CA82361}"/>
              </a:ext>
            </a:extLst>
          </p:cNvPr>
          <p:cNvSpPr/>
          <p:nvPr/>
        </p:nvSpPr>
        <p:spPr>
          <a:xfrm rot="16211400">
            <a:off x="3422504" y="3947739"/>
            <a:ext cx="533885" cy="534021"/>
          </a:xfrm>
          <a:custGeom>
            <a:avLst/>
            <a:gdLst>
              <a:gd name="connsiteX0" fmla="*/ 445084 w 445084"/>
              <a:gd name="connsiteY0" fmla="*/ 222599 h 445198"/>
              <a:gd name="connsiteX1" fmla="*/ 222542 w 445084"/>
              <a:gd name="connsiteY1" fmla="*/ 445199 h 445198"/>
              <a:gd name="connsiteX2" fmla="*/ 0 w 445084"/>
              <a:gd name="connsiteY2" fmla="*/ 222599 h 445198"/>
              <a:gd name="connsiteX3" fmla="*/ 222542 w 445084"/>
              <a:gd name="connsiteY3" fmla="*/ 0 h 445198"/>
              <a:gd name="connsiteX4" fmla="*/ 445084 w 445084"/>
              <a:gd name="connsiteY4" fmla="*/ 222599 h 44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198">
                <a:moveTo>
                  <a:pt x="445084" y="222599"/>
                </a:moveTo>
                <a:cubicBezTo>
                  <a:pt x="445084" y="345537"/>
                  <a:pt x="345449" y="445199"/>
                  <a:pt x="222542" y="445199"/>
                </a:cubicBezTo>
                <a:cubicBezTo>
                  <a:pt x="99635" y="445199"/>
                  <a:pt x="0" y="345537"/>
                  <a:pt x="0" y="222599"/>
                </a:cubicBezTo>
                <a:cubicBezTo>
                  <a:pt x="0" y="99661"/>
                  <a:pt x="99635" y="0"/>
                  <a:pt x="222542" y="0"/>
                </a:cubicBezTo>
                <a:cubicBezTo>
                  <a:pt x="345449" y="0"/>
                  <a:pt x="445084" y="99661"/>
                  <a:pt x="445084" y="222599"/>
                </a:cubicBezTo>
                <a:close/>
              </a:path>
            </a:pathLst>
          </a:custGeom>
          <a:solidFill>
            <a:srgbClr val="056597">
              <a:lumMod val="75000"/>
            </a:srgbClr>
          </a:solidFill>
          <a:ln w="5715" cap="flat">
            <a:noFill/>
            <a:prstDash val="solid"/>
            <a:miter/>
          </a:ln>
        </p:spPr>
        <p:txBody>
          <a:bodyPr rtlCol="0" anchor="ctr"/>
          <a:lstStyle/>
          <a:p>
            <a:pPr defTabSz="685800">
              <a:buClrTx/>
              <a:defRPr/>
            </a:pPr>
            <a:endParaRPr lang="en-US" sz="900"/>
          </a:p>
        </p:txBody>
      </p:sp>
      <p:sp>
        <p:nvSpPr>
          <p:cNvPr id="203" name="Freeform: Shape 202">
            <a:extLst>
              <a:ext uri="{FF2B5EF4-FFF2-40B4-BE49-F238E27FC236}">
                <a16:creationId xmlns:a16="http://schemas.microsoft.com/office/drawing/2014/main" id="{0B53A96B-9FA9-3715-848C-6B1F4F16FB28}"/>
              </a:ext>
            </a:extLst>
          </p:cNvPr>
          <p:cNvSpPr/>
          <p:nvPr/>
        </p:nvSpPr>
        <p:spPr>
          <a:xfrm>
            <a:off x="3126292" y="1181672"/>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3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11" y="132817"/>
                  <a:pt x="460515" y="-29"/>
                  <a:pt x="296608" y="0"/>
                </a:cubicBezTo>
                <a:close/>
                <a:moveTo>
                  <a:pt x="296608" y="519208"/>
                </a:moveTo>
                <a:cubicBezTo>
                  <a:pt x="173702" y="519019"/>
                  <a:pt x="74221" y="419230"/>
                  <a:pt x="74409" y="296323"/>
                </a:cubicBezTo>
                <a:cubicBezTo>
                  <a:pt x="74598" y="173416"/>
                  <a:pt x="174387" y="73935"/>
                  <a:pt x="297294" y="74123"/>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04" name="Freeform: Shape 203">
            <a:extLst>
              <a:ext uri="{FF2B5EF4-FFF2-40B4-BE49-F238E27FC236}">
                <a16:creationId xmlns:a16="http://schemas.microsoft.com/office/drawing/2014/main" id="{8BA51EFD-733C-4FC5-8FFE-537BA7B03F63}"/>
              </a:ext>
            </a:extLst>
          </p:cNvPr>
          <p:cNvSpPr/>
          <p:nvPr/>
        </p:nvSpPr>
        <p:spPr>
          <a:xfrm>
            <a:off x="5066777" y="1170493"/>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4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59"/>
                  <a:pt x="0" y="296837"/>
                </a:cubicBezTo>
                <a:cubicBezTo>
                  <a:pt x="63" y="460715"/>
                  <a:pt x="132960" y="593508"/>
                  <a:pt x="296837" y="593446"/>
                </a:cubicBezTo>
                <a:cubicBezTo>
                  <a:pt x="460669" y="593383"/>
                  <a:pt x="593445" y="460555"/>
                  <a:pt x="593445" y="296723"/>
                </a:cubicBezTo>
                <a:cubicBezTo>
                  <a:pt x="593411" y="132817"/>
                  <a:pt x="460515" y="-34"/>
                  <a:pt x="296608" y="0"/>
                </a:cubicBezTo>
                <a:close/>
                <a:moveTo>
                  <a:pt x="296608" y="519208"/>
                </a:moveTo>
                <a:cubicBezTo>
                  <a:pt x="173702" y="519019"/>
                  <a:pt x="74221" y="419229"/>
                  <a:pt x="74409" y="296323"/>
                </a:cubicBezTo>
                <a:cubicBezTo>
                  <a:pt x="74598" y="173416"/>
                  <a:pt x="174387" y="73935"/>
                  <a:pt x="297294" y="74124"/>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05" name="Freeform: Shape 204">
            <a:extLst>
              <a:ext uri="{FF2B5EF4-FFF2-40B4-BE49-F238E27FC236}">
                <a16:creationId xmlns:a16="http://schemas.microsoft.com/office/drawing/2014/main" id="{CB3E9A5C-3932-3C94-4843-F2688F0088F3}"/>
              </a:ext>
            </a:extLst>
          </p:cNvPr>
          <p:cNvSpPr/>
          <p:nvPr/>
        </p:nvSpPr>
        <p:spPr>
          <a:xfrm>
            <a:off x="5373639" y="2088554"/>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09 w 593445"/>
              <a:gd name="connsiteY4" fmla="*/ 0 h 593445"/>
              <a:gd name="connsiteX5" fmla="*/ 296609 w 593445"/>
              <a:gd name="connsiteY5" fmla="*/ 519208 h 593445"/>
              <a:gd name="connsiteX6" fmla="*/ 74409 w 593445"/>
              <a:gd name="connsiteY6" fmla="*/ 296323 h 593445"/>
              <a:gd name="connsiteX7" fmla="*/ 297294 w 593445"/>
              <a:gd name="connsiteY7" fmla="*/ 74124 h 593445"/>
              <a:gd name="connsiteX8" fmla="*/ 519494 w 593445"/>
              <a:gd name="connsiteY8" fmla="*/ 296666 h 593445"/>
              <a:gd name="connsiteX9" fmla="*/ 296837 w 593445"/>
              <a:gd name="connsiteY9" fmla="*/ 519208 h 593445"/>
              <a:gd name="connsiteX10" fmla="*/ 296609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9" y="0"/>
                </a:moveTo>
                <a:cubicBezTo>
                  <a:pt x="132731" y="63"/>
                  <a:pt x="-63" y="132960"/>
                  <a:pt x="0" y="296837"/>
                </a:cubicBezTo>
                <a:cubicBezTo>
                  <a:pt x="63" y="460715"/>
                  <a:pt x="132960" y="593509"/>
                  <a:pt x="296837" y="593446"/>
                </a:cubicBezTo>
                <a:cubicBezTo>
                  <a:pt x="460692" y="593383"/>
                  <a:pt x="593480" y="460520"/>
                  <a:pt x="593446" y="296666"/>
                </a:cubicBezTo>
                <a:cubicBezTo>
                  <a:pt x="593383" y="132782"/>
                  <a:pt x="460492" y="-34"/>
                  <a:pt x="296609" y="0"/>
                </a:cubicBezTo>
                <a:close/>
                <a:moveTo>
                  <a:pt x="296609" y="519208"/>
                </a:moveTo>
                <a:cubicBezTo>
                  <a:pt x="173702" y="519019"/>
                  <a:pt x="74221" y="419230"/>
                  <a:pt x="74409" y="296323"/>
                </a:cubicBezTo>
                <a:cubicBezTo>
                  <a:pt x="74598" y="173416"/>
                  <a:pt x="174388"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06" name="Freeform: Shape 205">
            <a:extLst>
              <a:ext uri="{FF2B5EF4-FFF2-40B4-BE49-F238E27FC236}">
                <a16:creationId xmlns:a16="http://schemas.microsoft.com/office/drawing/2014/main" id="{F0D642E8-063B-D4C3-AC2C-60295428106A}"/>
              </a:ext>
            </a:extLst>
          </p:cNvPr>
          <p:cNvSpPr/>
          <p:nvPr/>
        </p:nvSpPr>
        <p:spPr>
          <a:xfrm>
            <a:off x="5832162" y="2923769"/>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723 w 593445"/>
              <a:gd name="connsiteY4" fmla="*/ 0 h 593445"/>
              <a:gd name="connsiteX5" fmla="*/ 296608 w 593445"/>
              <a:gd name="connsiteY5" fmla="*/ 0 h 593445"/>
              <a:gd name="connsiteX6" fmla="*/ 296608 w 593445"/>
              <a:gd name="connsiteY6" fmla="*/ 519208 h 593445"/>
              <a:gd name="connsiteX7" fmla="*/ 74123 w 593445"/>
              <a:gd name="connsiteY7" fmla="*/ 296609 h 593445"/>
              <a:gd name="connsiteX8" fmla="*/ 296723 w 593445"/>
              <a:gd name="connsiteY8" fmla="*/ 74123 h 593445"/>
              <a:gd name="connsiteX9" fmla="*/ 519208 w 593445"/>
              <a:gd name="connsiteY9" fmla="*/ 296723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45" y="132845"/>
                  <a:pt x="460600" y="0"/>
                  <a:pt x="296723" y="0"/>
                </a:cubicBezTo>
                <a:cubicBezTo>
                  <a:pt x="296683" y="0"/>
                  <a:pt x="296648" y="0"/>
                  <a:pt x="296608" y="0"/>
                </a:cubicBezTo>
                <a:close/>
                <a:moveTo>
                  <a:pt x="296608" y="519208"/>
                </a:moveTo>
                <a:cubicBezTo>
                  <a:pt x="173702" y="519173"/>
                  <a:pt x="74089" y="419515"/>
                  <a:pt x="74123" y="296609"/>
                </a:cubicBezTo>
                <a:cubicBezTo>
                  <a:pt x="74152" y="173702"/>
                  <a:pt x="173816" y="74089"/>
                  <a:pt x="296723" y="74123"/>
                </a:cubicBezTo>
                <a:cubicBezTo>
                  <a:pt x="419629" y="74152"/>
                  <a:pt x="519242" y="173816"/>
                  <a:pt x="519208" y="296723"/>
                </a:cubicBezTo>
                <a:cubicBezTo>
                  <a:pt x="519173" y="419630"/>
                  <a:pt x="419515" y="519242"/>
                  <a:pt x="296608"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07" name="Freeform: Shape 206">
            <a:extLst>
              <a:ext uri="{FF2B5EF4-FFF2-40B4-BE49-F238E27FC236}">
                <a16:creationId xmlns:a16="http://schemas.microsoft.com/office/drawing/2014/main" id="{62C9EEB8-4A3E-C777-21B0-B49491D90772}"/>
              </a:ext>
            </a:extLst>
          </p:cNvPr>
          <p:cNvSpPr/>
          <p:nvPr/>
        </p:nvSpPr>
        <p:spPr>
          <a:xfrm>
            <a:off x="5370192" y="3767174"/>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494 w 593331"/>
              <a:gd name="connsiteY4" fmla="*/ 0 h 593331"/>
              <a:gd name="connsiteX5" fmla="*/ 296494 w 593331"/>
              <a:gd name="connsiteY5" fmla="*/ 519208 h 593331"/>
              <a:gd name="connsiteX6" fmla="*/ 74295 w 593331"/>
              <a:gd name="connsiteY6" fmla="*/ 296323 h 593331"/>
              <a:gd name="connsiteX7" fmla="*/ 297180 w 593331"/>
              <a:gd name="connsiteY7" fmla="*/ 74123 h 593331"/>
              <a:gd name="connsiteX8" fmla="*/ 519379 w 593331"/>
              <a:gd name="connsiteY8" fmla="*/ 296666 h 593331"/>
              <a:gd name="connsiteX9" fmla="*/ 296780 w 593331"/>
              <a:gd name="connsiteY9" fmla="*/ 519265 h 593331"/>
              <a:gd name="connsiteX10" fmla="*/ 296494 w 593331"/>
              <a:gd name="connsiteY10"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68" y="132782"/>
                  <a:pt x="460377" y="-29"/>
                  <a:pt x="296494" y="0"/>
                </a:cubicBezTo>
                <a:close/>
                <a:moveTo>
                  <a:pt x="296494" y="519208"/>
                </a:moveTo>
                <a:cubicBezTo>
                  <a:pt x="173587" y="519019"/>
                  <a:pt x="74106"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08" name="Freeform: Shape 207">
            <a:extLst>
              <a:ext uri="{FF2B5EF4-FFF2-40B4-BE49-F238E27FC236}">
                <a16:creationId xmlns:a16="http://schemas.microsoft.com/office/drawing/2014/main" id="{70FA9676-DB9E-201C-0B76-47D848297F3F}"/>
              </a:ext>
            </a:extLst>
          </p:cNvPr>
          <p:cNvSpPr/>
          <p:nvPr/>
        </p:nvSpPr>
        <p:spPr>
          <a:xfrm>
            <a:off x="3333571" y="3858770"/>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3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60" y="593509"/>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30"/>
                  <a:pt x="74409" y="296323"/>
                </a:cubicBezTo>
                <a:cubicBezTo>
                  <a:pt x="74598" y="173416"/>
                  <a:pt x="174388" y="73935"/>
                  <a:pt x="297294" y="74123"/>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11" name="Freeform: Shape 210">
            <a:extLst>
              <a:ext uri="{FF2B5EF4-FFF2-40B4-BE49-F238E27FC236}">
                <a16:creationId xmlns:a16="http://schemas.microsoft.com/office/drawing/2014/main" id="{FFE37F64-82AC-5384-2E52-2F1625FD46E2}"/>
              </a:ext>
            </a:extLst>
          </p:cNvPr>
          <p:cNvSpPr/>
          <p:nvPr/>
        </p:nvSpPr>
        <p:spPr>
          <a:xfrm rot="21587400">
            <a:off x="3013130" y="3040297"/>
            <a:ext cx="534021" cy="533885"/>
          </a:xfrm>
          <a:custGeom>
            <a:avLst/>
            <a:gdLst>
              <a:gd name="connsiteX0" fmla="*/ 445198 w 445198"/>
              <a:gd name="connsiteY0" fmla="*/ 222542 h 445084"/>
              <a:gd name="connsiteX1" fmla="*/ 222599 w 445198"/>
              <a:gd name="connsiteY1" fmla="*/ 445084 h 445084"/>
              <a:gd name="connsiteX2" fmla="*/ 0 w 445198"/>
              <a:gd name="connsiteY2" fmla="*/ 222542 h 445084"/>
              <a:gd name="connsiteX3" fmla="*/ 222599 w 445198"/>
              <a:gd name="connsiteY3" fmla="*/ 0 h 445084"/>
              <a:gd name="connsiteX4" fmla="*/ 445198 w 445198"/>
              <a:gd name="connsiteY4" fmla="*/ 222542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98" h="445084">
                <a:moveTo>
                  <a:pt x="445198" y="222542"/>
                </a:moveTo>
                <a:cubicBezTo>
                  <a:pt x="445198" y="345448"/>
                  <a:pt x="345537" y="445084"/>
                  <a:pt x="222599" y="445084"/>
                </a:cubicBezTo>
                <a:cubicBezTo>
                  <a:pt x="99661" y="445084"/>
                  <a:pt x="0" y="345448"/>
                  <a:pt x="0" y="222542"/>
                </a:cubicBezTo>
                <a:cubicBezTo>
                  <a:pt x="0" y="99635"/>
                  <a:pt x="99661" y="0"/>
                  <a:pt x="222599" y="0"/>
                </a:cubicBezTo>
                <a:cubicBezTo>
                  <a:pt x="345537" y="0"/>
                  <a:pt x="445198" y="99635"/>
                  <a:pt x="445198" y="222542"/>
                </a:cubicBezTo>
                <a:close/>
              </a:path>
            </a:pathLst>
          </a:custGeom>
          <a:solidFill>
            <a:srgbClr val="2BB6D3">
              <a:lumMod val="75000"/>
            </a:srgbClr>
          </a:solidFill>
          <a:ln w="5715" cap="flat">
            <a:noFill/>
            <a:prstDash val="solid"/>
            <a:miter/>
          </a:ln>
        </p:spPr>
        <p:txBody>
          <a:bodyPr rtlCol="0" anchor="ctr"/>
          <a:lstStyle/>
          <a:p>
            <a:pPr defTabSz="685800">
              <a:buClrTx/>
              <a:defRPr/>
            </a:pPr>
            <a:endParaRPr lang="en-US" sz="900"/>
          </a:p>
        </p:txBody>
      </p:sp>
      <p:sp>
        <p:nvSpPr>
          <p:cNvPr id="212" name="Freeform: Shape 211">
            <a:extLst>
              <a:ext uri="{FF2B5EF4-FFF2-40B4-BE49-F238E27FC236}">
                <a16:creationId xmlns:a16="http://schemas.microsoft.com/office/drawing/2014/main" id="{4B1DD4C7-87BC-DB6F-5D6A-0CD3D036BEC5}"/>
              </a:ext>
            </a:extLst>
          </p:cNvPr>
          <p:cNvSpPr/>
          <p:nvPr/>
        </p:nvSpPr>
        <p:spPr>
          <a:xfrm>
            <a:off x="2916499" y="2951866"/>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66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666 h 593445"/>
              <a:gd name="connsiteX10" fmla="*/ 296837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92" y="593383"/>
                  <a:pt x="593480" y="460520"/>
                  <a:pt x="593446" y="296666"/>
                </a:cubicBezTo>
                <a:cubicBezTo>
                  <a:pt x="593411" y="132788"/>
                  <a:pt x="460543" y="-34"/>
                  <a:pt x="296666" y="0"/>
                </a:cubicBezTo>
                <a:cubicBezTo>
                  <a:pt x="296648" y="0"/>
                  <a:pt x="296626" y="0"/>
                  <a:pt x="296609" y="0"/>
                </a:cubicBezTo>
                <a:close/>
                <a:moveTo>
                  <a:pt x="296609" y="519208"/>
                </a:moveTo>
                <a:cubicBezTo>
                  <a:pt x="173702" y="519019"/>
                  <a:pt x="74221" y="419230"/>
                  <a:pt x="74409" y="296323"/>
                </a:cubicBezTo>
                <a:cubicBezTo>
                  <a:pt x="74598" y="173416"/>
                  <a:pt x="174387"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13" name="Freeform: Shape 212">
            <a:extLst>
              <a:ext uri="{FF2B5EF4-FFF2-40B4-BE49-F238E27FC236}">
                <a16:creationId xmlns:a16="http://schemas.microsoft.com/office/drawing/2014/main" id="{DD5E5F20-D121-F4CA-0DD8-9AD2BAC14D54}"/>
              </a:ext>
            </a:extLst>
          </p:cNvPr>
          <p:cNvSpPr/>
          <p:nvPr/>
        </p:nvSpPr>
        <p:spPr>
          <a:xfrm>
            <a:off x="3851072" y="2177937"/>
            <a:ext cx="1378585" cy="1377900"/>
          </a:xfrm>
          <a:custGeom>
            <a:avLst/>
            <a:gdLst>
              <a:gd name="connsiteX0" fmla="*/ 1149287 w 1149286"/>
              <a:gd name="connsiteY0" fmla="*/ 574358 h 1148715"/>
              <a:gd name="connsiteX1" fmla="*/ 574643 w 1149286"/>
              <a:gd name="connsiteY1" fmla="*/ 1148715 h 1148715"/>
              <a:gd name="connsiteX2" fmla="*/ 0 w 1149286"/>
              <a:gd name="connsiteY2" fmla="*/ 574358 h 1148715"/>
              <a:gd name="connsiteX3" fmla="*/ 574643 w 1149286"/>
              <a:gd name="connsiteY3" fmla="*/ 0 h 1148715"/>
              <a:gd name="connsiteX4" fmla="*/ 1149287 w 1149286"/>
              <a:gd name="connsiteY4" fmla="*/ 574358 h 114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86" h="1148715">
                <a:moveTo>
                  <a:pt x="1149287" y="574358"/>
                </a:moveTo>
                <a:cubicBezTo>
                  <a:pt x="1149287" y="891567"/>
                  <a:pt x="892010" y="1148715"/>
                  <a:pt x="574643" y="1148715"/>
                </a:cubicBezTo>
                <a:cubicBezTo>
                  <a:pt x="257277" y="1148715"/>
                  <a:pt x="0" y="891567"/>
                  <a:pt x="0" y="574358"/>
                </a:cubicBezTo>
                <a:cubicBezTo>
                  <a:pt x="0" y="257148"/>
                  <a:pt x="257277" y="0"/>
                  <a:pt x="574643" y="0"/>
                </a:cubicBezTo>
                <a:cubicBezTo>
                  <a:pt x="892010" y="0"/>
                  <a:pt x="1149287" y="257148"/>
                  <a:pt x="1149287" y="57435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14" name="Freeform: Shape 213">
            <a:extLst>
              <a:ext uri="{FF2B5EF4-FFF2-40B4-BE49-F238E27FC236}">
                <a16:creationId xmlns:a16="http://schemas.microsoft.com/office/drawing/2014/main" id="{6BBCB24B-349A-AC9D-EBEA-02D839516B40}"/>
              </a:ext>
            </a:extLst>
          </p:cNvPr>
          <p:cNvSpPr/>
          <p:nvPr/>
        </p:nvSpPr>
        <p:spPr>
          <a:xfrm>
            <a:off x="3942109" y="2268907"/>
            <a:ext cx="1196510" cy="1195961"/>
          </a:xfrm>
          <a:custGeom>
            <a:avLst/>
            <a:gdLst>
              <a:gd name="connsiteX0" fmla="*/ 997496 w 997496"/>
              <a:gd name="connsiteY0" fmla="*/ 498519 h 997038"/>
              <a:gd name="connsiteX1" fmla="*/ 498748 w 997496"/>
              <a:gd name="connsiteY1" fmla="*/ 997039 h 997038"/>
              <a:gd name="connsiteX2" fmla="*/ 0 w 997496"/>
              <a:gd name="connsiteY2" fmla="*/ 498519 h 997038"/>
              <a:gd name="connsiteX3" fmla="*/ 498748 w 997496"/>
              <a:gd name="connsiteY3" fmla="*/ 0 h 997038"/>
              <a:gd name="connsiteX4" fmla="*/ 997496 w 997496"/>
              <a:gd name="connsiteY4" fmla="*/ 498519 h 99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96" h="997038">
                <a:moveTo>
                  <a:pt x="997496" y="498519"/>
                </a:moveTo>
                <a:cubicBezTo>
                  <a:pt x="997496" y="773844"/>
                  <a:pt x="774199" y="997039"/>
                  <a:pt x="498748" y="997039"/>
                </a:cubicBezTo>
                <a:cubicBezTo>
                  <a:pt x="223297" y="997039"/>
                  <a:pt x="0" y="773844"/>
                  <a:pt x="0" y="498519"/>
                </a:cubicBezTo>
                <a:cubicBezTo>
                  <a:pt x="0" y="223195"/>
                  <a:pt x="223297" y="0"/>
                  <a:pt x="498748" y="0"/>
                </a:cubicBezTo>
                <a:cubicBezTo>
                  <a:pt x="774199" y="0"/>
                  <a:pt x="997496" y="223195"/>
                  <a:pt x="997496" y="49851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5715" cap="flat">
            <a:noFill/>
            <a:prstDash val="solid"/>
            <a:miter/>
          </a:ln>
        </p:spPr>
        <p:txBody>
          <a:bodyPr rtlCol="0" anchor="ctr"/>
          <a:lstStyle/>
          <a:p>
            <a:pPr defTabSz="685800">
              <a:buClrTx/>
              <a:defRPr/>
            </a:pPr>
            <a:endParaRPr lang="en-US" sz="900"/>
          </a:p>
        </p:txBody>
      </p:sp>
      <p:sp>
        <p:nvSpPr>
          <p:cNvPr id="152" name="TextBox 151">
            <a:extLst>
              <a:ext uri="{FF2B5EF4-FFF2-40B4-BE49-F238E27FC236}">
                <a16:creationId xmlns:a16="http://schemas.microsoft.com/office/drawing/2014/main" id="{205635D7-6B70-A3E0-DB56-4B98EE8503BB}"/>
              </a:ext>
            </a:extLst>
          </p:cNvPr>
          <p:cNvSpPr txBox="1"/>
          <p:nvPr/>
        </p:nvSpPr>
        <p:spPr>
          <a:xfrm>
            <a:off x="4028587" y="2660968"/>
            <a:ext cx="1021186" cy="307777"/>
          </a:xfrm>
          <a:prstGeom prst="rect">
            <a:avLst/>
          </a:prstGeom>
          <a:noFill/>
        </p:spPr>
        <p:txBody>
          <a:bodyPr wrap="square">
            <a:spAutoFit/>
          </a:bodyPr>
          <a:lstStyle/>
          <a:p>
            <a:pPr algn="ctr" defTabSz="685800">
              <a:buClrTx/>
              <a:defRPr/>
            </a:pPr>
            <a:r>
              <a:rPr lang="en-US" b="1" dirty="0">
                <a:solidFill>
                  <a:srgbClr val="FFFFFF"/>
                </a:solidFill>
                <a:latin typeface="Perpetua" panose="02020502060401020303" pitchFamily="18" charset="0"/>
              </a:rPr>
              <a:t>Benefits</a:t>
            </a:r>
          </a:p>
        </p:txBody>
      </p:sp>
      <p:sp>
        <p:nvSpPr>
          <p:cNvPr id="153" name="TextBox 152">
            <a:extLst>
              <a:ext uri="{FF2B5EF4-FFF2-40B4-BE49-F238E27FC236}">
                <a16:creationId xmlns:a16="http://schemas.microsoft.com/office/drawing/2014/main" id="{7F70EB58-8A68-9D1E-3919-33AC665286F6}"/>
              </a:ext>
            </a:extLst>
          </p:cNvPr>
          <p:cNvSpPr txBox="1"/>
          <p:nvPr/>
        </p:nvSpPr>
        <p:spPr>
          <a:xfrm>
            <a:off x="840613" y="2209646"/>
            <a:ext cx="2171540" cy="433452"/>
          </a:xfrm>
          <a:prstGeom prst="rect">
            <a:avLst/>
          </a:prstGeom>
          <a:noFill/>
        </p:spPr>
        <p:txBody>
          <a:bodyPr wrap="square">
            <a:spAutoFit/>
          </a:bodyPr>
          <a:lstStyle/>
          <a:p>
            <a:pPr>
              <a:spcAft>
                <a:spcPts val="450"/>
              </a:spcAft>
              <a:defRPr/>
            </a:pPr>
            <a:r>
              <a:rPr lang="en-US" sz="900" b="1" dirty="0">
                <a:solidFill>
                  <a:srgbClr val="FFFFFF"/>
                </a:solidFill>
                <a:latin typeface="Perpetua" panose="02020502060401020303" pitchFamily="18" charset="0"/>
              </a:rPr>
              <a:t>Data integration and reporting</a:t>
            </a:r>
          </a:p>
          <a:p>
            <a:pPr defTabSz="685800">
              <a:spcAft>
                <a:spcPts val="450"/>
              </a:spcAft>
              <a:buClrTx/>
              <a:defRPr/>
            </a:pPr>
            <a:r>
              <a:rPr lang="en-US" sz="900" b="1" dirty="0">
                <a:solidFill>
                  <a:srgbClr val="FFFFFF"/>
                </a:solidFill>
                <a:latin typeface="Perpetua" panose="02020502060401020303" pitchFamily="18" charset="0"/>
              </a:rPr>
              <a:t>Document trials</a:t>
            </a:r>
          </a:p>
        </p:txBody>
      </p:sp>
      <p:sp>
        <p:nvSpPr>
          <p:cNvPr id="154" name="TextBox 153">
            <a:extLst>
              <a:ext uri="{FF2B5EF4-FFF2-40B4-BE49-F238E27FC236}">
                <a16:creationId xmlns:a16="http://schemas.microsoft.com/office/drawing/2014/main" id="{681D7082-ECFF-4C17-943E-3C15C000A41B}"/>
              </a:ext>
            </a:extLst>
          </p:cNvPr>
          <p:cNvSpPr txBox="1"/>
          <p:nvPr/>
        </p:nvSpPr>
        <p:spPr>
          <a:xfrm>
            <a:off x="779134" y="3002291"/>
            <a:ext cx="2220665" cy="369332"/>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900" dirty="0"/>
              <a:t>Real-Time collaboration Decision making and increased productivity</a:t>
            </a:r>
          </a:p>
        </p:txBody>
      </p:sp>
      <p:sp>
        <p:nvSpPr>
          <p:cNvPr id="157" name="TextBox 156">
            <a:extLst>
              <a:ext uri="{FF2B5EF4-FFF2-40B4-BE49-F238E27FC236}">
                <a16:creationId xmlns:a16="http://schemas.microsoft.com/office/drawing/2014/main" id="{50A1E1BA-F729-473B-0A6A-AA70A4A1915D}"/>
              </a:ext>
            </a:extLst>
          </p:cNvPr>
          <p:cNvSpPr txBox="1"/>
          <p:nvPr/>
        </p:nvSpPr>
        <p:spPr>
          <a:xfrm>
            <a:off x="1259885" y="3993219"/>
            <a:ext cx="2124845" cy="369332"/>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900"/>
              <a:t>Cost and Resources saving Sustainability </a:t>
            </a:r>
          </a:p>
        </p:txBody>
      </p:sp>
      <p:sp>
        <p:nvSpPr>
          <p:cNvPr id="158" name="TextBox 157">
            <a:extLst>
              <a:ext uri="{FF2B5EF4-FFF2-40B4-BE49-F238E27FC236}">
                <a16:creationId xmlns:a16="http://schemas.microsoft.com/office/drawing/2014/main" id="{FFDCBCA3-EB86-33AE-25CA-F5D1A24A0782}"/>
              </a:ext>
            </a:extLst>
          </p:cNvPr>
          <p:cNvSpPr txBox="1"/>
          <p:nvPr/>
        </p:nvSpPr>
        <p:spPr>
          <a:xfrm>
            <a:off x="5819069" y="1338596"/>
            <a:ext cx="2196846" cy="369332"/>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900" dirty="0"/>
              <a:t>Digital checklists for real-time monitoring</a:t>
            </a:r>
          </a:p>
        </p:txBody>
      </p:sp>
      <p:sp>
        <p:nvSpPr>
          <p:cNvPr id="159" name="TextBox 158">
            <a:extLst>
              <a:ext uri="{FF2B5EF4-FFF2-40B4-BE49-F238E27FC236}">
                <a16:creationId xmlns:a16="http://schemas.microsoft.com/office/drawing/2014/main" id="{5B3FDB3D-7732-A62B-EFE2-4A87BDAE4F66}"/>
              </a:ext>
            </a:extLst>
          </p:cNvPr>
          <p:cNvSpPr txBox="1"/>
          <p:nvPr/>
        </p:nvSpPr>
        <p:spPr>
          <a:xfrm>
            <a:off x="6305964" y="2394876"/>
            <a:ext cx="2196846" cy="230832"/>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900"/>
              <a:t>Enhanced inspection management </a:t>
            </a:r>
          </a:p>
        </p:txBody>
      </p:sp>
      <p:sp>
        <p:nvSpPr>
          <p:cNvPr id="160" name="TextBox 159">
            <a:extLst>
              <a:ext uri="{FF2B5EF4-FFF2-40B4-BE49-F238E27FC236}">
                <a16:creationId xmlns:a16="http://schemas.microsoft.com/office/drawing/2014/main" id="{FCC0E79F-A1DC-B70E-A2ED-F89C17A0979A}"/>
              </a:ext>
            </a:extLst>
          </p:cNvPr>
          <p:cNvSpPr txBox="1"/>
          <p:nvPr/>
        </p:nvSpPr>
        <p:spPr>
          <a:xfrm>
            <a:off x="6633505" y="3092355"/>
            <a:ext cx="2073674" cy="369332"/>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900" dirty="0"/>
              <a:t>Comprehensive documentation features</a:t>
            </a:r>
          </a:p>
        </p:txBody>
      </p:sp>
      <p:sp>
        <p:nvSpPr>
          <p:cNvPr id="161" name="TextBox 160">
            <a:extLst>
              <a:ext uri="{FF2B5EF4-FFF2-40B4-BE49-F238E27FC236}">
                <a16:creationId xmlns:a16="http://schemas.microsoft.com/office/drawing/2014/main" id="{9A7C92DB-EDEA-42A1-BF2C-05F96752B6E9}"/>
              </a:ext>
            </a:extLst>
          </p:cNvPr>
          <p:cNvSpPr txBox="1"/>
          <p:nvPr/>
        </p:nvSpPr>
        <p:spPr>
          <a:xfrm>
            <a:off x="6022902" y="4058616"/>
            <a:ext cx="2063371" cy="230832"/>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900" dirty="0"/>
              <a:t>Data access and Traceability</a:t>
            </a:r>
          </a:p>
        </p:txBody>
      </p:sp>
      <p:sp>
        <p:nvSpPr>
          <p:cNvPr id="162" name="TextBox 161">
            <a:extLst>
              <a:ext uri="{FF2B5EF4-FFF2-40B4-BE49-F238E27FC236}">
                <a16:creationId xmlns:a16="http://schemas.microsoft.com/office/drawing/2014/main" id="{78C43F65-1CD1-4AF5-E7B2-8FA36C7E580D}"/>
              </a:ext>
            </a:extLst>
          </p:cNvPr>
          <p:cNvSpPr txBox="1"/>
          <p:nvPr/>
        </p:nvSpPr>
        <p:spPr>
          <a:xfrm>
            <a:off x="721238" y="1472689"/>
            <a:ext cx="2023379" cy="230832"/>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900" dirty="0"/>
              <a:t>Reports and Dashboards</a:t>
            </a:r>
          </a:p>
        </p:txBody>
      </p:sp>
      <p:sp>
        <p:nvSpPr>
          <p:cNvPr id="2" name="TextBox 1">
            <a:extLst>
              <a:ext uri="{FF2B5EF4-FFF2-40B4-BE49-F238E27FC236}">
                <a16:creationId xmlns:a16="http://schemas.microsoft.com/office/drawing/2014/main" id="{34700B73-4B09-8A93-8CFA-F7788BF6BC56}"/>
              </a:ext>
            </a:extLst>
          </p:cNvPr>
          <p:cNvSpPr txBox="1"/>
          <p:nvPr/>
        </p:nvSpPr>
        <p:spPr>
          <a:xfrm>
            <a:off x="5244562" y="1391810"/>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01</a:t>
            </a:r>
            <a:endParaRPr lang="en-IN" sz="900" b="1" kern="1200">
              <a:solidFill>
                <a:schemeClr val="bg1"/>
              </a:solidFill>
              <a:latin typeface="Perpetua" panose="02020502060401020303" pitchFamily="18" charset="0"/>
            </a:endParaRPr>
          </a:p>
        </p:txBody>
      </p:sp>
      <p:sp>
        <p:nvSpPr>
          <p:cNvPr id="12" name="TextBox 11">
            <a:extLst>
              <a:ext uri="{FF2B5EF4-FFF2-40B4-BE49-F238E27FC236}">
                <a16:creationId xmlns:a16="http://schemas.microsoft.com/office/drawing/2014/main" id="{9743217F-C395-36F5-4BA9-EF89DF219364}"/>
              </a:ext>
            </a:extLst>
          </p:cNvPr>
          <p:cNvSpPr txBox="1"/>
          <p:nvPr/>
        </p:nvSpPr>
        <p:spPr>
          <a:xfrm>
            <a:off x="5601321" y="2346525"/>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02</a:t>
            </a:r>
            <a:endParaRPr lang="en-IN" sz="900" b="1" kern="1200">
              <a:solidFill>
                <a:schemeClr val="bg1"/>
              </a:solidFill>
              <a:latin typeface="Perpetua" panose="02020502060401020303" pitchFamily="18" charset="0"/>
            </a:endParaRPr>
          </a:p>
        </p:txBody>
      </p:sp>
      <p:sp>
        <p:nvSpPr>
          <p:cNvPr id="13" name="TextBox 12">
            <a:extLst>
              <a:ext uri="{FF2B5EF4-FFF2-40B4-BE49-F238E27FC236}">
                <a16:creationId xmlns:a16="http://schemas.microsoft.com/office/drawing/2014/main" id="{2A2529FE-4AAF-BB47-B62D-44597D0207D8}"/>
              </a:ext>
            </a:extLst>
          </p:cNvPr>
          <p:cNvSpPr txBox="1"/>
          <p:nvPr/>
        </p:nvSpPr>
        <p:spPr>
          <a:xfrm>
            <a:off x="6048458" y="3150709"/>
            <a:ext cx="323549" cy="230832"/>
          </a:xfrm>
          <a:prstGeom prst="rect">
            <a:avLst/>
          </a:prstGeom>
          <a:noFill/>
        </p:spPr>
        <p:txBody>
          <a:bodyPr wrap="square" rtlCol="0">
            <a:spAutoFit/>
          </a:bodyPr>
          <a:lstStyle/>
          <a:p>
            <a:pPr algn="just" defTabSz="685800">
              <a:buClrTx/>
              <a:defRPr/>
            </a:pPr>
            <a:r>
              <a:rPr lang="en-US" sz="900" b="1" kern="1200" dirty="0">
                <a:solidFill>
                  <a:schemeClr val="bg1"/>
                </a:solidFill>
                <a:latin typeface="Perpetua" panose="02020502060401020303" pitchFamily="18" charset="0"/>
              </a:rPr>
              <a:t>03</a:t>
            </a:r>
            <a:endParaRPr lang="en-IN" sz="900" b="1" kern="1200" dirty="0">
              <a:solidFill>
                <a:schemeClr val="bg1"/>
              </a:solidFill>
              <a:latin typeface="Perpetua" panose="02020502060401020303" pitchFamily="18" charset="0"/>
            </a:endParaRPr>
          </a:p>
        </p:txBody>
      </p:sp>
      <p:sp>
        <p:nvSpPr>
          <p:cNvPr id="20" name="TextBox 19">
            <a:extLst>
              <a:ext uri="{FF2B5EF4-FFF2-40B4-BE49-F238E27FC236}">
                <a16:creationId xmlns:a16="http://schemas.microsoft.com/office/drawing/2014/main" id="{D58D195F-8C2B-9189-77FD-E4800F8DED8D}"/>
              </a:ext>
            </a:extLst>
          </p:cNvPr>
          <p:cNvSpPr txBox="1"/>
          <p:nvPr/>
        </p:nvSpPr>
        <p:spPr>
          <a:xfrm>
            <a:off x="3306003" y="1408296"/>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05</a:t>
            </a:r>
            <a:endParaRPr lang="en-IN" sz="900" b="1" kern="1200">
              <a:solidFill>
                <a:schemeClr val="bg1"/>
              </a:solidFill>
              <a:latin typeface="Perpetua" panose="02020502060401020303" pitchFamily="18" charset="0"/>
            </a:endParaRPr>
          </a:p>
        </p:txBody>
      </p:sp>
      <p:sp>
        <p:nvSpPr>
          <p:cNvPr id="22" name="TextBox 21">
            <a:extLst>
              <a:ext uri="{FF2B5EF4-FFF2-40B4-BE49-F238E27FC236}">
                <a16:creationId xmlns:a16="http://schemas.microsoft.com/office/drawing/2014/main" id="{813FFADB-BD32-738F-A68C-86E92B896B20}"/>
              </a:ext>
            </a:extLst>
          </p:cNvPr>
          <p:cNvSpPr txBox="1"/>
          <p:nvPr/>
        </p:nvSpPr>
        <p:spPr>
          <a:xfrm>
            <a:off x="3115906" y="3195867"/>
            <a:ext cx="323549" cy="230832"/>
          </a:xfrm>
          <a:prstGeom prst="rect">
            <a:avLst/>
          </a:prstGeom>
          <a:noFill/>
        </p:spPr>
        <p:txBody>
          <a:bodyPr wrap="square" rtlCol="0">
            <a:spAutoFit/>
          </a:bodyPr>
          <a:lstStyle/>
          <a:p>
            <a:pPr algn="just" defTabSz="685800">
              <a:buClrTx/>
              <a:defRPr/>
            </a:pPr>
            <a:r>
              <a:rPr lang="en-US" sz="900" b="1" kern="1200" dirty="0">
                <a:solidFill>
                  <a:schemeClr val="bg1"/>
                </a:solidFill>
                <a:latin typeface="Perpetua" panose="02020502060401020303" pitchFamily="18" charset="0"/>
              </a:rPr>
              <a:t>07</a:t>
            </a:r>
            <a:endParaRPr lang="en-IN" sz="900" b="1" kern="1200" dirty="0">
              <a:solidFill>
                <a:schemeClr val="bg1"/>
              </a:solidFill>
              <a:latin typeface="Perpetua" panose="02020502060401020303" pitchFamily="18" charset="0"/>
            </a:endParaRPr>
          </a:p>
        </p:txBody>
      </p:sp>
      <p:sp>
        <p:nvSpPr>
          <p:cNvPr id="23" name="TextBox 22">
            <a:extLst>
              <a:ext uri="{FF2B5EF4-FFF2-40B4-BE49-F238E27FC236}">
                <a16:creationId xmlns:a16="http://schemas.microsoft.com/office/drawing/2014/main" id="{94227F6E-DCFB-DA76-9C89-296A75D0CFE9}"/>
              </a:ext>
            </a:extLst>
          </p:cNvPr>
          <p:cNvSpPr txBox="1"/>
          <p:nvPr/>
        </p:nvSpPr>
        <p:spPr>
          <a:xfrm>
            <a:off x="3194693" y="2323406"/>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06</a:t>
            </a:r>
            <a:endParaRPr lang="en-IN" sz="900" b="1" kern="1200">
              <a:solidFill>
                <a:schemeClr val="bg1"/>
              </a:solidFill>
              <a:latin typeface="Perpetua" panose="02020502060401020303" pitchFamily="18" charset="0"/>
            </a:endParaRPr>
          </a:p>
        </p:txBody>
      </p:sp>
      <p:sp>
        <p:nvSpPr>
          <p:cNvPr id="29" name="TextBox 28">
            <a:extLst>
              <a:ext uri="{FF2B5EF4-FFF2-40B4-BE49-F238E27FC236}">
                <a16:creationId xmlns:a16="http://schemas.microsoft.com/office/drawing/2014/main" id="{08BB3CC2-E9A6-54B6-C6A9-3F8DFEA84FBB}"/>
              </a:ext>
            </a:extLst>
          </p:cNvPr>
          <p:cNvSpPr txBox="1"/>
          <p:nvPr/>
        </p:nvSpPr>
        <p:spPr>
          <a:xfrm>
            <a:off x="3522745" y="4084112"/>
            <a:ext cx="323549" cy="230832"/>
          </a:xfrm>
          <a:prstGeom prst="rect">
            <a:avLst/>
          </a:prstGeom>
          <a:noFill/>
        </p:spPr>
        <p:txBody>
          <a:bodyPr wrap="square" rtlCol="0">
            <a:spAutoFit/>
          </a:bodyPr>
          <a:lstStyle/>
          <a:p>
            <a:pPr algn="just" defTabSz="685800">
              <a:buClrTx/>
              <a:defRPr/>
            </a:pPr>
            <a:r>
              <a:rPr lang="en-US" sz="900" b="1" kern="1200" dirty="0">
                <a:solidFill>
                  <a:schemeClr val="bg1"/>
                </a:solidFill>
                <a:latin typeface="Perpetua" panose="02020502060401020303" pitchFamily="18" charset="0"/>
              </a:rPr>
              <a:t>08</a:t>
            </a:r>
            <a:endParaRPr lang="en-IN" sz="900" b="1" kern="1200" dirty="0">
              <a:solidFill>
                <a:schemeClr val="bg1"/>
              </a:solidFill>
              <a:latin typeface="Perpetua" panose="02020502060401020303" pitchFamily="18" charset="0"/>
            </a:endParaRPr>
          </a:p>
        </p:txBody>
      </p:sp>
      <p:sp>
        <p:nvSpPr>
          <p:cNvPr id="10" name="Google Shape;97;p16">
            <a:extLst>
              <a:ext uri="{FF2B5EF4-FFF2-40B4-BE49-F238E27FC236}">
                <a16:creationId xmlns:a16="http://schemas.microsoft.com/office/drawing/2014/main" id="{C74AE1D2-B670-B0E3-F4C8-3199FB271C51}"/>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Benefits</a:t>
            </a:r>
            <a:endParaRPr sz="2000" b="1" dirty="0">
              <a:solidFill>
                <a:srgbClr val="044475"/>
              </a:solidFill>
              <a:latin typeface="DM Sans"/>
              <a:ea typeface="DM Sans"/>
              <a:cs typeface="DM Sans"/>
              <a:sym typeface="DM Sans"/>
            </a:endParaRPr>
          </a:p>
        </p:txBody>
      </p:sp>
      <p:pic>
        <p:nvPicPr>
          <p:cNvPr id="11" name="Google Shape;98;p16" title="HIA Blue_New Logo_Only -01.png">
            <a:extLst>
              <a:ext uri="{FF2B5EF4-FFF2-40B4-BE49-F238E27FC236}">
                <a16:creationId xmlns:a16="http://schemas.microsoft.com/office/drawing/2014/main" id="{EE5FE36F-D705-3402-FE42-A61EFD59B6D2}"/>
              </a:ext>
            </a:extLst>
          </p:cNvPr>
          <p:cNvPicPr preferRelativeResize="0"/>
          <p:nvPr/>
        </p:nvPicPr>
        <p:blipFill rotWithShape="1">
          <a:blip r:embed="rId6">
            <a:alphaModFix/>
          </a:blip>
          <a:srcRect/>
          <a:stretch/>
        </p:blipFill>
        <p:spPr>
          <a:xfrm>
            <a:off x="7838442" y="152425"/>
            <a:ext cx="1126001" cy="788201"/>
          </a:xfrm>
          <a:prstGeom prst="rect">
            <a:avLst/>
          </a:prstGeom>
          <a:noFill/>
          <a:ln>
            <a:noFill/>
          </a:ln>
        </p:spPr>
      </p:pic>
      <p:cxnSp>
        <p:nvCxnSpPr>
          <p:cNvPr id="16" name="Google Shape;102;p16">
            <a:extLst>
              <a:ext uri="{FF2B5EF4-FFF2-40B4-BE49-F238E27FC236}">
                <a16:creationId xmlns:a16="http://schemas.microsoft.com/office/drawing/2014/main" id="{FC2B5E1C-EFE3-E227-D390-128C15FE9982}"/>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17" name="Google Shape;99;p16">
            <a:extLst>
              <a:ext uri="{FF2B5EF4-FFF2-40B4-BE49-F238E27FC236}">
                <a16:creationId xmlns:a16="http://schemas.microsoft.com/office/drawing/2014/main" id="{1CE7355B-58B7-C211-3730-3B7F35A77F6C}"/>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 name="Google Shape;100;p16">
            <a:extLst>
              <a:ext uri="{FF2B5EF4-FFF2-40B4-BE49-F238E27FC236}">
                <a16:creationId xmlns:a16="http://schemas.microsoft.com/office/drawing/2014/main" id="{6F564441-AC3C-9690-7503-E97530F2A598}"/>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21" name="TextBox 20">
            <a:extLst>
              <a:ext uri="{FF2B5EF4-FFF2-40B4-BE49-F238E27FC236}">
                <a16:creationId xmlns:a16="http://schemas.microsoft.com/office/drawing/2014/main" id="{D2C6763C-C3AD-FAA4-4475-B9D513EA29CA}"/>
              </a:ext>
            </a:extLst>
          </p:cNvPr>
          <p:cNvSpPr txBox="1"/>
          <p:nvPr/>
        </p:nvSpPr>
        <p:spPr>
          <a:xfrm>
            <a:off x="5592221" y="4039387"/>
            <a:ext cx="323549" cy="230832"/>
          </a:xfrm>
          <a:prstGeom prst="rect">
            <a:avLst/>
          </a:prstGeom>
          <a:noFill/>
        </p:spPr>
        <p:txBody>
          <a:bodyPr wrap="square" rtlCol="0">
            <a:spAutoFit/>
          </a:bodyPr>
          <a:lstStyle/>
          <a:p>
            <a:pPr algn="just" defTabSz="685800">
              <a:buClrTx/>
              <a:defRPr/>
            </a:pPr>
            <a:r>
              <a:rPr lang="en-US" sz="900" b="1" kern="1200" dirty="0">
                <a:solidFill>
                  <a:schemeClr val="bg1"/>
                </a:solidFill>
                <a:latin typeface="Perpetua" panose="02020502060401020303" pitchFamily="18" charset="0"/>
              </a:rPr>
              <a:t>04</a:t>
            </a:r>
            <a:endParaRPr lang="en-IN" sz="900" b="1" kern="1200" dirty="0">
              <a:solidFill>
                <a:schemeClr val="bg1"/>
              </a:solidFill>
              <a:latin typeface="Perpetua" panose="02020502060401020303" pitchFamily="18" charset="0"/>
            </a:endParaRPr>
          </a:p>
        </p:txBody>
      </p:sp>
      <p:sp>
        <p:nvSpPr>
          <p:cNvPr id="3" name="Slide Number Placeholder 2">
            <a:extLst>
              <a:ext uri="{FF2B5EF4-FFF2-40B4-BE49-F238E27FC236}">
                <a16:creationId xmlns:a16="http://schemas.microsoft.com/office/drawing/2014/main" id="{00BE18DC-9F62-6A14-62E7-40B0448DA165}"/>
              </a:ext>
            </a:extLst>
          </p:cNvPr>
          <p:cNvSpPr>
            <a:spLocks noGrp="1"/>
          </p:cNvSpPr>
          <p:nvPr>
            <p:ph type="sldNum" sz="quarter" idx="12"/>
          </p:nvPr>
        </p:nvSpPr>
        <p:spPr/>
        <p:txBody>
          <a:bodyPr/>
          <a:lstStyle/>
          <a:p>
            <a:fld id="{7476E806-B426-4043-B850-C90DEF4A2F9F}" type="slidenum">
              <a:rPr lang="en-US" smtClean="0"/>
              <a:t>15</a:t>
            </a:fld>
            <a:endParaRPr lang="en-US"/>
          </a:p>
        </p:txBody>
      </p:sp>
    </p:spTree>
    <p:extLst>
      <p:ext uri="{BB962C8B-B14F-4D97-AF65-F5344CB8AC3E}">
        <p14:creationId xmlns:p14="http://schemas.microsoft.com/office/powerpoint/2010/main" val="1439115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7EC36-3671-D2EF-945C-BA884444F8BD}"/>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50AF73-D497-B842-A15A-5E21C9E97F0F}"/>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ct 5" hidden="1">
                        <a:extLst>
                          <a:ext uri="{FF2B5EF4-FFF2-40B4-BE49-F238E27FC236}">
                            <a16:creationId xmlns:a16="http://schemas.microsoft.com/office/drawing/2014/main" id="{9550AF73-D497-B842-A15A-5E21C9E97F0F}"/>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3" name="Freeform: Shape 172">
            <a:extLst>
              <a:ext uri="{FF2B5EF4-FFF2-40B4-BE49-F238E27FC236}">
                <a16:creationId xmlns:a16="http://schemas.microsoft.com/office/drawing/2014/main" id="{F019D90C-AB8C-2AB5-250B-53C5AF755314}"/>
              </a:ext>
            </a:extLst>
          </p:cNvPr>
          <p:cNvSpPr/>
          <p:nvPr/>
        </p:nvSpPr>
        <p:spPr>
          <a:xfrm>
            <a:off x="4508008" y="2610147"/>
            <a:ext cx="810013" cy="1168952"/>
          </a:xfrm>
          <a:custGeom>
            <a:avLst/>
            <a:gdLst>
              <a:gd name="connsiteX0" fmla="*/ 675284 w 675284"/>
              <a:gd name="connsiteY0" fmla="*/ 934517 h 974521"/>
              <a:gd name="connsiteX1" fmla="*/ 62236 w 675284"/>
              <a:gd name="connsiteY1" fmla="*/ 0 h 974521"/>
              <a:gd name="connsiteX2" fmla="*/ 0 w 675284"/>
              <a:gd name="connsiteY2" fmla="*/ 40691 h 974521"/>
              <a:gd name="connsiteX3" fmla="*/ 612648 w 675284"/>
              <a:gd name="connsiteY3" fmla="*/ 974522 h 974521"/>
              <a:gd name="connsiteX4" fmla="*/ 675284 w 675284"/>
              <a:gd name="connsiteY4" fmla="*/ 934517 h 97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84" h="974521">
                <a:moveTo>
                  <a:pt x="675284" y="934517"/>
                </a:moveTo>
                <a:lnTo>
                  <a:pt x="62236" y="0"/>
                </a:lnTo>
                <a:lnTo>
                  <a:pt x="0" y="40691"/>
                </a:lnTo>
                <a:lnTo>
                  <a:pt x="612648" y="974522"/>
                </a:lnTo>
                <a:cubicBezTo>
                  <a:pt x="631148" y="957783"/>
                  <a:pt x="652316" y="944261"/>
                  <a:pt x="675284" y="93451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74" name="Freeform: Shape 173">
            <a:extLst>
              <a:ext uri="{FF2B5EF4-FFF2-40B4-BE49-F238E27FC236}">
                <a16:creationId xmlns:a16="http://schemas.microsoft.com/office/drawing/2014/main" id="{904093B1-B730-C2AA-29AA-A4998EA45147}"/>
              </a:ext>
            </a:extLst>
          </p:cNvPr>
          <p:cNvSpPr/>
          <p:nvPr/>
        </p:nvSpPr>
        <p:spPr>
          <a:xfrm>
            <a:off x="4508008" y="1478487"/>
            <a:ext cx="799936" cy="1179989"/>
          </a:xfrm>
          <a:custGeom>
            <a:avLst/>
            <a:gdLst>
              <a:gd name="connsiteX0" fmla="*/ 606133 w 666883"/>
              <a:gd name="connsiteY0" fmla="*/ 0 h 983722"/>
              <a:gd name="connsiteX1" fmla="*/ 0 w 666883"/>
              <a:gd name="connsiteY1" fmla="*/ 943718 h 983722"/>
              <a:gd name="connsiteX2" fmla="*/ 62408 w 666883"/>
              <a:gd name="connsiteY2" fmla="*/ 983723 h 983722"/>
              <a:gd name="connsiteX3" fmla="*/ 666883 w 666883"/>
              <a:gd name="connsiteY3" fmla="*/ 42634 h 983722"/>
              <a:gd name="connsiteX4" fmla="*/ 606133 w 666883"/>
              <a:gd name="connsiteY4" fmla="*/ 0 h 98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83" h="983722">
                <a:moveTo>
                  <a:pt x="606133" y="0"/>
                </a:moveTo>
                <a:lnTo>
                  <a:pt x="0" y="943718"/>
                </a:lnTo>
                <a:lnTo>
                  <a:pt x="62408" y="983723"/>
                </a:lnTo>
                <a:lnTo>
                  <a:pt x="666883" y="42634"/>
                </a:lnTo>
                <a:cubicBezTo>
                  <a:pt x="644389" y="31924"/>
                  <a:pt x="623849" y="17516"/>
                  <a:pt x="606133" y="0"/>
                </a:cubicBezTo>
                <a:close/>
              </a:path>
            </a:pathLst>
          </a:custGeom>
          <a:solidFill>
            <a:srgbClr val="2BB6D3">
              <a:lumMod val="50000"/>
            </a:srgbClr>
          </a:solidFill>
          <a:ln w="5715" cap="flat">
            <a:noFill/>
            <a:prstDash val="solid"/>
            <a:miter/>
          </a:ln>
        </p:spPr>
        <p:txBody>
          <a:bodyPr rtlCol="0" anchor="ctr"/>
          <a:lstStyle/>
          <a:p>
            <a:pPr defTabSz="685800">
              <a:buClrTx/>
              <a:defRPr/>
            </a:pPr>
            <a:endParaRPr lang="en-US" sz="900"/>
          </a:p>
        </p:txBody>
      </p:sp>
      <p:sp>
        <p:nvSpPr>
          <p:cNvPr id="175" name="Freeform: Shape 174">
            <a:extLst>
              <a:ext uri="{FF2B5EF4-FFF2-40B4-BE49-F238E27FC236}">
                <a16:creationId xmlns:a16="http://schemas.microsoft.com/office/drawing/2014/main" id="{D0233588-303A-0A5E-EB2F-96592C347BA8}"/>
              </a:ext>
            </a:extLst>
          </p:cNvPr>
          <p:cNvSpPr/>
          <p:nvPr/>
        </p:nvSpPr>
        <p:spPr>
          <a:xfrm>
            <a:off x="4524803" y="2044181"/>
            <a:ext cx="1094847" cy="629789"/>
          </a:xfrm>
          <a:custGeom>
            <a:avLst/>
            <a:gdLst>
              <a:gd name="connsiteX0" fmla="*/ 878281 w 912742"/>
              <a:gd name="connsiteY0" fmla="*/ 0 h 525037"/>
              <a:gd name="connsiteX1" fmla="*/ 0 w 912742"/>
              <a:gd name="connsiteY1" fmla="*/ 459315 h 525037"/>
              <a:gd name="connsiteX2" fmla="*/ 34290 w 912742"/>
              <a:gd name="connsiteY2" fmla="*/ 525037 h 525037"/>
              <a:gd name="connsiteX3" fmla="*/ 912742 w 912742"/>
              <a:gd name="connsiteY3" fmla="*/ 65494 h 525037"/>
              <a:gd name="connsiteX4" fmla="*/ 878281 w 912742"/>
              <a:gd name="connsiteY4" fmla="*/ 0 h 52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42" h="525037">
                <a:moveTo>
                  <a:pt x="878281" y="0"/>
                </a:moveTo>
                <a:lnTo>
                  <a:pt x="0" y="459315"/>
                </a:lnTo>
                <a:lnTo>
                  <a:pt x="34290" y="525037"/>
                </a:lnTo>
                <a:lnTo>
                  <a:pt x="912742" y="65494"/>
                </a:lnTo>
                <a:cubicBezTo>
                  <a:pt x="897649" y="45760"/>
                  <a:pt x="885996" y="23614"/>
                  <a:pt x="878281"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76" name="Freeform: Shape 175">
            <a:extLst>
              <a:ext uri="{FF2B5EF4-FFF2-40B4-BE49-F238E27FC236}">
                <a16:creationId xmlns:a16="http://schemas.microsoft.com/office/drawing/2014/main" id="{B650584D-7F13-7582-26CD-8BD73AFD5E8C}"/>
              </a:ext>
            </a:extLst>
          </p:cNvPr>
          <p:cNvSpPr/>
          <p:nvPr/>
        </p:nvSpPr>
        <p:spPr>
          <a:xfrm>
            <a:off x="4545437" y="2590061"/>
            <a:ext cx="1450839" cy="89118"/>
          </a:xfrm>
          <a:custGeom>
            <a:avLst/>
            <a:gdLst>
              <a:gd name="connsiteX0" fmla="*/ 1206151 w 1209522"/>
              <a:gd name="connsiteY0" fmla="*/ 35947 h 74295"/>
              <a:gd name="connsiteX1" fmla="*/ 1209123 w 1209522"/>
              <a:gd name="connsiteY1" fmla="*/ 0 h 74295"/>
              <a:gd name="connsiteX2" fmla="*/ 0 w 1209522"/>
              <a:gd name="connsiteY2" fmla="*/ 0 h 74295"/>
              <a:gd name="connsiteX3" fmla="*/ 0 w 1209522"/>
              <a:gd name="connsiteY3" fmla="*/ 74295 h 74295"/>
              <a:gd name="connsiteX4" fmla="*/ 1209522 w 1209522"/>
              <a:gd name="connsiteY4" fmla="*/ 74295 h 74295"/>
              <a:gd name="connsiteX5" fmla="*/ 1206151 w 1209522"/>
              <a:gd name="connsiteY5" fmla="*/ 35947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522" h="74295">
                <a:moveTo>
                  <a:pt x="1206151" y="35947"/>
                </a:moveTo>
                <a:cubicBezTo>
                  <a:pt x="1206151" y="23906"/>
                  <a:pt x="1207145" y="11881"/>
                  <a:pt x="1209123" y="0"/>
                </a:cubicBezTo>
                <a:lnTo>
                  <a:pt x="0" y="0"/>
                </a:lnTo>
                <a:lnTo>
                  <a:pt x="0" y="74295"/>
                </a:lnTo>
                <a:lnTo>
                  <a:pt x="1209522" y="74295"/>
                </a:lnTo>
                <a:cubicBezTo>
                  <a:pt x="1207294" y="61636"/>
                  <a:pt x="1206162" y="48806"/>
                  <a:pt x="1206151" y="3594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77" name="Freeform: Shape 176">
            <a:extLst>
              <a:ext uri="{FF2B5EF4-FFF2-40B4-BE49-F238E27FC236}">
                <a16:creationId xmlns:a16="http://schemas.microsoft.com/office/drawing/2014/main" id="{51FA0DAD-83D2-0E8F-6E59-8AE4698BF25D}"/>
              </a:ext>
            </a:extLst>
          </p:cNvPr>
          <p:cNvSpPr/>
          <p:nvPr/>
        </p:nvSpPr>
        <p:spPr>
          <a:xfrm>
            <a:off x="4524597" y="2595271"/>
            <a:ext cx="1089021" cy="636644"/>
          </a:xfrm>
          <a:custGeom>
            <a:avLst/>
            <a:gdLst>
              <a:gd name="connsiteX0" fmla="*/ 907885 w 907885"/>
              <a:gd name="connsiteY0" fmla="*/ 463772 h 530752"/>
              <a:gd name="connsiteX1" fmla="*/ 34747 w 907885"/>
              <a:gd name="connsiteY1" fmla="*/ 0 h 530752"/>
              <a:gd name="connsiteX2" fmla="*/ 0 w 907885"/>
              <a:gd name="connsiteY2" fmla="*/ 65494 h 530752"/>
              <a:gd name="connsiteX3" fmla="*/ 875881 w 907885"/>
              <a:gd name="connsiteY3" fmla="*/ 530752 h 530752"/>
              <a:gd name="connsiteX4" fmla="*/ 907885 w 907885"/>
              <a:gd name="connsiteY4" fmla="*/ 463772 h 53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5" h="530752">
                <a:moveTo>
                  <a:pt x="907885" y="463772"/>
                </a:moveTo>
                <a:lnTo>
                  <a:pt x="34747" y="0"/>
                </a:lnTo>
                <a:lnTo>
                  <a:pt x="0" y="65494"/>
                </a:lnTo>
                <a:lnTo>
                  <a:pt x="875881" y="530752"/>
                </a:lnTo>
                <a:cubicBezTo>
                  <a:pt x="882659" y="506766"/>
                  <a:pt x="893483" y="484112"/>
                  <a:pt x="907885" y="46377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78" name="Freeform: Shape 177">
            <a:extLst>
              <a:ext uri="{FF2B5EF4-FFF2-40B4-BE49-F238E27FC236}">
                <a16:creationId xmlns:a16="http://schemas.microsoft.com/office/drawing/2014/main" id="{60D69000-A498-C7D9-0009-21445D25EA0F}"/>
              </a:ext>
            </a:extLst>
          </p:cNvPr>
          <p:cNvSpPr/>
          <p:nvPr/>
        </p:nvSpPr>
        <p:spPr>
          <a:xfrm>
            <a:off x="3805622" y="1477184"/>
            <a:ext cx="777793" cy="1180880"/>
          </a:xfrm>
          <a:custGeom>
            <a:avLst/>
            <a:gdLst>
              <a:gd name="connsiteX0" fmla="*/ 60522 w 648423"/>
              <a:gd name="connsiteY0" fmla="*/ 0 h 984465"/>
              <a:gd name="connsiteX1" fmla="*/ 0 w 648423"/>
              <a:gd name="connsiteY1" fmla="*/ 43091 h 984465"/>
              <a:gd name="connsiteX2" fmla="*/ 585559 w 648423"/>
              <a:gd name="connsiteY2" fmla="*/ 984466 h 984465"/>
              <a:gd name="connsiteX3" fmla="*/ 648424 w 648423"/>
              <a:gd name="connsiteY3" fmla="*/ 945318 h 984465"/>
            </a:gdLst>
            <a:ahLst/>
            <a:cxnLst>
              <a:cxn ang="0">
                <a:pos x="connsiteX0" y="connsiteY0"/>
              </a:cxn>
              <a:cxn ang="0">
                <a:pos x="connsiteX1" y="connsiteY1"/>
              </a:cxn>
              <a:cxn ang="0">
                <a:pos x="connsiteX2" y="connsiteY2"/>
              </a:cxn>
              <a:cxn ang="0">
                <a:pos x="connsiteX3" y="connsiteY3"/>
              </a:cxn>
            </a:cxnLst>
            <a:rect l="l" t="t" r="r" b="b"/>
            <a:pathLst>
              <a:path w="648423" h="984465">
                <a:moveTo>
                  <a:pt x="60522" y="0"/>
                </a:moveTo>
                <a:cubicBezTo>
                  <a:pt x="42914" y="17665"/>
                  <a:pt x="22454" y="32233"/>
                  <a:pt x="0" y="43091"/>
                </a:cubicBezTo>
                <a:lnTo>
                  <a:pt x="585559" y="984466"/>
                </a:lnTo>
                <a:lnTo>
                  <a:pt x="648424" y="945318"/>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79" name="Freeform: Shape 178">
            <a:extLst>
              <a:ext uri="{FF2B5EF4-FFF2-40B4-BE49-F238E27FC236}">
                <a16:creationId xmlns:a16="http://schemas.microsoft.com/office/drawing/2014/main" id="{10C1CBA0-A2F2-5DA7-AF2F-C036F44F1DA9}"/>
              </a:ext>
            </a:extLst>
          </p:cNvPr>
          <p:cNvSpPr/>
          <p:nvPr/>
        </p:nvSpPr>
        <p:spPr>
          <a:xfrm>
            <a:off x="3793624" y="2610490"/>
            <a:ext cx="789311" cy="1168404"/>
          </a:xfrm>
          <a:custGeom>
            <a:avLst/>
            <a:gdLst>
              <a:gd name="connsiteX0" fmla="*/ 62522 w 658025"/>
              <a:gd name="connsiteY0" fmla="*/ 974065 h 974064"/>
              <a:gd name="connsiteX1" fmla="*/ 658025 w 658025"/>
              <a:gd name="connsiteY1" fmla="*/ 40005 h 974064"/>
              <a:gd name="connsiteX2" fmla="*/ 595503 w 658025"/>
              <a:gd name="connsiteY2" fmla="*/ 0 h 974064"/>
              <a:gd name="connsiteX3" fmla="*/ 0 w 658025"/>
              <a:gd name="connsiteY3" fmla="*/ 934117 h 974064"/>
              <a:gd name="connsiteX4" fmla="*/ 62522 w 658025"/>
              <a:gd name="connsiteY4" fmla="*/ 974065 h 97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25" h="974064">
                <a:moveTo>
                  <a:pt x="62522" y="974065"/>
                </a:moveTo>
                <a:lnTo>
                  <a:pt x="658025" y="40005"/>
                </a:lnTo>
                <a:lnTo>
                  <a:pt x="595503" y="0"/>
                </a:lnTo>
                <a:lnTo>
                  <a:pt x="0" y="934117"/>
                </a:lnTo>
                <a:cubicBezTo>
                  <a:pt x="22911" y="943873"/>
                  <a:pt x="44046" y="957371"/>
                  <a:pt x="62522" y="9740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80" name="Freeform: Shape 179">
            <a:extLst>
              <a:ext uri="{FF2B5EF4-FFF2-40B4-BE49-F238E27FC236}">
                <a16:creationId xmlns:a16="http://schemas.microsoft.com/office/drawing/2014/main" id="{75A05E48-894F-9B84-1E8B-374C452EC76B}"/>
              </a:ext>
            </a:extLst>
          </p:cNvPr>
          <p:cNvSpPr/>
          <p:nvPr/>
        </p:nvSpPr>
        <p:spPr>
          <a:xfrm>
            <a:off x="3490967" y="2595202"/>
            <a:ext cx="1075241" cy="624716"/>
          </a:xfrm>
          <a:custGeom>
            <a:avLst/>
            <a:gdLst>
              <a:gd name="connsiteX0" fmla="*/ 35033 w 896397"/>
              <a:gd name="connsiteY0" fmla="*/ 520808 h 520807"/>
              <a:gd name="connsiteX1" fmla="*/ 896398 w 896397"/>
              <a:gd name="connsiteY1" fmla="*/ 65608 h 520807"/>
              <a:gd name="connsiteX2" fmla="*/ 861765 w 896397"/>
              <a:gd name="connsiteY2" fmla="*/ 0 h 520807"/>
              <a:gd name="connsiteX3" fmla="*/ 0 w 896397"/>
              <a:gd name="connsiteY3" fmla="*/ 455428 h 520807"/>
              <a:gd name="connsiteX4" fmla="*/ 35033 w 896397"/>
              <a:gd name="connsiteY4" fmla="*/ 520808 h 52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97" h="520807">
                <a:moveTo>
                  <a:pt x="35033" y="520808"/>
                </a:moveTo>
                <a:lnTo>
                  <a:pt x="896398" y="65608"/>
                </a:lnTo>
                <a:lnTo>
                  <a:pt x="861765" y="0"/>
                </a:lnTo>
                <a:lnTo>
                  <a:pt x="0" y="455428"/>
                </a:lnTo>
                <a:cubicBezTo>
                  <a:pt x="15265" y="475100"/>
                  <a:pt x="27106" y="497205"/>
                  <a:pt x="35033" y="5208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81" name="Freeform: Shape 180">
            <a:extLst>
              <a:ext uri="{FF2B5EF4-FFF2-40B4-BE49-F238E27FC236}">
                <a16:creationId xmlns:a16="http://schemas.microsoft.com/office/drawing/2014/main" id="{5392D4C9-7DEA-861F-A09B-B1B60B42219C}"/>
              </a:ext>
            </a:extLst>
          </p:cNvPr>
          <p:cNvSpPr/>
          <p:nvPr/>
        </p:nvSpPr>
        <p:spPr>
          <a:xfrm>
            <a:off x="3115712" y="2590061"/>
            <a:ext cx="1429725" cy="89118"/>
          </a:xfrm>
          <a:custGeom>
            <a:avLst/>
            <a:gdLst>
              <a:gd name="connsiteX0" fmla="*/ 572 w 1191920"/>
              <a:gd name="connsiteY0" fmla="*/ 0 h 74295"/>
              <a:gd name="connsiteX1" fmla="*/ 0 w 1191920"/>
              <a:gd name="connsiteY1" fmla="*/ 74295 h 74295"/>
              <a:gd name="connsiteX2" fmla="*/ 1191921 w 1191920"/>
              <a:gd name="connsiteY2" fmla="*/ 74295 h 74295"/>
              <a:gd name="connsiteX3" fmla="*/ 1191921 w 1191920"/>
              <a:gd name="connsiteY3" fmla="*/ 0 h 74295"/>
            </a:gdLst>
            <a:ahLst/>
            <a:cxnLst>
              <a:cxn ang="0">
                <a:pos x="connsiteX0" y="connsiteY0"/>
              </a:cxn>
              <a:cxn ang="0">
                <a:pos x="connsiteX1" y="connsiteY1"/>
              </a:cxn>
              <a:cxn ang="0">
                <a:pos x="connsiteX2" y="connsiteY2"/>
              </a:cxn>
              <a:cxn ang="0">
                <a:pos x="connsiteX3" y="connsiteY3"/>
              </a:cxn>
            </a:cxnLst>
            <a:rect l="l" t="t" r="r" b="b"/>
            <a:pathLst>
              <a:path w="1191920" h="74295">
                <a:moveTo>
                  <a:pt x="572" y="0"/>
                </a:moveTo>
                <a:cubicBezTo>
                  <a:pt x="4578" y="24620"/>
                  <a:pt x="4383" y="49738"/>
                  <a:pt x="0" y="74295"/>
                </a:cubicBezTo>
                <a:lnTo>
                  <a:pt x="1191921" y="74295"/>
                </a:lnTo>
                <a:lnTo>
                  <a:pt x="1191921" y="0"/>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82" name="Freeform: Shape 181">
            <a:extLst>
              <a:ext uri="{FF2B5EF4-FFF2-40B4-BE49-F238E27FC236}">
                <a16:creationId xmlns:a16="http://schemas.microsoft.com/office/drawing/2014/main" id="{070EB79A-AB36-99A1-F15E-EC857C4C1AC3}"/>
              </a:ext>
            </a:extLst>
          </p:cNvPr>
          <p:cNvSpPr/>
          <p:nvPr/>
        </p:nvSpPr>
        <p:spPr>
          <a:xfrm>
            <a:off x="3491035" y="2045756"/>
            <a:ext cx="1075310" cy="628076"/>
          </a:xfrm>
          <a:custGeom>
            <a:avLst/>
            <a:gdLst>
              <a:gd name="connsiteX0" fmla="*/ 35033 w 896454"/>
              <a:gd name="connsiteY0" fmla="*/ 0 h 523608"/>
              <a:gd name="connsiteX1" fmla="*/ 0 w 896454"/>
              <a:gd name="connsiteY1" fmla="*/ 65379 h 523608"/>
              <a:gd name="connsiteX2" fmla="*/ 861593 w 896454"/>
              <a:gd name="connsiteY2" fmla="*/ 523608 h 523608"/>
              <a:gd name="connsiteX3" fmla="*/ 896455 w 896454"/>
              <a:gd name="connsiteY3" fmla="*/ 458114 h 523608"/>
            </a:gdLst>
            <a:ahLst/>
            <a:cxnLst>
              <a:cxn ang="0">
                <a:pos x="connsiteX0" y="connsiteY0"/>
              </a:cxn>
              <a:cxn ang="0">
                <a:pos x="connsiteX1" y="connsiteY1"/>
              </a:cxn>
              <a:cxn ang="0">
                <a:pos x="connsiteX2" y="connsiteY2"/>
              </a:cxn>
              <a:cxn ang="0">
                <a:pos x="connsiteX3" y="connsiteY3"/>
              </a:cxn>
            </a:cxnLst>
            <a:rect l="l" t="t" r="r" b="b"/>
            <a:pathLst>
              <a:path w="896454" h="523608">
                <a:moveTo>
                  <a:pt x="35033" y="0"/>
                </a:moveTo>
                <a:cubicBezTo>
                  <a:pt x="27118" y="23609"/>
                  <a:pt x="15276" y="45714"/>
                  <a:pt x="0" y="65379"/>
                </a:cubicBezTo>
                <a:lnTo>
                  <a:pt x="861593" y="523608"/>
                </a:lnTo>
                <a:lnTo>
                  <a:pt x="896455" y="458114"/>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83" name="Rectangle: Rounded Corners 182">
            <a:extLst>
              <a:ext uri="{FF2B5EF4-FFF2-40B4-BE49-F238E27FC236}">
                <a16:creationId xmlns:a16="http://schemas.microsoft.com/office/drawing/2014/main" id="{D7195375-D5B9-3A40-C7FB-DD2B59CDE66B}"/>
              </a:ext>
            </a:extLst>
          </p:cNvPr>
          <p:cNvSpPr/>
          <p:nvPr/>
        </p:nvSpPr>
        <p:spPr>
          <a:xfrm>
            <a:off x="5292776" y="3685356"/>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84" name="Rectangle: Rounded Corners 183">
            <a:extLst>
              <a:ext uri="{FF2B5EF4-FFF2-40B4-BE49-F238E27FC236}">
                <a16:creationId xmlns:a16="http://schemas.microsoft.com/office/drawing/2014/main" id="{309C9709-F364-1804-CA11-130A7064B7CB}"/>
              </a:ext>
            </a:extLst>
          </p:cNvPr>
          <p:cNvSpPr/>
          <p:nvPr/>
        </p:nvSpPr>
        <p:spPr>
          <a:xfrm>
            <a:off x="5292776" y="997079"/>
            <a:ext cx="2723364" cy="582898"/>
          </a:xfrm>
          <a:prstGeom prst="roundRect">
            <a:avLst>
              <a:gd name="adj" fmla="val 50000"/>
            </a:avLst>
          </a:prstGeom>
          <a:solidFill>
            <a:srgbClr val="2BB6D3">
              <a:lumMod val="50000"/>
            </a:srgbClr>
          </a:solidFill>
          <a:ln w="5715" cap="flat">
            <a:noFill/>
            <a:prstDash val="solid"/>
            <a:miter/>
          </a:ln>
        </p:spPr>
        <p:txBody>
          <a:bodyPr rtlCol="0" anchor="ctr"/>
          <a:lstStyle/>
          <a:p>
            <a:pPr defTabSz="685800">
              <a:buClrTx/>
              <a:defRPr/>
            </a:pPr>
            <a:endParaRPr lang="en-US" sz="900" dirty="0"/>
          </a:p>
        </p:txBody>
      </p:sp>
      <p:sp>
        <p:nvSpPr>
          <p:cNvPr id="185" name="Rectangle: Rounded Corners 184">
            <a:extLst>
              <a:ext uri="{FF2B5EF4-FFF2-40B4-BE49-F238E27FC236}">
                <a16:creationId xmlns:a16="http://schemas.microsoft.com/office/drawing/2014/main" id="{D8E6083F-924D-2608-1DBD-29FE9EDF3E81}"/>
              </a:ext>
            </a:extLst>
          </p:cNvPr>
          <p:cNvSpPr/>
          <p:nvPr/>
        </p:nvSpPr>
        <p:spPr>
          <a:xfrm>
            <a:off x="5702256" y="1669371"/>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86" name="Rectangle: Rounded Corners 185">
            <a:extLst>
              <a:ext uri="{FF2B5EF4-FFF2-40B4-BE49-F238E27FC236}">
                <a16:creationId xmlns:a16="http://schemas.microsoft.com/office/drawing/2014/main" id="{86833FC7-9E65-1B1E-C13F-1AAF6295AA58}"/>
              </a:ext>
            </a:extLst>
          </p:cNvPr>
          <p:cNvSpPr/>
          <p:nvPr/>
        </p:nvSpPr>
        <p:spPr>
          <a:xfrm>
            <a:off x="6130704" y="2341619"/>
            <a:ext cx="2703505"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87" name="Rectangle: Rounded Corners 186">
            <a:extLst>
              <a:ext uri="{FF2B5EF4-FFF2-40B4-BE49-F238E27FC236}">
                <a16:creationId xmlns:a16="http://schemas.microsoft.com/office/drawing/2014/main" id="{11D32E93-6720-A22D-1930-BA375626B2F8}"/>
              </a:ext>
            </a:extLst>
          </p:cNvPr>
          <p:cNvSpPr/>
          <p:nvPr/>
        </p:nvSpPr>
        <p:spPr>
          <a:xfrm>
            <a:off x="5702256" y="3013544"/>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88" name="Rectangle: Rounded Corners 187">
            <a:extLst>
              <a:ext uri="{FF2B5EF4-FFF2-40B4-BE49-F238E27FC236}">
                <a16:creationId xmlns:a16="http://schemas.microsoft.com/office/drawing/2014/main" id="{A105EA0A-36F2-075E-B07C-CB359AA2ED43}"/>
              </a:ext>
            </a:extLst>
          </p:cNvPr>
          <p:cNvSpPr/>
          <p:nvPr/>
        </p:nvSpPr>
        <p:spPr>
          <a:xfrm>
            <a:off x="1093309" y="997448"/>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89" name="Rectangle: Rounded Corners 188">
            <a:extLst>
              <a:ext uri="{FF2B5EF4-FFF2-40B4-BE49-F238E27FC236}">
                <a16:creationId xmlns:a16="http://schemas.microsoft.com/office/drawing/2014/main" id="{2864ABA7-1251-C053-5F0C-372AEA025E7A}"/>
              </a:ext>
            </a:extLst>
          </p:cNvPr>
          <p:cNvSpPr/>
          <p:nvPr/>
        </p:nvSpPr>
        <p:spPr>
          <a:xfrm>
            <a:off x="1093309" y="3685724"/>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90" name="Rectangle: Rounded Corners 189">
            <a:extLst>
              <a:ext uri="{FF2B5EF4-FFF2-40B4-BE49-F238E27FC236}">
                <a16:creationId xmlns:a16="http://schemas.microsoft.com/office/drawing/2014/main" id="{7E919BCC-5543-0A49-257B-A7C2F89259C2}"/>
              </a:ext>
            </a:extLst>
          </p:cNvPr>
          <p:cNvSpPr/>
          <p:nvPr/>
        </p:nvSpPr>
        <p:spPr>
          <a:xfrm>
            <a:off x="691020" y="3013474"/>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91" name="Rectangle: Rounded Corners 190">
            <a:extLst>
              <a:ext uri="{FF2B5EF4-FFF2-40B4-BE49-F238E27FC236}">
                <a16:creationId xmlns:a16="http://schemas.microsoft.com/office/drawing/2014/main" id="{F6162A3E-B80C-1B27-8E97-72CEADCDA684}"/>
              </a:ext>
            </a:extLst>
          </p:cNvPr>
          <p:cNvSpPr/>
          <p:nvPr/>
        </p:nvSpPr>
        <p:spPr>
          <a:xfrm>
            <a:off x="288393" y="2341182"/>
            <a:ext cx="2662948"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92" name="Rectangle: Rounded Corners 191">
            <a:extLst>
              <a:ext uri="{FF2B5EF4-FFF2-40B4-BE49-F238E27FC236}">
                <a16:creationId xmlns:a16="http://schemas.microsoft.com/office/drawing/2014/main" id="{D9009C33-E390-BAAB-E3DD-BB0F0D1381E6}"/>
              </a:ext>
            </a:extLst>
          </p:cNvPr>
          <p:cNvSpPr/>
          <p:nvPr/>
        </p:nvSpPr>
        <p:spPr>
          <a:xfrm>
            <a:off x="691020" y="1669302"/>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93" name="Freeform: Shape 192">
            <a:extLst>
              <a:ext uri="{FF2B5EF4-FFF2-40B4-BE49-F238E27FC236}">
                <a16:creationId xmlns:a16="http://schemas.microsoft.com/office/drawing/2014/main" id="{CA18C04E-05F4-2F18-441C-85DD1A3644E5}"/>
              </a:ext>
            </a:extLst>
          </p:cNvPr>
          <p:cNvSpPr/>
          <p:nvPr/>
        </p:nvSpPr>
        <p:spPr>
          <a:xfrm>
            <a:off x="5155552" y="3709999"/>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0" y="345506"/>
                  <a:pt x="345392" y="445118"/>
                  <a:pt x="222485" y="445084"/>
                </a:cubicBezTo>
                <a:cubicBezTo>
                  <a:pt x="99601" y="445056"/>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94" name="Freeform: Shape 193">
            <a:extLst>
              <a:ext uri="{FF2B5EF4-FFF2-40B4-BE49-F238E27FC236}">
                <a16:creationId xmlns:a16="http://schemas.microsoft.com/office/drawing/2014/main" id="{6EA02AD9-F37D-7B1A-73DB-29C0EE5ED68E}"/>
              </a:ext>
            </a:extLst>
          </p:cNvPr>
          <p:cNvSpPr/>
          <p:nvPr/>
        </p:nvSpPr>
        <p:spPr>
          <a:xfrm>
            <a:off x="5155552" y="1021586"/>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0" y="345506"/>
                  <a:pt x="345392" y="445119"/>
                  <a:pt x="222485" y="445084"/>
                </a:cubicBezTo>
                <a:cubicBezTo>
                  <a:pt x="99601" y="445050"/>
                  <a:pt x="0" y="345426"/>
                  <a:pt x="0" y="222542"/>
                </a:cubicBezTo>
                <a:cubicBezTo>
                  <a:pt x="188" y="99692"/>
                  <a:pt x="99749" y="160"/>
                  <a:pt x="222599" y="0"/>
                </a:cubicBezTo>
                <a:close/>
              </a:path>
            </a:pathLst>
          </a:custGeom>
          <a:solidFill>
            <a:srgbClr val="056597">
              <a:lumMod val="50000"/>
            </a:srgbClr>
          </a:solidFill>
          <a:ln w="5715" cap="flat">
            <a:noFill/>
            <a:prstDash val="solid"/>
            <a:miter/>
          </a:ln>
        </p:spPr>
        <p:txBody>
          <a:bodyPr rtlCol="0" anchor="ctr"/>
          <a:lstStyle/>
          <a:p>
            <a:pPr defTabSz="685800">
              <a:buClrTx/>
              <a:defRPr/>
            </a:pPr>
            <a:endParaRPr lang="en-US" sz="900"/>
          </a:p>
        </p:txBody>
      </p:sp>
      <p:sp>
        <p:nvSpPr>
          <p:cNvPr id="195" name="Freeform: Shape 194">
            <a:extLst>
              <a:ext uri="{FF2B5EF4-FFF2-40B4-BE49-F238E27FC236}">
                <a16:creationId xmlns:a16="http://schemas.microsoft.com/office/drawing/2014/main" id="{E9FC4056-7156-3317-8227-16231AE216F6}"/>
              </a:ext>
            </a:extLst>
          </p:cNvPr>
          <p:cNvSpPr/>
          <p:nvPr/>
        </p:nvSpPr>
        <p:spPr>
          <a:xfrm>
            <a:off x="5565013" y="1693878"/>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6" y="345506"/>
                  <a:pt x="345392" y="445119"/>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96" name="Freeform: Shape 195">
            <a:extLst>
              <a:ext uri="{FF2B5EF4-FFF2-40B4-BE49-F238E27FC236}">
                <a16:creationId xmlns:a16="http://schemas.microsoft.com/office/drawing/2014/main" id="{A7DE425B-691E-51E2-C7C7-EBA9628D9CAF}"/>
              </a:ext>
            </a:extLst>
          </p:cNvPr>
          <p:cNvSpPr/>
          <p:nvPr/>
        </p:nvSpPr>
        <p:spPr>
          <a:xfrm>
            <a:off x="5991957" y="2366376"/>
            <a:ext cx="533885" cy="533885"/>
          </a:xfrm>
          <a:custGeom>
            <a:avLst/>
            <a:gdLst>
              <a:gd name="connsiteX0" fmla="*/ 222885 w 445084"/>
              <a:gd name="connsiteY0" fmla="*/ 0 h 445084"/>
              <a:gd name="connsiteX1" fmla="*/ 445084 w 445084"/>
              <a:gd name="connsiteY1" fmla="*/ 222885 h 445084"/>
              <a:gd name="connsiteX2" fmla="*/ 222199 w 445084"/>
              <a:gd name="connsiteY2" fmla="*/ 445084 h 445084"/>
              <a:gd name="connsiteX3" fmla="*/ 0 w 445084"/>
              <a:gd name="connsiteY3" fmla="*/ 222542 h 445084"/>
              <a:gd name="connsiteX4" fmla="*/ 222542 w 445084"/>
              <a:gd name="connsiteY4" fmla="*/ 0 h 445084"/>
              <a:gd name="connsiteX5" fmla="*/ 222885 w 445084"/>
              <a:gd name="connsiteY5" fmla="*/ 0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885" y="0"/>
                </a:moveTo>
                <a:cubicBezTo>
                  <a:pt x="345792" y="189"/>
                  <a:pt x="445273" y="99978"/>
                  <a:pt x="445084" y="222885"/>
                </a:cubicBezTo>
                <a:cubicBezTo>
                  <a:pt x="444896" y="345792"/>
                  <a:pt x="345106" y="445273"/>
                  <a:pt x="222199" y="445084"/>
                </a:cubicBezTo>
                <a:cubicBezTo>
                  <a:pt x="99424" y="444896"/>
                  <a:pt x="0" y="345312"/>
                  <a:pt x="0" y="222542"/>
                </a:cubicBezTo>
                <a:cubicBezTo>
                  <a:pt x="0" y="99635"/>
                  <a:pt x="99635" y="0"/>
                  <a:pt x="222542" y="0"/>
                </a:cubicBezTo>
                <a:cubicBezTo>
                  <a:pt x="222657" y="0"/>
                  <a:pt x="222771" y="0"/>
                  <a:pt x="222885"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97" name="Freeform: Shape 196">
            <a:extLst>
              <a:ext uri="{FF2B5EF4-FFF2-40B4-BE49-F238E27FC236}">
                <a16:creationId xmlns:a16="http://schemas.microsoft.com/office/drawing/2014/main" id="{167CB18E-262C-1928-B719-7369540077F4}"/>
              </a:ext>
            </a:extLst>
          </p:cNvPr>
          <p:cNvSpPr/>
          <p:nvPr/>
        </p:nvSpPr>
        <p:spPr>
          <a:xfrm>
            <a:off x="5565013" y="3038188"/>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6" y="345506"/>
                  <a:pt x="345392" y="445118"/>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98" name="Freeform: Shape 197">
            <a:extLst>
              <a:ext uri="{FF2B5EF4-FFF2-40B4-BE49-F238E27FC236}">
                <a16:creationId xmlns:a16="http://schemas.microsoft.com/office/drawing/2014/main" id="{C1E39DF1-09CE-17E3-7FBE-28697851A3EE}"/>
              </a:ext>
            </a:extLst>
          </p:cNvPr>
          <p:cNvSpPr/>
          <p:nvPr/>
        </p:nvSpPr>
        <p:spPr>
          <a:xfrm>
            <a:off x="3422825" y="1021517"/>
            <a:ext cx="533885" cy="533885"/>
          </a:xfrm>
          <a:custGeom>
            <a:avLst/>
            <a:gdLst>
              <a:gd name="connsiteX0" fmla="*/ 222199 w 445084"/>
              <a:gd name="connsiteY0" fmla="*/ 445085 h 445084"/>
              <a:gd name="connsiteX1" fmla="*/ 0 w 445084"/>
              <a:gd name="connsiteY1" fmla="*/ 222200 h 445084"/>
              <a:gd name="connsiteX2" fmla="*/ 222885 w 445084"/>
              <a:gd name="connsiteY2" fmla="*/ 0 h 445084"/>
              <a:gd name="connsiteX3" fmla="*/ 445084 w 445084"/>
              <a:gd name="connsiteY3" fmla="*/ 222599 h 445084"/>
              <a:gd name="connsiteX4" fmla="*/ 222485 w 445084"/>
              <a:gd name="connsiteY4" fmla="*/ 445085 h 445084"/>
              <a:gd name="connsiteX5" fmla="*/ 222199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199" y="445085"/>
                </a:moveTo>
                <a:cubicBezTo>
                  <a:pt x="99293" y="444896"/>
                  <a:pt x="-188" y="345106"/>
                  <a:pt x="0" y="222200"/>
                </a:cubicBezTo>
                <a:cubicBezTo>
                  <a:pt x="189" y="99293"/>
                  <a:pt x="99978" y="-188"/>
                  <a:pt x="222885" y="0"/>
                </a:cubicBezTo>
                <a:cubicBezTo>
                  <a:pt x="345678" y="189"/>
                  <a:pt x="445119" y="99807"/>
                  <a:pt x="445084" y="222599"/>
                </a:cubicBezTo>
                <a:cubicBezTo>
                  <a:pt x="445056" y="345506"/>
                  <a:pt x="345392" y="445119"/>
                  <a:pt x="222485" y="445085"/>
                </a:cubicBezTo>
                <a:cubicBezTo>
                  <a:pt x="222388" y="445085"/>
                  <a:pt x="222296" y="445085"/>
                  <a:pt x="222199"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199" name="Freeform: Shape 198">
            <a:extLst>
              <a:ext uri="{FF2B5EF4-FFF2-40B4-BE49-F238E27FC236}">
                <a16:creationId xmlns:a16="http://schemas.microsoft.com/office/drawing/2014/main" id="{FBB9B70D-73A0-AFB2-E7C1-37058D533AE3}"/>
              </a:ext>
            </a:extLst>
          </p:cNvPr>
          <p:cNvSpPr/>
          <p:nvPr/>
        </p:nvSpPr>
        <p:spPr>
          <a:xfrm>
            <a:off x="3333571" y="932605"/>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59"/>
                  <a:pt x="0" y="296837"/>
                </a:cubicBezTo>
                <a:cubicBezTo>
                  <a:pt x="63" y="460715"/>
                  <a:pt x="132960" y="593508"/>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29"/>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00" name="Freeform: Shape 199">
            <a:extLst>
              <a:ext uri="{FF2B5EF4-FFF2-40B4-BE49-F238E27FC236}">
                <a16:creationId xmlns:a16="http://schemas.microsoft.com/office/drawing/2014/main" id="{3B46C47F-BCAD-A580-87E4-56B53D93C7CB}"/>
              </a:ext>
            </a:extLst>
          </p:cNvPr>
          <p:cNvSpPr/>
          <p:nvPr/>
        </p:nvSpPr>
        <p:spPr>
          <a:xfrm rot="16211400">
            <a:off x="3422504" y="3709851"/>
            <a:ext cx="533885" cy="534021"/>
          </a:xfrm>
          <a:custGeom>
            <a:avLst/>
            <a:gdLst>
              <a:gd name="connsiteX0" fmla="*/ 445084 w 445084"/>
              <a:gd name="connsiteY0" fmla="*/ 222599 h 445198"/>
              <a:gd name="connsiteX1" fmla="*/ 222542 w 445084"/>
              <a:gd name="connsiteY1" fmla="*/ 445199 h 445198"/>
              <a:gd name="connsiteX2" fmla="*/ 0 w 445084"/>
              <a:gd name="connsiteY2" fmla="*/ 222599 h 445198"/>
              <a:gd name="connsiteX3" fmla="*/ 222542 w 445084"/>
              <a:gd name="connsiteY3" fmla="*/ 0 h 445198"/>
              <a:gd name="connsiteX4" fmla="*/ 445084 w 445084"/>
              <a:gd name="connsiteY4" fmla="*/ 222599 h 44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198">
                <a:moveTo>
                  <a:pt x="445084" y="222599"/>
                </a:moveTo>
                <a:cubicBezTo>
                  <a:pt x="445084" y="345537"/>
                  <a:pt x="345449" y="445199"/>
                  <a:pt x="222542" y="445199"/>
                </a:cubicBezTo>
                <a:cubicBezTo>
                  <a:pt x="99635" y="445199"/>
                  <a:pt x="0" y="345537"/>
                  <a:pt x="0" y="222599"/>
                </a:cubicBezTo>
                <a:cubicBezTo>
                  <a:pt x="0" y="99661"/>
                  <a:pt x="99635" y="0"/>
                  <a:pt x="222542" y="0"/>
                </a:cubicBezTo>
                <a:cubicBezTo>
                  <a:pt x="345449" y="0"/>
                  <a:pt x="445084" y="99661"/>
                  <a:pt x="445084" y="222599"/>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01" name="Freeform: Shape 200">
            <a:extLst>
              <a:ext uri="{FF2B5EF4-FFF2-40B4-BE49-F238E27FC236}">
                <a16:creationId xmlns:a16="http://schemas.microsoft.com/office/drawing/2014/main" id="{6FE0D616-28F8-7203-9545-86D1ECE0D1D6}"/>
              </a:ext>
            </a:extLst>
          </p:cNvPr>
          <p:cNvSpPr/>
          <p:nvPr/>
        </p:nvSpPr>
        <p:spPr>
          <a:xfrm>
            <a:off x="3013363" y="3038050"/>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542 h 445084"/>
              <a:gd name="connsiteX4" fmla="*/ 222428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7"/>
                  <a:pt x="0" y="222200"/>
                </a:cubicBezTo>
                <a:cubicBezTo>
                  <a:pt x="189" y="99293"/>
                  <a:pt x="99978" y="-188"/>
                  <a:pt x="222885" y="0"/>
                </a:cubicBezTo>
                <a:cubicBezTo>
                  <a:pt x="345655" y="189"/>
                  <a:pt x="445085" y="99773"/>
                  <a:pt x="445085" y="222542"/>
                </a:cubicBezTo>
                <a:cubicBezTo>
                  <a:pt x="445056" y="345478"/>
                  <a:pt x="345369" y="445119"/>
                  <a:pt x="222428" y="445085"/>
                </a:cubicBezTo>
                <a:cubicBezTo>
                  <a:pt x="222354" y="445085"/>
                  <a:pt x="222274"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02" name="Freeform: Shape 201">
            <a:extLst>
              <a:ext uri="{FF2B5EF4-FFF2-40B4-BE49-F238E27FC236}">
                <a16:creationId xmlns:a16="http://schemas.microsoft.com/office/drawing/2014/main" id="{0FB0F07F-DDDD-87F2-38ED-C8EC5DF30638}"/>
              </a:ext>
            </a:extLst>
          </p:cNvPr>
          <p:cNvSpPr/>
          <p:nvPr/>
        </p:nvSpPr>
        <p:spPr>
          <a:xfrm>
            <a:off x="2586145" y="2365621"/>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600 h 445084"/>
              <a:gd name="connsiteX4" fmla="*/ 222485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6"/>
                  <a:pt x="0" y="222200"/>
                </a:cubicBezTo>
                <a:cubicBezTo>
                  <a:pt x="189" y="99292"/>
                  <a:pt x="99979" y="-188"/>
                  <a:pt x="222885" y="0"/>
                </a:cubicBezTo>
                <a:cubicBezTo>
                  <a:pt x="345678" y="189"/>
                  <a:pt x="445119" y="99807"/>
                  <a:pt x="445085" y="222600"/>
                </a:cubicBezTo>
                <a:cubicBezTo>
                  <a:pt x="445056" y="345506"/>
                  <a:pt x="345392" y="445119"/>
                  <a:pt x="222485" y="445085"/>
                </a:cubicBezTo>
                <a:cubicBezTo>
                  <a:pt x="222388" y="445085"/>
                  <a:pt x="222297"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03" name="Freeform: Shape 202">
            <a:extLst>
              <a:ext uri="{FF2B5EF4-FFF2-40B4-BE49-F238E27FC236}">
                <a16:creationId xmlns:a16="http://schemas.microsoft.com/office/drawing/2014/main" id="{EFC42945-B238-2E58-8FC2-522E2FCC9860}"/>
              </a:ext>
            </a:extLst>
          </p:cNvPr>
          <p:cNvSpPr/>
          <p:nvPr/>
        </p:nvSpPr>
        <p:spPr>
          <a:xfrm>
            <a:off x="5066777" y="3620881"/>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3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11" y="132817"/>
                  <a:pt x="460515" y="-29"/>
                  <a:pt x="296608" y="0"/>
                </a:cubicBezTo>
                <a:close/>
                <a:moveTo>
                  <a:pt x="296608" y="519208"/>
                </a:moveTo>
                <a:cubicBezTo>
                  <a:pt x="173702" y="519019"/>
                  <a:pt x="74221" y="419230"/>
                  <a:pt x="74409" y="296323"/>
                </a:cubicBezTo>
                <a:cubicBezTo>
                  <a:pt x="74598" y="173416"/>
                  <a:pt x="174387" y="73935"/>
                  <a:pt x="297294" y="74123"/>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04" name="Freeform: Shape 203">
            <a:extLst>
              <a:ext uri="{FF2B5EF4-FFF2-40B4-BE49-F238E27FC236}">
                <a16:creationId xmlns:a16="http://schemas.microsoft.com/office/drawing/2014/main" id="{A883EF76-D02F-37F3-5ED7-90CD44CB11AC}"/>
              </a:ext>
            </a:extLst>
          </p:cNvPr>
          <p:cNvSpPr/>
          <p:nvPr/>
        </p:nvSpPr>
        <p:spPr>
          <a:xfrm>
            <a:off x="5066777" y="932605"/>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4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59"/>
                  <a:pt x="0" y="296837"/>
                </a:cubicBezTo>
                <a:cubicBezTo>
                  <a:pt x="63" y="460715"/>
                  <a:pt x="132960" y="593508"/>
                  <a:pt x="296837" y="593446"/>
                </a:cubicBezTo>
                <a:cubicBezTo>
                  <a:pt x="460669" y="593383"/>
                  <a:pt x="593445" y="460555"/>
                  <a:pt x="593445" y="296723"/>
                </a:cubicBezTo>
                <a:cubicBezTo>
                  <a:pt x="593411" y="132817"/>
                  <a:pt x="460515" y="-34"/>
                  <a:pt x="296608" y="0"/>
                </a:cubicBezTo>
                <a:close/>
                <a:moveTo>
                  <a:pt x="296608" y="519208"/>
                </a:moveTo>
                <a:cubicBezTo>
                  <a:pt x="173702" y="519019"/>
                  <a:pt x="74221" y="419229"/>
                  <a:pt x="74409" y="296323"/>
                </a:cubicBezTo>
                <a:cubicBezTo>
                  <a:pt x="74598" y="173416"/>
                  <a:pt x="174387" y="73935"/>
                  <a:pt x="297294" y="74124"/>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05" name="Freeform: Shape 204">
            <a:extLst>
              <a:ext uri="{FF2B5EF4-FFF2-40B4-BE49-F238E27FC236}">
                <a16:creationId xmlns:a16="http://schemas.microsoft.com/office/drawing/2014/main" id="{F9277D15-7BAD-E4D5-7EB1-AFDF3CAC9EEA}"/>
              </a:ext>
            </a:extLst>
          </p:cNvPr>
          <p:cNvSpPr/>
          <p:nvPr/>
        </p:nvSpPr>
        <p:spPr>
          <a:xfrm>
            <a:off x="5476239" y="1604965"/>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09 w 593445"/>
              <a:gd name="connsiteY4" fmla="*/ 0 h 593445"/>
              <a:gd name="connsiteX5" fmla="*/ 296609 w 593445"/>
              <a:gd name="connsiteY5" fmla="*/ 519208 h 593445"/>
              <a:gd name="connsiteX6" fmla="*/ 74409 w 593445"/>
              <a:gd name="connsiteY6" fmla="*/ 296323 h 593445"/>
              <a:gd name="connsiteX7" fmla="*/ 297294 w 593445"/>
              <a:gd name="connsiteY7" fmla="*/ 74124 h 593445"/>
              <a:gd name="connsiteX8" fmla="*/ 519494 w 593445"/>
              <a:gd name="connsiteY8" fmla="*/ 296666 h 593445"/>
              <a:gd name="connsiteX9" fmla="*/ 296837 w 593445"/>
              <a:gd name="connsiteY9" fmla="*/ 519208 h 593445"/>
              <a:gd name="connsiteX10" fmla="*/ 296609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9" y="0"/>
                </a:moveTo>
                <a:cubicBezTo>
                  <a:pt x="132731" y="63"/>
                  <a:pt x="-63" y="132960"/>
                  <a:pt x="0" y="296837"/>
                </a:cubicBezTo>
                <a:cubicBezTo>
                  <a:pt x="63" y="460715"/>
                  <a:pt x="132960" y="593509"/>
                  <a:pt x="296837" y="593446"/>
                </a:cubicBezTo>
                <a:cubicBezTo>
                  <a:pt x="460692" y="593383"/>
                  <a:pt x="593480" y="460520"/>
                  <a:pt x="593446" y="296666"/>
                </a:cubicBezTo>
                <a:cubicBezTo>
                  <a:pt x="593383" y="132782"/>
                  <a:pt x="460492" y="-34"/>
                  <a:pt x="296609" y="0"/>
                </a:cubicBezTo>
                <a:close/>
                <a:moveTo>
                  <a:pt x="296609" y="519208"/>
                </a:moveTo>
                <a:cubicBezTo>
                  <a:pt x="173702" y="519019"/>
                  <a:pt x="74221" y="419230"/>
                  <a:pt x="74409" y="296323"/>
                </a:cubicBezTo>
                <a:cubicBezTo>
                  <a:pt x="74598" y="173416"/>
                  <a:pt x="174388"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06" name="Freeform: Shape 205">
            <a:extLst>
              <a:ext uri="{FF2B5EF4-FFF2-40B4-BE49-F238E27FC236}">
                <a16:creationId xmlns:a16="http://schemas.microsoft.com/office/drawing/2014/main" id="{8BD27FF5-3C03-7BE8-E6A8-AB758CD00312}"/>
              </a:ext>
            </a:extLst>
          </p:cNvPr>
          <p:cNvSpPr/>
          <p:nvPr/>
        </p:nvSpPr>
        <p:spPr>
          <a:xfrm>
            <a:off x="5903525" y="2277258"/>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723 w 593445"/>
              <a:gd name="connsiteY4" fmla="*/ 0 h 593445"/>
              <a:gd name="connsiteX5" fmla="*/ 296608 w 593445"/>
              <a:gd name="connsiteY5" fmla="*/ 0 h 593445"/>
              <a:gd name="connsiteX6" fmla="*/ 296608 w 593445"/>
              <a:gd name="connsiteY6" fmla="*/ 519208 h 593445"/>
              <a:gd name="connsiteX7" fmla="*/ 74123 w 593445"/>
              <a:gd name="connsiteY7" fmla="*/ 296609 h 593445"/>
              <a:gd name="connsiteX8" fmla="*/ 296723 w 593445"/>
              <a:gd name="connsiteY8" fmla="*/ 74123 h 593445"/>
              <a:gd name="connsiteX9" fmla="*/ 519208 w 593445"/>
              <a:gd name="connsiteY9" fmla="*/ 296723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45" y="132845"/>
                  <a:pt x="460600" y="0"/>
                  <a:pt x="296723" y="0"/>
                </a:cubicBezTo>
                <a:cubicBezTo>
                  <a:pt x="296683" y="0"/>
                  <a:pt x="296648" y="0"/>
                  <a:pt x="296608" y="0"/>
                </a:cubicBezTo>
                <a:close/>
                <a:moveTo>
                  <a:pt x="296608" y="519208"/>
                </a:moveTo>
                <a:cubicBezTo>
                  <a:pt x="173702" y="519173"/>
                  <a:pt x="74089" y="419515"/>
                  <a:pt x="74123" y="296609"/>
                </a:cubicBezTo>
                <a:cubicBezTo>
                  <a:pt x="74152" y="173702"/>
                  <a:pt x="173816" y="74089"/>
                  <a:pt x="296723" y="74123"/>
                </a:cubicBezTo>
                <a:cubicBezTo>
                  <a:pt x="419629" y="74152"/>
                  <a:pt x="519242" y="173816"/>
                  <a:pt x="519208" y="296723"/>
                </a:cubicBezTo>
                <a:cubicBezTo>
                  <a:pt x="519173" y="419630"/>
                  <a:pt x="419515" y="519242"/>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07" name="Freeform: Shape 206">
            <a:extLst>
              <a:ext uri="{FF2B5EF4-FFF2-40B4-BE49-F238E27FC236}">
                <a16:creationId xmlns:a16="http://schemas.microsoft.com/office/drawing/2014/main" id="{7AAFF300-9982-93D0-345F-A68469315636}"/>
              </a:ext>
            </a:extLst>
          </p:cNvPr>
          <p:cNvSpPr/>
          <p:nvPr/>
        </p:nvSpPr>
        <p:spPr>
          <a:xfrm>
            <a:off x="5476376" y="2949069"/>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494 w 593331"/>
              <a:gd name="connsiteY4" fmla="*/ 0 h 593331"/>
              <a:gd name="connsiteX5" fmla="*/ 296494 w 593331"/>
              <a:gd name="connsiteY5" fmla="*/ 519208 h 593331"/>
              <a:gd name="connsiteX6" fmla="*/ 74295 w 593331"/>
              <a:gd name="connsiteY6" fmla="*/ 296323 h 593331"/>
              <a:gd name="connsiteX7" fmla="*/ 297180 w 593331"/>
              <a:gd name="connsiteY7" fmla="*/ 74123 h 593331"/>
              <a:gd name="connsiteX8" fmla="*/ 519379 w 593331"/>
              <a:gd name="connsiteY8" fmla="*/ 296666 h 593331"/>
              <a:gd name="connsiteX9" fmla="*/ 296780 w 593331"/>
              <a:gd name="connsiteY9" fmla="*/ 519265 h 593331"/>
              <a:gd name="connsiteX10" fmla="*/ 296494 w 593331"/>
              <a:gd name="connsiteY10"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68" y="132782"/>
                  <a:pt x="460377" y="-29"/>
                  <a:pt x="296494" y="0"/>
                </a:cubicBezTo>
                <a:close/>
                <a:moveTo>
                  <a:pt x="296494" y="519208"/>
                </a:moveTo>
                <a:cubicBezTo>
                  <a:pt x="173587" y="519019"/>
                  <a:pt x="74106"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08" name="Freeform: Shape 207">
            <a:extLst>
              <a:ext uri="{FF2B5EF4-FFF2-40B4-BE49-F238E27FC236}">
                <a16:creationId xmlns:a16="http://schemas.microsoft.com/office/drawing/2014/main" id="{6C33AFAA-85B5-9D12-A4BB-07CDC03E8153}"/>
              </a:ext>
            </a:extLst>
          </p:cNvPr>
          <p:cNvSpPr/>
          <p:nvPr/>
        </p:nvSpPr>
        <p:spPr>
          <a:xfrm>
            <a:off x="3333571" y="3620882"/>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3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60" y="593509"/>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30"/>
                  <a:pt x="74409" y="296323"/>
                </a:cubicBezTo>
                <a:cubicBezTo>
                  <a:pt x="74598" y="173416"/>
                  <a:pt x="174388" y="73935"/>
                  <a:pt x="297294" y="74123"/>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09" name="Freeform: Shape 208">
            <a:extLst>
              <a:ext uri="{FF2B5EF4-FFF2-40B4-BE49-F238E27FC236}">
                <a16:creationId xmlns:a16="http://schemas.microsoft.com/office/drawing/2014/main" id="{F18E713D-A63F-4989-FCC8-C1117B664A00}"/>
              </a:ext>
            </a:extLst>
          </p:cNvPr>
          <p:cNvSpPr/>
          <p:nvPr/>
        </p:nvSpPr>
        <p:spPr>
          <a:xfrm>
            <a:off x="2924245" y="2949069"/>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551 w 593331"/>
              <a:gd name="connsiteY4" fmla="*/ 0 h 593331"/>
              <a:gd name="connsiteX5" fmla="*/ 296494 w 593331"/>
              <a:gd name="connsiteY5" fmla="*/ 0 h 593331"/>
              <a:gd name="connsiteX6" fmla="*/ 296494 w 593331"/>
              <a:gd name="connsiteY6" fmla="*/ 519208 h 593331"/>
              <a:gd name="connsiteX7" fmla="*/ 74295 w 593331"/>
              <a:gd name="connsiteY7" fmla="*/ 296323 h 593331"/>
              <a:gd name="connsiteX8" fmla="*/ 297180 w 593331"/>
              <a:gd name="connsiteY8" fmla="*/ 74123 h 593331"/>
              <a:gd name="connsiteX9" fmla="*/ 519379 w 593331"/>
              <a:gd name="connsiteY9" fmla="*/ 296666 h 593331"/>
              <a:gd name="connsiteX10" fmla="*/ 296780 w 593331"/>
              <a:gd name="connsiteY10" fmla="*/ 519265 h 593331"/>
              <a:gd name="connsiteX11" fmla="*/ 296494 w 593331"/>
              <a:gd name="connsiteY11"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97" y="132788"/>
                  <a:pt x="460429" y="-29"/>
                  <a:pt x="296551" y="0"/>
                </a:cubicBezTo>
                <a:cubicBezTo>
                  <a:pt x="296534" y="0"/>
                  <a:pt x="296511" y="0"/>
                  <a:pt x="296494" y="0"/>
                </a:cubicBezTo>
                <a:close/>
                <a:moveTo>
                  <a:pt x="296494" y="519208"/>
                </a:moveTo>
                <a:cubicBezTo>
                  <a:pt x="173587" y="519019"/>
                  <a:pt x="74107"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10" name="Freeform: Shape 209">
            <a:extLst>
              <a:ext uri="{FF2B5EF4-FFF2-40B4-BE49-F238E27FC236}">
                <a16:creationId xmlns:a16="http://schemas.microsoft.com/office/drawing/2014/main" id="{20DAF054-D0A1-079E-B9DD-1C40BE35A5E4}"/>
              </a:ext>
            </a:extLst>
          </p:cNvPr>
          <p:cNvSpPr/>
          <p:nvPr/>
        </p:nvSpPr>
        <p:spPr>
          <a:xfrm>
            <a:off x="2496890" y="2276708"/>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69" y="593383"/>
                  <a:pt x="593446" y="460555"/>
                  <a:pt x="593446" y="296723"/>
                </a:cubicBezTo>
                <a:cubicBezTo>
                  <a:pt x="593446" y="132845"/>
                  <a:pt x="460600" y="0"/>
                  <a:pt x="296723" y="0"/>
                </a:cubicBezTo>
                <a:cubicBezTo>
                  <a:pt x="296683" y="0"/>
                  <a:pt x="296648" y="0"/>
                  <a:pt x="296609" y="0"/>
                </a:cubicBezTo>
                <a:close/>
                <a:moveTo>
                  <a:pt x="296609" y="519208"/>
                </a:moveTo>
                <a:cubicBezTo>
                  <a:pt x="173702" y="519019"/>
                  <a:pt x="74221" y="419230"/>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11" name="Freeform: Shape 210">
            <a:extLst>
              <a:ext uri="{FF2B5EF4-FFF2-40B4-BE49-F238E27FC236}">
                <a16:creationId xmlns:a16="http://schemas.microsoft.com/office/drawing/2014/main" id="{92E2FCC4-6310-5EF7-5C8F-D32EDF7402E7}"/>
              </a:ext>
            </a:extLst>
          </p:cNvPr>
          <p:cNvSpPr/>
          <p:nvPr/>
        </p:nvSpPr>
        <p:spPr>
          <a:xfrm rot="21587400">
            <a:off x="3013102" y="1693695"/>
            <a:ext cx="534021" cy="533885"/>
          </a:xfrm>
          <a:custGeom>
            <a:avLst/>
            <a:gdLst>
              <a:gd name="connsiteX0" fmla="*/ 445198 w 445198"/>
              <a:gd name="connsiteY0" fmla="*/ 222542 h 445084"/>
              <a:gd name="connsiteX1" fmla="*/ 222599 w 445198"/>
              <a:gd name="connsiteY1" fmla="*/ 445084 h 445084"/>
              <a:gd name="connsiteX2" fmla="*/ 0 w 445198"/>
              <a:gd name="connsiteY2" fmla="*/ 222542 h 445084"/>
              <a:gd name="connsiteX3" fmla="*/ 222599 w 445198"/>
              <a:gd name="connsiteY3" fmla="*/ 0 h 445084"/>
              <a:gd name="connsiteX4" fmla="*/ 445198 w 445198"/>
              <a:gd name="connsiteY4" fmla="*/ 222542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98" h="445084">
                <a:moveTo>
                  <a:pt x="445198" y="222542"/>
                </a:moveTo>
                <a:cubicBezTo>
                  <a:pt x="445198" y="345448"/>
                  <a:pt x="345537" y="445084"/>
                  <a:pt x="222599" y="445084"/>
                </a:cubicBezTo>
                <a:cubicBezTo>
                  <a:pt x="99661" y="445084"/>
                  <a:pt x="0" y="345448"/>
                  <a:pt x="0" y="222542"/>
                </a:cubicBezTo>
                <a:cubicBezTo>
                  <a:pt x="0" y="99635"/>
                  <a:pt x="99661" y="0"/>
                  <a:pt x="222599" y="0"/>
                </a:cubicBezTo>
                <a:cubicBezTo>
                  <a:pt x="345537" y="0"/>
                  <a:pt x="445198" y="99635"/>
                  <a:pt x="445198" y="22254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12" name="Freeform: Shape 211">
            <a:extLst>
              <a:ext uri="{FF2B5EF4-FFF2-40B4-BE49-F238E27FC236}">
                <a16:creationId xmlns:a16="http://schemas.microsoft.com/office/drawing/2014/main" id="{19173648-BECE-EE3A-9238-B080D0C5F1F8}"/>
              </a:ext>
            </a:extLst>
          </p:cNvPr>
          <p:cNvSpPr/>
          <p:nvPr/>
        </p:nvSpPr>
        <p:spPr>
          <a:xfrm>
            <a:off x="2924108" y="1604965"/>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66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666 h 593445"/>
              <a:gd name="connsiteX10" fmla="*/ 296837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92" y="593383"/>
                  <a:pt x="593480" y="460520"/>
                  <a:pt x="593446" y="296666"/>
                </a:cubicBezTo>
                <a:cubicBezTo>
                  <a:pt x="593411" y="132788"/>
                  <a:pt x="460543" y="-34"/>
                  <a:pt x="296666" y="0"/>
                </a:cubicBezTo>
                <a:cubicBezTo>
                  <a:pt x="296648" y="0"/>
                  <a:pt x="296626" y="0"/>
                  <a:pt x="296609" y="0"/>
                </a:cubicBezTo>
                <a:close/>
                <a:moveTo>
                  <a:pt x="296609" y="519208"/>
                </a:moveTo>
                <a:cubicBezTo>
                  <a:pt x="173702" y="519019"/>
                  <a:pt x="74221" y="419230"/>
                  <a:pt x="74409" y="296323"/>
                </a:cubicBezTo>
                <a:cubicBezTo>
                  <a:pt x="74598" y="173416"/>
                  <a:pt x="174387"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900"/>
          </a:p>
        </p:txBody>
      </p:sp>
      <p:sp>
        <p:nvSpPr>
          <p:cNvPr id="213" name="Freeform: Shape 212">
            <a:extLst>
              <a:ext uri="{FF2B5EF4-FFF2-40B4-BE49-F238E27FC236}">
                <a16:creationId xmlns:a16="http://schemas.microsoft.com/office/drawing/2014/main" id="{7476D015-F8B2-E9A6-8B79-45363951F600}"/>
              </a:ext>
            </a:extLst>
          </p:cNvPr>
          <p:cNvSpPr/>
          <p:nvPr/>
        </p:nvSpPr>
        <p:spPr>
          <a:xfrm>
            <a:off x="3851072" y="1940049"/>
            <a:ext cx="1378585" cy="1377900"/>
          </a:xfrm>
          <a:custGeom>
            <a:avLst/>
            <a:gdLst>
              <a:gd name="connsiteX0" fmla="*/ 1149287 w 1149286"/>
              <a:gd name="connsiteY0" fmla="*/ 574358 h 1148715"/>
              <a:gd name="connsiteX1" fmla="*/ 574643 w 1149286"/>
              <a:gd name="connsiteY1" fmla="*/ 1148715 h 1148715"/>
              <a:gd name="connsiteX2" fmla="*/ 0 w 1149286"/>
              <a:gd name="connsiteY2" fmla="*/ 574358 h 1148715"/>
              <a:gd name="connsiteX3" fmla="*/ 574643 w 1149286"/>
              <a:gd name="connsiteY3" fmla="*/ 0 h 1148715"/>
              <a:gd name="connsiteX4" fmla="*/ 1149287 w 1149286"/>
              <a:gd name="connsiteY4" fmla="*/ 574358 h 114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86" h="1148715">
                <a:moveTo>
                  <a:pt x="1149287" y="574358"/>
                </a:moveTo>
                <a:cubicBezTo>
                  <a:pt x="1149287" y="891567"/>
                  <a:pt x="892010" y="1148715"/>
                  <a:pt x="574643" y="1148715"/>
                </a:cubicBezTo>
                <a:cubicBezTo>
                  <a:pt x="257277" y="1148715"/>
                  <a:pt x="0" y="891567"/>
                  <a:pt x="0" y="574358"/>
                </a:cubicBezTo>
                <a:cubicBezTo>
                  <a:pt x="0" y="257148"/>
                  <a:pt x="257277" y="0"/>
                  <a:pt x="574643" y="0"/>
                </a:cubicBezTo>
                <a:cubicBezTo>
                  <a:pt x="892010" y="0"/>
                  <a:pt x="1149287" y="257148"/>
                  <a:pt x="1149287" y="57435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900"/>
          </a:p>
        </p:txBody>
      </p:sp>
      <p:sp>
        <p:nvSpPr>
          <p:cNvPr id="214" name="Freeform: Shape 213">
            <a:extLst>
              <a:ext uri="{FF2B5EF4-FFF2-40B4-BE49-F238E27FC236}">
                <a16:creationId xmlns:a16="http://schemas.microsoft.com/office/drawing/2014/main" id="{80AF3615-8043-5867-6309-386D8B82162E}"/>
              </a:ext>
            </a:extLst>
          </p:cNvPr>
          <p:cNvSpPr/>
          <p:nvPr/>
        </p:nvSpPr>
        <p:spPr>
          <a:xfrm>
            <a:off x="3942109" y="2031019"/>
            <a:ext cx="1196510" cy="1195961"/>
          </a:xfrm>
          <a:custGeom>
            <a:avLst/>
            <a:gdLst>
              <a:gd name="connsiteX0" fmla="*/ 997496 w 997496"/>
              <a:gd name="connsiteY0" fmla="*/ 498519 h 997038"/>
              <a:gd name="connsiteX1" fmla="*/ 498748 w 997496"/>
              <a:gd name="connsiteY1" fmla="*/ 997039 h 997038"/>
              <a:gd name="connsiteX2" fmla="*/ 0 w 997496"/>
              <a:gd name="connsiteY2" fmla="*/ 498519 h 997038"/>
              <a:gd name="connsiteX3" fmla="*/ 498748 w 997496"/>
              <a:gd name="connsiteY3" fmla="*/ 0 h 997038"/>
              <a:gd name="connsiteX4" fmla="*/ 997496 w 997496"/>
              <a:gd name="connsiteY4" fmla="*/ 498519 h 99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96" h="997038">
                <a:moveTo>
                  <a:pt x="997496" y="498519"/>
                </a:moveTo>
                <a:cubicBezTo>
                  <a:pt x="997496" y="773844"/>
                  <a:pt x="774199" y="997039"/>
                  <a:pt x="498748" y="997039"/>
                </a:cubicBezTo>
                <a:cubicBezTo>
                  <a:pt x="223297" y="997039"/>
                  <a:pt x="0" y="773844"/>
                  <a:pt x="0" y="498519"/>
                </a:cubicBezTo>
                <a:cubicBezTo>
                  <a:pt x="0" y="223195"/>
                  <a:pt x="223297" y="0"/>
                  <a:pt x="498748" y="0"/>
                </a:cubicBezTo>
                <a:cubicBezTo>
                  <a:pt x="774199" y="0"/>
                  <a:pt x="997496" y="223195"/>
                  <a:pt x="997496" y="49851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5715" cap="flat">
            <a:noFill/>
            <a:prstDash val="solid"/>
            <a:miter/>
          </a:ln>
        </p:spPr>
        <p:txBody>
          <a:bodyPr rtlCol="0" anchor="ctr"/>
          <a:lstStyle/>
          <a:p>
            <a:pPr defTabSz="685800">
              <a:buClrTx/>
              <a:defRPr/>
            </a:pPr>
            <a:endParaRPr lang="en-US" sz="900"/>
          </a:p>
        </p:txBody>
      </p:sp>
      <p:sp>
        <p:nvSpPr>
          <p:cNvPr id="152" name="TextBox 151">
            <a:extLst>
              <a:ext uri="{FF2B5EF4-FFF2-40B4-BE49-F238E27FC236}">
                <a16:creationId xmlns:a16="http://schemas.microsoft.com/office/drawing/2014/main" id="{DE31D3AA-6B6D-5CE6-A690-FD3443D5AF5C}"/>
              </a:ext>
            </a:extLst>
          </p:cNvPr>
          <p:cNvSpPr txBox="1"/>
          <p:nvPr/>
        </p:nvSpPr>
        <p:spPr>
          <a:xfrm>
            <a:off x="4028587" y="2452816"/>
            <a:ext cx="1021186" cy="230832"/>
          </a:xfrm>
          <a:prstGeom prst="rect">
            <a:avLst/>
          </a:prstGeom>
          <a:noFill/>
        </p:spPr>
        <p:txBody>
          <a:bodyPr wrap="square">
            <a:spAutoFit/>
          </a:bodyPr>
          <a:lstStyle/>
          <a:p>
            <a:pPr algn="ctr" defTabSz="685800">
              <a:buClrTx/>
              <a:defRPr/>
            </a:pPr>
            <a:r>
              <a:rPr lang="en-US" sz="900" b="1">
                <a:solidFill>
                  <a:srgbClr val="FFFFFF"/>
                </a:solidFill>
                <a:latin typeface="Lora" pitchFamily="2" charset="0"/>
              </a:rPr>
              <a:t>Benefits</a:t>
            </a:r>
          </a:p>
        </p:txBody>
      </p:sp>
      <p:sp>
        <p:nvSpPr>
          <p:cNvPr id="153" name="TextBox 152">
            <a:extLst>
              <a:ext uri="{FF2B5EF4-FFF2-40B4-BE49-F238E27FC236}">
                <a16:creationId xmlns:a16="http://schemas.microsoft.com/office/drawing/2014/main" id="{2C6DEA77-C0A2-BD27-D59A-076ACC7E5A1C}"/>
              </a:ext>
            </a:extLst>
          </p:cNvPr>
          <p:cNvSpPr txBox="1"/>
          <p:nvPr/>
        </p:nvSpPr>
        <p:spPr>
          <a:xfrm>
            <a:off x="1239766" y="1034184"/>
            <a:ext cx="2171540" cy="433452"/>
          </a:xfrm>
          <a:prstGeom prst="rect">
            <a:avLst/>
          </a:prstGeom>
          <a:solidFill>
            <a:schemeClr val="bg1">
              <a:lumMod val="95000"/>
            </a:schemeClr>
          </a:solidFill>
        </p:spPr>
        <p:txBody>
          <a:bodyPr wrap="square">
            <a:spAutoFit/>
          </a:bodyPr>
          <a:lstStyle/>
          <a:p>
            <a:pPr>
              <a:spcAft>
                <a:spcPts val="450"/>
              </a:spcAft>
              <a:defRPr/>
            </a:pPr>
            <a:r>
              <a:rPr lang="en-US" sz="900" b="1">
                <a:solidFill>
                  <a:srgbClr val="FFFFFF"/>
                </a:solidFill>
                <a:latin typeface="Lora" pitchFamily="2" charset="0"/>
              </a:rPr>
              <a:t>Data integration and reporting</a:t>
            </a:r>
          </a:p>
          <a:p>
            <a:pPr defTabSz="685800">
              <a:spcAft>
                <a:spcPts val="450"/>
              </a:spcAft>
              <a:buClrTx/>
              <a:defRPr/>
            </a:pPr>
            <a:r>
              <a:rPr lang="en-US" sz="900" b="1">
                <a:solidFill>
                  <a:srgbClr val="FFFFFF"/>
                </a:solidFill>
                <a:latin typeface="Lora" pitchFamily="2" charset="0"/>
              </a:rPr>
              <a:t>Document trials</a:t>
            </a:r>
          </a:p>
        </p:txBody>
      </p:sp>
      <p:sp>
        <p:nvSpPr>
          <p:cNvPr id="154" name="TextBox 153">
            <a:extLst>
              <a:ext uri="{FF2B5EF4-FFF2-40B4-BE49-F238E27FC236}">
                <a16:creationId xmlns:a16="http://schemas.microsoft.com/office/drawing/2014/main" id="{7CA50ACA-BA66-C479-0CAD-A64782A9F772}"/>
              </a:ext>
            </a:extLst>
          </p:cNvPr>
          <p:cNvSpPr txBox="1"/>
          <p:nvPr/>
        </p:nvSpPr>
        <p:spPr>
          <a:xfrm>
            <a:off x="817417" y="1674546"/>
            <a:ext cx="2220665" cy="369332"/>
          </a:xfrm>
          <a:prstGeom prst="rect">
            <a:avLst/>
          </a:prstGeom>
          <a:solidFill>
            <a:schemeClr val="bg1">
              <a:lumMod val="95000"/>
            </a:schemeClr>
          </a:solidFill>
        </p:spPr>
        <p:txBody>
          <a:bodyPr wrap="square">
            <a:spAutoFit/>
          </a:bodyPr>
          <a:lstStyle/>
          <a:p>
            <a:pPr defTabSz="685800">
              <a:spcAft>
                <a:spcPts val="450"/>
              </a:spcAft>
              <a:buClrTx/>
              <a:defRPr/>
            </a:pPr>
            <a:r>
              <a:rPr lang="en-US" sz="900" b="1">
                <a:solidFill>
                  <a:srgbClr val="FFFFFF"/>
                </a:solidFill>
                <a:latin typeface="Lora" pitchFamily="2" charset="0"/>
              </a:rPr>
              <a:t>Real-Time collaboration Decision making and increased productivity</a:t>
            </a:r>
          </a:p>
        </p:txBody>
      </p:sp>
      <p:sp>
        <p:nvSpPr>
          <p:cNvPr id="155" name="TextBox 154">
            <a:extLst>
              <a:ext uri="{FF2B5EF4-FFF2-40B4-BE49-F238E27FC236}">
                <a16:creationId xmlns:a16="http://schemas.microsoft.com/office/drawing/2014/main" id="{B88E0214-FC8A-5EFE-7F67-2E0CD26F579C}"/>
              </a:ext>
            </a:extLst>
          </p:cNvPr>
          <p:cNvSpPr txBox="1"/>
          <p:nvPr/>
        </p:nvSpPr>
        <p:spPr>
          <a:xfrm>
            <a:off x="594067" y="2345508"/>
            <a:ext cx="1958888" cy="507831"/>
          </a:xfrm>
          <a:prstGeom prst="rect">
            <a:avLst/>
          </a:prstGeom>
          <a:solidFill>
            <a:schemeClr val="bg1">
              <a:lumMod val="95000"/>
            </a:schemeClr>
          </a:solidFill>
        </p:spPr>
        <p:txBody>
          <a:bodyPr wrap="square">
            <a:spAutoFit/>
          </a:bodyPr>
          <a:lstStyle/>
          <a:p>
            <a:pPr defTabSz="685800">
              <a:spcAft>
                <a:spcPts val="450"/>
              </a:spcAft>
              <a:buClrTx/>
              <a:defRPr/>
            </a:pPr>
            <a:r>
              <a:rPr lang="en-US" sz="900" b="1">
                <a:solidFill>
                  <a:srgbClr val="FFFFFF"/>
                </a:solidFill>
                <a:latin typeface="Lora" pitchFamily="2" charset="0"/>
              </a:rPr>
              <a:t>Enhancing project quality by using Project Quality Index feature </a:t>
            </a:r>
          </a:p>
        </p:txBody>
      </p:sp>
      <p:sp>
        <p:nvSpPr>
          <p:cNvPr id="156" name="TextBox 155">
            <a:extLst>
              <a:ext uri="{FF2B5EF4-FFF2-40B4-BE49-F238E27FC236}">
                <a16:creationId xmlns:a16="http://schemas.microsoft.com/office/drawing/2014/main" id="{1ABF24F5-4CE2-A839-810B-8573EE13A8EF}"/>
              </a:ext>
            </a:extLst>
          </p:cNvPr>
          <p:cNvSpPr txBox="1"/>
          <p:nvPr/>
        </p:nvSpPr>
        <p:spPr>
          <a:xfrm>
            <a:off x="838426" y="3047531"/>
            <a:ext cx="1943642" cy="433452"/>
          </a:xfrm>
          <a:prstGeom prst="rect">
            <a:avLst/>
          </a:prstGeom>
          <a:solidFill>
            <a:schemeClr val="bg1">
              <a:lumMod val="95000"/>
            </a:schemeClr>
          </a:solidFill>
        </p:spPr>
        <p:txBody>
          <a:bodyPr wrap="square">
            <a:spAutoFit/>
          </a:bodyPr>
          <a:lstStyle/>
          <a:p>
            <a:pPr defTabSz="685800">
              <a:spcAft>
                <a:spcPts val="450"/>
              </a:spcAft>
              <a:buClrTx/>
              <a:defRPr/>
            </a:pPr>
            <a:r>
              <a:rPr lang="en-US" sz="900" b="1">
                <a:solidFill>
                  <a:srgbClr val="FFFFFF"/>
                </a:solidFill>
                <a:latin typeface="Lora" pitchFamily="2" charset="0"/>
              </a:rPr>
              <a:t>Offline functionality </a:t>
            </a:r>
          </a:p>
          <a:p>
            <a:pPr defTabSz="685800">
              <a:spcAft>
                <a:spcPts val="450"/>
              </a:spcAft>
              <a:buClrTx/>
              <a:defRPr/>
            </a:pPr>
            <a:r>
              <a:rPr lang="en-US" sz="900" b="1">
                <a:solidFill>
                  <a:srgbClr val="FFFFFF"/>
                </a:solidFill>
                <a:latin typeface="Lora" pitchFamily="2" charset="0"/>
              </a:rPr>
              <a:t>Alerts and notifications </a:t>
            </a:r>
          </a:p>
        </p:txBody>
      </p:sp>
      <p:sp>
        <p:nvSpPr>
          <p:cNvPr id="157" name="TextBox 156">
            <a:extLst>
              <a:ext uri="{FF2B5EF4-FFF2-40B4-BE49-F238E27FC236}">
                <a16:creationId xmlns:a16="http://schemas.microsoft.com/office/drawing/2014/main" id="{9704F594-5871-6D9C-7866-D6CF71874BC1}"/>
              </a:ext>
            </a:extLst>
          </p:cNvPr>
          <p:cNvSpPr txBox="1"/>
          <p:nvPr/>
        </p:nvSpPr>
        <p:spPr>
          <a:xfrm>
            <a:off x="1259885" y="3755330"/>
            <a:ext cx="2124845" cy="369332"/>
          </a:xfrm>
          <a:prstGeom prst="rect">
            <a:avLst/>
          </a:prstGeom>
          <a:solidFill>
            <a:schemeClr val="bg1">
              <a:lumMod val="95000"/>
            </a:schemeClr>
          </a:solidFill>
        </p:spPr>
        <p:txBody>
          <a:bodyPr wrap="square">
            <a:spAutoFit/>
          </a:bodyPr>
          <a:lstStyle/>
          <a:p>
            <a:pPr defTabSz="685800">
              <a:spcAft>
                <a:spcPts val="450"/>
              </a:spcAft>
              <a:buClrTx/>
              <a:defRPr/>
            </a:pPr>
            <a:r>
              <a:rPr lang="en-US" sz="900" b="1">
                <a:solidFill>
                  <a:srgbClr val="FFFFFF"/>
                </a:solidFill>
                <a:latin typeface="Lora" pitchFamily="2" charset="0"/>
              </a:rPr>
              <a:t>Cost and Resources saving Sustainability </a:t>
            </a:r>
          </a:p>
        </p:txBody>
      </p:sp>
      <p:sp>
        <p:nvSpPr>
          <p:cNvPr id="158" name="TextBox 157">
            <a:extLst>
              <a:ext uri="{FF2B5EF4-FFF2-40B4-BE49-F238E27FC236}">
                <a16:creationId xmlns:a16="http://schemas.microsoft.com/office/drawing/2014/main" id="{C4895D13-8754-9047-5D54-51A30412FA0E}"/>
              </a:ext>
            </a:extLst>
          </p:cNvPr>
          <p:cNvSpPr txBox="1"/>
          <p:nvPr/>
        </p:nvSpPr>
        <p:spPr>
          <a:xfrm>
            <a:off x="5819069" y="1100708"/>
            <a:ext cx="2196846" cy="461665"/>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1200" dirty="0"/>
              <a:t>Digital checklists for real-time monitoring</a:t>
            </a:r>
          </a:p>
        </p:txBody>
      </p:sp>
      <p:sp>
        <p:nvSpPr>
          <p:cNvPr id="159" name="TextBox 158">
            <a:extLst>
              <a:ext uri="{FF2B5EF4-FFF2-40B4-BE49-F238E27FC236}">
                <a16:creationId xmlns:a16="http://schemas.microsoft.com/office/drawing/2014/main" id="{E007812F-7B44-AFE7-355E-55FE2529DFF6}"/>
              </a:ext>
            </a:extLst>
          </p:cNvPr>
          <p:cNvSpPr txBox="1"/>
          <p:nvPr/>
        </p:nvSpPr>
        <p:spPr>
          <a:xfrm>
            <a:off x="6244374" y="1777140"/>
            <a:ext cx="2196846" cy="230832"/>
          </a:xfrm>
          <a:prstGeom prst="rect">
            <a:avLst/>
          </a:prstGeom>
          <a:solidFill>
            <a:schemeClr val="bg1">
              <a:lumMod val="95000"/>
            </a:schemeClr>
          </a:solidFill>
        </p:spPr>
        <p:txBody>
          <a:bodyPr wrap="square">
            <a:spAutoFit/>
          </a:bodyPr>
          <a:lstStyle/>
          <a:p>
            <a:pPr defTabSz="685800">
              <a:spcAft>
                <a:spcPts val="450"/>
              </a:spcAft>
              <a:buClrTx/>
              <a:defRPr/>
            </a:pPr>
            <a:r>
              <a:rPr lang="en-US" sz="900" b="1">
                <a:solidFill>
                  <a:srgbClr val="FFFFFF"/>
                </a:solidFill>
                <a:latin typeface="Lora" pitchFamily="2" charset="0"/>
              </a:rPr>
              <a:t>Enhanced inspection management </a:t>
            </a:r>
          </a:p>
        </p:txBody>
      </p:sp>
      <p:sp>
        <p:nvSpPr>
          <p:cNvPr id="160" name="TextBox 159">
            <a:extLst>
              <a:ext uri="{FF2B5EF4-FFF2-40B4-BE49-F238E27FC236}">
                <a16:creationId xmlns:a16="http://schemas.microsoft.com/office/drawing/2014/main" id="{CA26C056-71CB-B164-3DDA-8B81895BA579}"/>
              </a:ext>
            </a:extLst>
          </p:cNvPr>
          <p:cNvSpPr txBox="1"/>
          <p:nvPr/>
        </p:nvSpPr>
        <p:spPr>
          <a:xfrm>
            <a:off x="6635249" y="2435228"/>
            <a:ext cx="2196846" cy="369332"/>
          </a:xfrm>
          <a:prstGeom prst="rect">
            <a:avLst/>
          </a:prstGeom>
          <a:solidFill>
            <a:schemeClr val="bg1">
              <a:lumMod val="95000"/>
            </a:schemeClr>
          </a:solidFill>
        </p:spPr>
        <p:txBody>
          <a:bodyPr wrap="square">
            <a:spAutoFit/>
          </a:bodyPr>
          <a:lstStyle/>
          <a:p>
            <a:pPr defTabSz="685800">
              <a:spcAft>
                <a:spcPts val="450"/>
              </a:spcAft>
              <a:buClrTx/>
              <a:defRPr/>
            </a:pPr>
            <a:r>
              <a:rPr lang="en-US" sz="900" b="1">
                <a:solidFill>
                  <a:srgbClr val="FFFFFF"/>
                </a:solidFill>
                <a:latin typeface="Lora" pitchFamily="2" charset="0"/>
              </a:rPr>
              <a:t>Comprehensive documentation features</a:t>
            </a:r>
          </a:p>
        </p:txBody>
      </p:sp>
      <p:sp>
        <p:nvSpPr>
          <p:cNvPr id="161" name="TextBox 160">
            <a:extLst>
              <a:ext uri="{FF2B5EF4-FFF2-40B4-BE49-F238E27FC236}">
                <a16:creationId xmlns:a16="http://schemas.microsoft.com/office/drawing/2014/main" id="{A8863615-91D0-DEBF-C4B6-7A3653C205CC}"/>
              </a:ext>
            </a:extLst>
          </p:cNvPr>
          <p:cNvSpPr txBox="1"/>
          <p:nvPr/>
        </p:nvSpPr>
        <p:spPr>
          <a:xfrm>
            <a:off x="6272600" y="3195450"/>
            <a:ext cx="2063371" cy="230832"/>
          </a:xfrm>
          <a:prstGeom prst="rect">
            <a:avLst/>
          </a:prstGeom>
          <a:solidFill>
            <a:schemeClr val="bg1">
              <a:lumMod val="95000"/>
            </a:schemeClr>
          </a:solidFill>
        </p:spPr>
        <p:txBody>
          <a:bodyPr wrap="square">
            <a:spAutoFit/>
          </a:bodyPr>
          <a:lstStyle/>
          <a:p>
            <a:pPr defTabSz="685800">
              <a:spcAft>
                <a:spcPts val="450"/>
              </a:spcAft>
              <a:buClrTx/>
              <a:defRPr/>
            </a:pPr>
            <a:r>
              <a:rPr lang="en-US" sz="900" b="1">
                <a:solidFill>
                  <a:srgbClr val="FFFFFF"/>
                </a:solidFill>
                <a:latin typeface="Lora" pitchFamily="2" charset="0"/>
              </a:rPr>
              <a:t>Data access and Traceability</a:t>
            </a:r>
          </a:p>
        </p:txBody>
      </p:sp>
      <p:sp>
        <p:nvSpPr>
          <p:cNvPr id="162" name="TextBox 161">
            <a:extLst>
              <a:ext uri="{FF2B5EF4-FFF2-40B4-BE49-F238E27FC236}">
                <a16:creationId xmlns:a16="http://schemas.microsoft.com/office/drawing/2014/main" id="{D7BF35F6-75B9-C134-7E38-0A526F0E7F93}"/>
              </a:ext>
            </a:extLst>
          </p:cNvPr>
          <p:cNvSpPr txBox="1"/>
          <p:nvPr/>
        </p:nvSpPr>
        <p:spPr>
          <a:xfrm>
            <a:off x="5800641" y="3863225"/>
            <a:ext cx="2266487" cy="230832"/>
          </a:xfrm>
          <a:prstGeom prst="rect">
            <a:avLst/>
          </a:prstGeom>
          <a:solidFill>
            <a:schemeClr val="bg1">
              <a:lumMod val="95000"/>
            </a:schemeClr>
          </a:solidFill>
        </p:spPr>
        <p:txBody>
          <a:bodyPr wrap="square">
            <a:spAutoFit/>
          </a:bodyPr>
          <a:lstStyle/>
          <a:p>
            <a:pPr defTabSz="685800">
              <a:spcAft>
                <a:spcPts val="450"/>
              </a:spcAft>
              <a:buClrTx/>
              <a:defRPr/>
            </a:pPr>
            <a:r>
              <a:rPr lang="en-US" sz="900" b="1">
                <a:solidFill>
                  <a:srgbClr val="FFFFFF"/>
                </a:solidFill>
                <a:latin typeface="Lora" pitchFamily="2" charset="0"/>
              </a:rPr>
              <a:t>Reports and Dashboards</a:t>
            </a:r>
          </a:p>
        </p:txBody>
      </p:sp>
      <p:sp>
        <p:nvSpPr>
          <p:cNvPr id="2" name="TextBox 1">
            <a:extLst>
              <a:ext uri="{FF2B5EF4-FFF2-40B4-BE49-F238E27FC236}">
                <a16:creationId xmlns:a16="http://schemas.microsoft.com/office/drawing/2014/main" id="{886C158B-68E4-4F2E-9C7F-A393546ADF76}"/>
              </a:ext>
            </a:extLst>
          </p:cNvPr>
          <p:cNvSpPr txBox="1"/>
          <p:nvPr/>
        </p:nvSpPr>
        <p:spPr>
          <a:xfrm>
            <a:off x="5274298" y="1153922"/>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01</a:t>
            </a:r>
            <a:endParaRPr lang="en-IN" sz="900" b="1" kern="1200">
              <a:solidFill>
                <a:schemeClr val="bg1"/>
              </a:solidFill>
              <a:latin typeface="Perpetua" panose="02020502060401020303" pitchFamily="18" charset="0"/>
            </a:endParaRPr>
          </a:p>
        </p:txBody>
      </p:sp>
      <p:sp>
        <p:nvSpPr>
          <p:cNvPr id="12" name="TextBox 11">
            <a:extLst>
              <a:ext uri="{FF2B5EF4-FFF2-40B4-BE49-F238E27FC236}">
                <a16:creationId xmlns:a16="http://schemas.microsoft.com/office/drawing/2014/main" id="{A1E2EB5E-158D-8674-4C42-C0D81831A571}"/>
              </a:ext>
            </a:extLst>
          </p:cNvPr>
          <p:cNvSpPr txBox="1"/>
          <p:nvPr/>
        </p:nvSpPr>
        <p:spPr>
          <a:xfrm>
            <a:off x="5691022" y="1830695"/>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02</a:t>
            </a:r>
            <a:endParaRPr lang="en-IN" sz="900" b="1" kern="1200">
              <a:solidFill>
                <a:schemeClr val="bg1"/>
              </a:solidFill>
              <a:latin typeface="Perpetua" panose="02020502060401020303" pitchFamily="18" charset="0"/>
            </a:endParaRPr>
          </a:p>
        </p:txBody>
      </p:sp>
      <p:sp>
        <p:nvSpPr>
          <p:cNvPr id="13" name="TextBox 12">
            <a:extLst>
              <a:ext uri="{FF2B5EF4-FFF2-40B4-BE49-F238E27FC236}">
                <a16:creationId xmlns:a16="http://schemas.microsoft.com/office/drawing/2014/main" id="{86EFC3F3-DA4B-1EF4-13ED-0282F903DC5D}"/>
              </a:ext>
            </a:extLst>
          </p:cNvPr>
          <p:cNvSpPr txBox="1"/>
          <p:nvPr/>
        </p:nvSpPr>
        <p:spPr>
          <a:xfrm>
            <a:off x="6110825" y="2497047"/>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03</a:t>
            </a:r>
            <a:endParaRPr lang="en-IN" sz="900" b="1" kern="1200">
              <a:solidFill>
                <a:schemeClr val="bg1"/>
              </a:solidFill>
              <a:latin typeface="Perpetua" panose="02020502060401020303" pitchFamily="18" charset="0"/>
            </a:endParaRPr>
          </a:p>
        </p:txBody>
      </p:sp>
      <p:sp>
        <p:nvSpPr>
          <p:cNvPr id="19" name="TextBox 18">
            <a:extLst>
              <a:ext uri="{FF2B5EF4-FFF2-40B4-BE49-F238E27FC236}">
                <a16:creationId xmlns:a16="http://schemas.microsoft.com/office/drawing/2014/main" id="{C2D5A0FF-9044-1D5B-148F-822FE479732C}"/>
              </a:ext>
            </a:extLst>
          </p:cNvPr>
          <p:cNvSpPr txBox="1"/>
          <p:nvPr/>
        </p:nvSpPr>
        <p:spPr>
          <a:xfrm>
            <a:off x="5665487" y="3176713"/>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04</a:t>
            </a:r>
            <a:endParaRPr lang="en-IN" sz="900" b="1" kern="1200">
              <a:solidFill>
                <a:schemeClr val="bg1"/>
              </a:solidFill>
              <a:latin typeface="Perpetua" panose="02020502060401020303" pitchFamily="18" charset="0"/>
            </a:endParaRPr>
          </a:p>
        </p:txBody>
      </p:sp>
      <p:sp>
        <p:nvSpPr>
          <p:cNvPr id="20" name="TextBox 19">
            <a:extLst>
              <a:ext uri="{FF2B5EF4-FFF2-40B4-BE49-F238E27FC236}">
                <a16:creationId xmlns:a16="http://schemas.microsoft.com/office/drawing/2014/main" id="{8E17179F-0502-79EB-4F92-46DF6139F324}"/>
              </a:ext>
            </a:extLst>
          </p:cNvPr>
          <p:cNvSpPr txBox="1"/>
          <p:nvPr/>
        </p:nvSpPr>
        <p:spPr>
          <a:xfrm>
            <a:off x="5251093" y="3839611"/>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05</a:t>
            </a:r>
            <a:endParaRPr lang="en-IN" sz="900" b="1" kern="1200">
              <a:solidFill>
                <a:schemeClr val="bg1"/>
              </a:solidFill>
              <a:latin typeface="Perpetua" panose="02020502060401020303" pitchFamily="18" charset="0"/>
            </a:endParaRPr>
          </a:p>
        </p:txBody>
      </p:sp>
      <p:sp>
        <p:nvSpPr>
          <p:cNvPr id="22" name="TextBox 21">
            <a:extLst>
              <a:ext uri="{FF2B5EF4-FFF2-40B4-BE49-F238E27FC236}">
                <a16:creationId xmlns:a16="http://schemas.microsoft.com/office/drawing/2014/main" id="{C4EE8E83-75F9-E4B5-135C-3C18C0E08356}"/>
              </a:ext>
            </a:extLst>
          </p:cNvPr>
          <p:cNvSpPr txBox="1"/>
          <p:nvPr/>
        </p:nvSpPr>
        <p:spPr>
          <a:xfrm>
            <a:off x="3115651" y="1830695"/>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07</a:t>
            </a:r>
            <a:endParaRPr lang="en-IN" sz="900" b="1" kern="1200">
              <a:solidFill>
                <a:schemeClr val="bg1"/>
              </a:solidFill>
              <a:latin typeface="Perpetua" panose="02020502060401020303" pitchFamily="18" charset="0"/>
            </a:endParaRPr>
          </a:p>
        </p:txBody>
      </p:sp>
      <p:sp>
        <p:nvSpPr>
          <p:cNvPr id="23" name="TextBox 22">
            <a:extLst>
              <a:ext uri="{FF2B5EF4-FFF2-40B4-BE49-F238E27FC236}">
                <a16:creationId xmlns:a16="http://schemas.microsoft.com/office/drawing/2014/main" id="{EC0085CC-AD37-0FDD-3DC8-F10EA92CE82E}"/>
              </a:ext>
            </a:extLst>
          </p:cNvPr>
          <p:cNvSpPr txBox="1"/>
          <p:nvPr/>
        </p:nvSpPr>
        <p:spPr>
          <a:xfrm>
            <a:off x="3527523" y="1163584"/>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06</a:t>
            </a:r>
            <a:endParaRPr lang="en-IN" sz="900" b="1" kern="1200">
              <a:solidFill>
                <a:schemeClr val="bg1"/>
              </a:solidFill>
              <a:latin typeface="Perpetua" panose="02020502060401020303" pitchFamily="18" charset="0"/>
            </a:endParaRPr>
          </a:p>
        </p:txBody>
      </p:sp>
      <p:sp>
        <p:nvSpPr>
          <p:cNvPr id="24" name="TextBox 23">
            <a:extLst>
              <a:ext uri="{FF2B5EF4-FFF2-40B4-BE49-F238E27FC236}">
                <a16:creationId xmlns:a16="http://schemas.microsoft.com/office/drawing/2014/main" id="{78216ABD-600D-13CF-CF9B-6251CE29F579}"/>
              </a:ext>
            </a:extLst>
          </p:cNvPr>
          <p:cNvSpPr txBox="1"/>
          <p:nvPr/>
        </p:nvSpPr>
        <p:spPr>
          <a:xfrm>
            <a:off x="5593993" y="4182511"/>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05</a:t>
            </a:r>
            <a:endParaRPr lang="en-IN" sz="900" b="1" kern="1200">
              <a:solidFill>
                <a:schemeClr val="bg1"/>
              </a:solidFill>
              <a:latin typeface="Perpetua" panose="02020502060401020303" pitchFamily="18" charset="0"/>
            </a:endParaRPr>
          </a:p>
        </p:txBody>
      </p:sp>
      <p:sp>
        <p:nvSpPr>
          <p:cNvPr id="25" name="TextBox 24">
            <a:extLst>
              <a:ext uri="{FF2B5EF4-FFF2-40B4-BE49-F238E27FC236}">
                <a16:creationId xmlns:a16="http://schemas.microsoft.com/office/drawing/2014/main" id="{FC53EB90-4900-10F0-6035-C3B097B2E309}"/>
              </a:ext>
            </a:extLst>
          </p:cNvPr>
          <p:cNvSpPr txBox="1"/>
          <p:nvPr/>
        </p:nvSpPr>
        <p:spPr>
          <a:xfrm>
            <a:off x="5708293" y="4296811"/>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05</a:t>
            </a:r>
            <a:endParaRPr lang="en-IN" sz="900" b="1" kern="1200">
              <a:solidFill>
                <a:schemeClr val="bg1"/>
              </a:solidFill>
              <a:latin typeface="Perpetua" panose="02020502060401020303" pitchFamily="18" charset="0"/>
            </a:endParaRPr>
          </a:p>
        </p:txBody>
      </p:sp>
      <p:sp>
        <p:nvSpPr>
          <p:cNvPr id="26" name="TextBox 25">
            <a:extLst>
              <a:ext uri="{FF2B5EF4-FFF2-40B4-BE49-F238E27FC236}">
                <a16:creationId xmlns:a16="http://schemas.microsoft.com/office/drawing/2014/main" id="{7114852D-5C4B-6157-A579-4DAFAE4411D4}"/>
              </a:ext>
            </a:extLst>
          </p:cNvPr>
          <p:cNvSpPr txBox="1"/>
          <p:nvPr/>
        </p:nvSpPr>
        <p:spPr>
          <a:xfrm>
            <a:off x="5822593" y="4411111"/>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05</a:t>
            </a:r>
            <a:endParaRPr lang="en-IN" sz="900" b="1" kern="1200">
              <a:solidFill>
                <a:schemeClr val="bg1"/>
              </a:solidFill>
              <a:latin typeface="Perpetua" panose="02020502060401020303" pitchFamily="18" charset="0"/>
            </a:endParaRPr>
          </a:p>
        </p:txBody>
      </p:sp>
      <p:sp>
        <p:nvSpPr>
          <p:cNvPr id="27" name="TextBox 26">
            <a:extLst>
              <a:ext uri="{FF2B5EF4-FFF2-40B4-BE49-F238E27FC236}">
                <a16:creationId xmlns:a16="http://schemas.microsoft.com/office/drawing/2014/main" id="{EB5D5CE7-EAF0-5E4F-0F61-D6197ADED16A}"/>
              </a:ext>
            </a:extLst>
          </p:cNvPr>
          <p:cNvSpPr txBox="1"/>
          <p:nvPr/>
        </p:nvSpPr>
        <p:spPr>
          <a:xfrm>
            <a:off x="2673070" y="2486303"/>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08</a:t>
            </a:r>
            <a:endParaRPr lang="en-IN" sz="900" b="1" kern="1200">
              <a:solidFill>
                <a:schemeClr val="bg1"/>
              </a:solidFill>
              <a:latin typeface="Perpetua" panose="02020502060401020303" pitchFamily="18" charset="0"/>
            </a:endParaRPr>
          </a:p>
        </p:txBody>
      </p:sp>
      <p:sp>
        <p:nvSpPr>
          <p:cNvPr id="28" name="TextBox 27">
            <a:extLst>
              <a:ext uri="{FF2B5EF4-FFF2-40B4-BE49-F238E27FC236}">
                <a16:creationId xmlns:a16="http://schemas.microsoft.com/office/drawing/2014/main" id="{95BC7CCF-68BD-C622-BB1F-0533CB4A58E7}"/>
              </a:ext>
            </a:extLst>
          </p:cNvPr>
          <p:cNvSpPr txBox="1"/>
          <p:nvPr/>
        </p:nvSpPr>
        <p:spPr>
          <a:xfrm>
            <a:off x="3101037" y="3150429"/>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09</a:t>
            </a:r>
            <a:endParaRPr lang="en-IN" sz="900" b="1" kern="1200">
              <a:solidFill>
                <a:schemeClr val="bg1"/>
              </a:solidFill>
              <a:latin typeface="Perpetua" panose="02020502060401020303" pitchFamily="18" charset="0"/>
            </a:endParaRPr>
          </a:p>
        </p:txBody>
      </p:sp>
      <p:sp>
        <p:nvSpPr>
          <p:cNvPr id="29" name="TextBox 28">
            <a:extLst>
              <a:ext uri="{FF2B5EF4-FFF2-40B4-BE49-F238E27FC236}">
                <a16:creationId xmlns:a16="http://schemas.microsoft.com/office/drawing/2014/main" id="{1E975CDD-C98E-2168-C908-4AE28404FBD6}"/>
              </a:ext>
            </a:extLst>
          </p:cNvPr>
          <p:cNvSpPr txBox="1"/>
          <p:nvPr/>
        </p:nvSpPr>
        <p:spPr>
          <a:xfrm>
            <a:off x="3522745" y="3846224"/>
            <a:ext cx="323549" cy="230832"/>
          </a:xfrm>
          <a:prstGeom prst="rect">
            <a:avLst/>
          </a:prstGeom>
          <a:solidFill>
            <a:schemeClr val="bg1">
              <a:lumMod val="95000"/>
            </a:schemeClr>
          </a:solid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10</a:t>
            </a:r>
            <a:endParaRPr lang="en-IN" sz="900" b="1" kern="1200">
              <a:solidFill>
                <a:schemeClr val="bg1"/>
              </a:solidFill>
              <a:latin typeface="Perpetua" panose="02020502060401020303" pitchFamily="18" charset="0"/>
            </a:endParaRPr>
          </a:p>
        </p:txBody>
      </p:sp>
      <p:pic>
        <p:nvPicPr>
          <p:cNvPr id="11" name="Picture 10" descr="A screenshot of a computer&#10;&#10;Description automatically generated">
            <a:extLst>
              <a:ext uri="{FF2B5EF4-FFF2-40B4-BE49-F238E27FC236}">
                <a16:creationId xmlns:a16="http://schemas.microsoft.com/office/drawing/2014/main" id="{6596E4DB-D15F-5847-FB01-F175728564CA}"/>
              </a:ext>
            </a:extLst>
          </p:cNvPr>
          <p:cNvPicPr>
            <a:picLocks noChangeAspect="1"/>
          </p:cNvPicPr>
          <p:nvPr/>
        </p:nvPicPr>
        <p:blipFill>
          <a:blip r:embed="rId6" cstate="print">
            <a:extLst>
              <a:ext uri="{28A0092B-C50C-407E-A947-70E740481C1C}">
                <a14:useLocalDpi xmlns:a14="http://schemas.microsoft.com/office/drawing/2010/main" val="0"/>
              </a:ext>
            </a:extLst>
          </a:blip>
          <a:srcRect r="59915"/>
          <a:stretch/>
        </p:blipFill>
        <p:spPr>
          <a:xfrm>
            <a:off x="490798" y="1018838"/>
            <a:ext cx="3045521" cy="3773968"/>
          </a:xfrm>
          <a:prstGeom prst="rect">
            <a:avLst/>
          </a:prstGeom>
          <a:ln>
            <a:solidFill>
              <a:schemeClr val="accent3">
                <a:lumMod val="60000"/>
                <a:lumOff val="40000"/>
              </a:schemeClr>
            </a:solidFill>
          </a:ln>
        </p:spPr>
      </p:pic>
      <p:pic>
        <p:nvPicPr>
          <p:cNvPr id="18" name="Picture 17">
            <a:extLst>
              <a:ext uri="{FF2B5EF4-FFF2-40B4-BE49-F238E27FC236}">
                <a16:creationId xmlns:a16="http://schemas.microsoft.com/office/drawing/2014/main" id="{7361FEEA-6EB6-246C-BA45-344D0674EF79}"/>
              </a:ext>
            </a:extLst>
          </p:cNvPr>
          <p:cNvPicPr>
            <a:picLocks noChangeAspect="1"/>
          </p:cNvPicPr>
          <p:nvPr/>
        </p:nvPicPr>
        <p:blipFill>
          <a:blip r:embed="rId7"/>
          <a:stretch>
            <a:fillRect/>
          </a:stretch>
        </p:blipFill>
        <p:spPr>
          <a:xfrm>
            <a:off x="1404578" y="1731649"/>
            <a:ext cx="5888015" cy="3204176"/>
          </a:xfrm>
          <a:prstGeom prst="rect">
            <a:avLst/>
          </a:prstGeom>
        </p:spPr>
      </p:pic>
      <p:sp>
        <p:nvSpPr>
          <p:cNvPr id="3" name="Google Shape;99;p16">
            <a:extLst>
              <a:ext uri="{FF2B5EF4-FFF2-40B4-BE49-F238E27FC236}">
                <a16:creationId xmlns:a16="http://schemas.microsoft.com/office/drawing/2014/main" id="{48262960-0419-403D-91F6-430E3109B308}"/>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Google Shape;100;p16">
            <a:extLst>
              <a:ext uri="{FF2B5EF4-FFF2-40B4-BE49-F238E27FC236}">
                <a16:creationId xmlns:a16="http://schemas.microsoft.com/office/drawing/2014/main" id="{1694304B-63A0-C39F-7D89-C8FB29DACDCB}"/>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7" name="Google Shape;97;p16">
            <a:extLst>
              <a:ext uri="{FF2B5EF4-FFF2-40B4-BE49-F238E27FC236}">
                <a16:creationId xmlns:a16="http://schemas.microsoft.com/office/drawing/2014/main" id="{3DE17EC5-5A4B-8883-4E62-50FF982C6C3E}"/>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Benefits</a:t>
            </a:r>
          </a:p>
        </p:txBody>
      </p:sp>
      <p:pic>
        <p:nvPicPr>
          <p:cNvPr id="10" name="Google Shape;98;p16" title="HIA Blue_New Logo_Only -01.png">
            <a:extLst>
              <a:ext uri="{FF2B5EF4-FFF2-40B4-BE49-F238E27FC236}">
                <a16:creationId xmlns:a16="http://schemas.microsoft.com/office/drawing/2014/main" id="{F75CBFBE-F6D6-1BE5-6EBA-1FA6E6708038}"/>
              </a:ext>
            </a:extLst>
          </p:cNvPr>
          <p:cNvPicPr preferRelativeResize="0"/>
          <p:nvPr/>
        </p:nvPicPr>
        <p:blipFill rotWithShape="1">
          <a:blip r:embed="rId8">
            <a:alphaModFix/>
          </a:blip>
          <a:srcRect/>
          <a:stretch/>
        </p:blipFill>
        <p:spPr>
          <a:xfrm>
            <a:off x="7838442" y="152425"/>
            <a:ext cx="1126001" cy="788201"/>
          </a:xfrm>
          <a:prstGeom prst="rect">
            <a:avLst/>
          </a:prstGeom>
          <a:noFill/>
          <a:ln>
            <a:noFill/>
          </a:ln>
        </p:spPr>
      </p:pic>
      <p:cxnSp>
        <p:nvCxnSpPr>
          <p:cNvPr id="16" name="Google Shape;102;p16">
            <a:extLst>
              <a:ext uri="{FF2B5EF4-FFF2-40B4-BE49-F238E27FC236}">
                <a16:creationId xmlns:a16="http://schemas.microsoft.com/office/drawing/2014/main" id="{84D26EA4-A2D5-CADC-914A-FEC857303F81}"/>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8" name="Slide Number Placeholder 7">
            <a:extLst>
              <a:ext uri="{FF2B5EF4-FFF2-40B4-BE49-F238E27FC236}">
                <a16:creationId xmlns:a16="http://schemas.microsoft.com/office/drawing/2014/main" id="{53614AE6-E1A2-B028-DC27-AFFB78025DAF}"/>
              </a:ext>
            </a:extLst>
          </p:cNvPr>
          <p:cNvSpPr>
            <a:spLocks noGrp="1"/>
          </p:cNvSpPr>
          <p:nvPr>
            <p:ph type="sldNum" sz="quarter" idx="12"/>
          </p:nvPr>
        </p:nvSpPr>
        <p:spPr/>
        <p:txBody>
          <a:bodyPr/>
          <a:lstStyle/>
          <a:p>
            <a:fld id="{7476E806-B426-4043-B850-C90DEF4A2F9F}" type="slidenum">
              <a:rPr lang="en-US" smtClean="0"/>
              <a:t>16</a:t>
            </a:fld>
            <a:endParaRPr lang="en-US"/>
          </a:p>
        </p:txBody>
      </p:sp>
    </p:spTree>
    <p:extLst>
      <p:ext uri="{BB962C8B-B14F-4D97-AF65-F5344CB8AC3E}">
        <p14:creationId xmlns:p14="http://schemas.microsoft.com/office/powerpoint/2010/main" val="8783613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2F2D2-AFDF-3617-C61E-41CF6EC5BD83}"/>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CD8E6BA-ECD6-29A0-E44F-6BEE87361E56}"/>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ct 5" hidden="1">
                        <a:extLst>
                          <a:ext uri="{FF2B5EF4-FFF2-40B4-BE49-F238E27FC236}">
                            <a16:creationId xmlns:a16="http://schemas.microsoft.com/office/drawing/2014/main" id="{8CD8E6BA-ECD6-29A0-E44F-6BEE87361E56}"/>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3" name="Freeform: Shape 172">
            <a:extLst>
              <a:ext uri="{FF2B5EF4-FFF2-40B4-BE49-F238E27FC236}">
                <a16:creationId xmlns:a16="http://schemas.microsoft.com/office/drawing/2014/main" id="{2702023F-8AB2-093E-F17F-4FF9C06B7C5E}"/>
              </a:ext>
            </a:extLst>
          </p:cNvPr>
          <p:cNvSpPr/>
          <p:nvPr/>
        </p:nvSpPr>
        <p:spPr>
          <a:xfrm>
            <a:off x="4508008" y="2506071"/>
            <a:ext cx="810013" cy="1168952"/>
          </a:xfrm>
          <a:custGeom>
            <a:avLst/>
            <a:gdLst>
              <a:gd name="connsiteX0" fmla="*/ 675284 w 675284"/>
              <a:gd name="connsiteY0" fmla="*/ 934517 h 974521"/>
              <a:gd name="connsiteX1" fmla="*/ 62236 w 675284"/>
              <a:gd name="connsiteY1" fmla="*/ 0 h 974521"/>
              <a:gd name="connsiteX2" fmla="*/ 0 w 675284"/>
              <a:gd name="connsiteY2" fmla="*/ 40691 h 974521"/>
              <a:gd name="connsiteX3" fmla="*/ 612648 w 675284"/>
              <a:gd name="connsiteY3" fmla="*/ 974522 h 974521"/>
              <a:gd name="connsiteX4" fmla="*/ 675284 w 675284"/>
              <a:gd name="connsiteY4" fmla="*/ 934517 h 97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84" h="974521">
                <a:moveTo>
                  <a:pt x="675284" y="934517"/>
                </a:moveTo>
                <a:lnTo>
                  <a:pt x="62236" y="0"/>
                </a:lnTo>
                <a:lnTo>
                  <a:pt x="0" y="40691"/>
                </a:lnTo>
                <a:lnTo>
                  <a:pt x="612648" y="974522"/>
                </a:lnTo>
                <a:cubicBezTo>
                  <a:pt x="631148" y="957783"/>
                  <a:pt x="652316" y="944261"/>
                  <a:pt x="675284" y="93451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4" name="Freeform: Shape 173">
            <a:extLst>
              <a:ext uri="{FF2B5EF4-FFF2-40B4-BE49-F238E27FC236}">
                <a16:creationId xmlns:a16="http://schemas.microsoft.com/office/drawing/2014/main" id="{737BED77-F439-C792-DC0A-B4F40D222F67}"/>
              </a:ext>
            </a:extLst>
          </p:cNvPr>
          <p:cNvSpPr/>
          <p:nvPr/>
        </p:nvSpPr>
        <p:spPr>
          <a:xfrm>
            <a:off x="4508008" y="1374411"/>
            <a:ext cx="799936" cy="1179989"/>
          </a:xfrm>
          <a:custGeom>
            <a:avLst/>
            <a:gdLst>
              <a:gd name="connsiteX0" fmla="*/ 606133 w 666883"/>
              <a:gd name="connsiteY0" fmla="*/ 0 h 983722"/>
              <a:gd name="connsiteX1" fmla="*/ 0 w 666883"/>
              <a:gd name="connsiteY1" fmla="*/ 943718 h 983722"/>
              <a:gd name="connsiteX2" fmla="*/ 62408 w 666883"/>
              <a:gd name="connsiteY2" fmla="*/ 983723 h 983722"/>
              <a:gd name="connsiteX3" fmla="*/ 666883 w 666883"/>
              <a:gd name="connsiteY3" fmla="*/ 42634 h 983722"/>
              <a:gd name="connsiteX4" fmla="*/ 606133 w 666883"/>
              <a:gd name="connsiteY4" fmla="*/ 0 h 98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83" h="983722">
                <a:moveTo>
                  <a:pt x="606133" y="0"/>
                </a:moveTo>
                <a:lnTo>
                  <a:pt x="0" y="943718"/>
                </a:lnTo>
                <a:lnTo>
                  <a:pt x="62408" y="983723"/>
                </a:lnTo>
                <a:lnTo>
                  <a:pt x="666883" y="42634"/>
                </a:lnTo>
                <a:cubicBezTo>
                  <a:pt x="644389" y="31924"/>
                  <a:pt x="623849" y="17516"/>
                  <a:pt x="606133"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5" name="Freeform: Shape 174">
            <a:extLst>
              <a:ext uri="{FF2B5EF4-FFF2-40B4-BE49-F238E27FC236}">
                <a16:creationId xmlns:a16="http://schemas.microsoft.com/office/drawing/2014/main" id="{3F6AB766-5DB2-8811-F463-2DFF53111120}"/>
              </a:ext>
            </a:extLst>
          </p:cNvPr>
          <p:cNvSpPr/>
          <p:nvPr/>
        </p:nvSpPr>
        <p:spPr>
          <a:xfrm>
            <a:off x="4524803" y="1940105"/>
            <a:ext cx="1094847" cy="629789"/>
          </a:xfrm>
          <a:custGeom>
            <a:avLst/>
            <a:gdLst>
              <a:gd name="connsiteX0" fmla="*/ 878281 w 912742"/>
              <a:gd name="connsiteY0" fmla="*/ 0 h 525037"/>
              <a:gd name="connsiteX1" fmla="*/ 0 w 912742"/>
              <a:gd name="connsiteY1" fmla="*/ 459315 h 525037"/>
              <a:gd name="connsiteX2" fmla="*/ 34290 w 912742"/>
              <a:gd name="connsiteY2" fmla="*/ 525037 h 525037"/>
              <a:gd name="connsiteX3" fmla="*/ 912742 w 912742"/>
              <a:gd name="connsiteY3" fmla="*/ 65494 h 525037"/>
              <a:gd name="connsiteX4" fmla="*/ 878281 w 912742"/>
              <a:gd name="connsiteY4" fmla="*/ 0 h 52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42" h="525037">
                <a:moveTo>
                  <a:pt x="878281" y="0"/>
                </a:moveTo>
                <a:lnTo>
                  <a:pt x="0" y="459315"/>
                </a:lnTo>
                <a:lnTo>
                  <a:pt x="34290" y="525037"/>
                </a:lnTo>
                <a:lnTo>
                  <a:pt x="912742" y="65494"/>
                </a:lnTo>
                <a:cubicBezTo>
                  <a:pt x="897649" y="45760"/>
                  <a:pt x="885996" y="23614"/>
                  <a:pt x="878281" y="0"/>
                </a:cubicBezTo>
                <a:close/>
              </a:path>
            </a:pathLst>
          </a:custGeom>
          <a:solidFill>
            <a:srgbClr val="E98941"/>
          </a:solidFill>
          <a:ln w="5715" cap="flat">
            <a:noFill/>
            <a:prstDash val="solid"/>
            <a:miter/>
          </a:ln>
        </p:spPr>
        <p:txBody>
          <a:bodyPr rtlCol="0" anchor="ctr"/>
          <a:lstStyle/>
          <a:p>
            <a:pPr defTabSz="685800">
              <a:buClrTx/>
              <a:defRPr/>
            </a:pPr>
            <a:endParaRPr lang="en-US" sz="1350"/>
          </a:p>
        </p:txBody>
      </p:sp>
      <p:sp>
        <p:nvSpPr>
          <p:cNvPr id="176" name="Freeform: Shape 175">
            <a:extLst>
              <a:ext uri="{FF2B5EF4-FFF2-40B4-BE49-F238E27FC236}">
                <a16:creationId xmlns:a16="http://schemas.microsoft.com/office/drawing/2014/main" id="{CB374A54-78EC-EC7E-0C9E-D57698784EC7}"/>
              </a:ext>
            </a:extLst>
          </p:cNvPr>
          <p:cNvSpPr/>
          <p:nvPr/>
        </p:nvSpPr>
        <p:spPr>
          <a:xfrm>
            <a:off x="4545437" y="2485985"/>
            <a:ext cx="1450839" cy="89118"/>
          </a:xfrm>
          <a:custGeom>
            <a:avLst/>
            <a:gdLst>
              <a:gd name="connsiteX0" fmla="*/ 1206151 w 1209522"/>
              <a:gd name="connsiteY0" fmla="*/ 35947 h 74295"/>
              <a:gd name="connsiteX1" fmla="*/ 1209123 w 1209522"/>
              <a:gd name="connsiteY1" fmla="*/ 0 h 74295"/>
              <a:gd name="connsiteX2" fmla="*/ 0 w 1209522"/>
              <a:gd name="connsiteY2" fmla="*/ 0 h 74295"/>
              <a:gd name="connsiteX3" fmla="*/ 0 w 1209522"/>
              <a:gd name="connsiteY3" fmla="*/ 74295 h 74295"/>
              <a:gd name="connsiteX4" fmla="*/ 1209522 w 1209522"/>
              <a:gd name="connsiteY4" fmla="*/ 74295 h 74295"/>
              <a:gd name="connsiteX5" fmla="*/ 1206151 w 1209522"/>
              <a:gd name="connsiteY5" fmla="*/ 35947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522" h="74295">
                <a:moveTo>
                  <a:pt x="1206151" y="35947"/>
                </a:moveTo>
                <a:cubicBezTo>
                  <a:pt x="1206151" y="23906"/>
                  <a:pt x="1207145" y="11881"/>
                  <a:pt x="1209123" y="0"/>
                </a:cubicBezTo>
                <a:lnTo>
                  <a:pt x="0" y="0"/>
                </a:lnTo>
                <a:lnTo>
                  <a:pt x="0" y="74295"/>
                </a:lnTo>
                <a:lnTo>
                  <a:pt x="1209522" y="74295"/>
                </a:lnTo>
                <a:cubicBezTo>
                  <a:pt x="1207294" y="61636"/>
                  <a:pt x="1206162" y="48806"/>
                  <a:pt x="1206151" y="3594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7" name="Freeform: Shape 176">
            <a:extLst>
              <a:ext uri="{FF2B5EF4-FFF2-40B4-BE49-F238E27FC236}">
                <a16:creationId xmlns:a16="http://schemas.microsoft.com/office/drawing/2014/main" id="{EDA087CE-494E-4E02-E04B-F7BB302D1593}"/>
              </a:ext>
            </a:extLst>
          </p:cNvPr>
          <p:cNvSpPr/>
          <p:nvPr/>
        </p:nvSpPr>
        <p:spPr>
          <a:xfrm>
            <a:off x="4524597" y="2491195"/>
            <a:ext cx="1089021" cy="636644"/>
          </a:xfrm>
          <a:custGeom>
            <a:avLst/>
            <a:gdLst>
              <a:gd name="connsiteX0" fmla="*/ 907885 w 907885"/>
              <a:gd name="connsiteY0" fmla="*/ 463772 h 530752"/>
              <a:gd name="connsiteX1" fmla="*/ 34747 w 907885"/>
              <a:gd name="connsiteY1" fmla="*/ 0 h 530752"/>
              <a:gd name="connsiteX2" fmla="*/ 0 w 907885"/>
              <a:gd name="connsiteY2" fmla="*/ 65494 h 530752"/>
              <a:gd name="connsiteX3" fmla="*/ 875881 w 907885"/>
              <a:gd name="connsiteY3" fmla="*/ 530752 h 530752"/>
              <a:gd name="connsiteX4" fmla="*/ 907885 w 907885"/>
              <a:gd name="connsiteY4" fmla="*/ 463772 h 53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5" h="530752">
                <a:moveTo>
                  <a:pt x="907885" y="463772"/>
                </a:moveTo>
                <a:lnTo>
                  <a:pt x="34747" y="0"/>
                </a:lnTo>
                <a:lnTo>
                  <a:pt x="0" y="65494"/>
                </a:lnTo>
                <a:lnTo>
                  <a:pt x="875881" y="530752"/>
                </a:lnTo>
                <a:cubicBezTo>
                  <a:pt x="882659" y="506766"/>
                  <a:pt x="893483" y="484112"/>
                  <a:pt x="907885" y="46377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8" name="Freeform: Shape 177">
            <a:extLst>
              <a:ext uri="{FF2B5EF4-FFF2-40B4-BE49-F238E27FC236}">
                <a16:creationId xmlns:a16="http://schemas.microsoft.com/office/drawing/2014/main" id="{C0AB4349-0736-F149-A5CF-E396036D35C0}"/>
              </a:ext>
            </a:extLst>
          </p:cNvPr>
          <p:cNvSpPr/>
          <p:nvPr/>
        </p:nvSpPr>
        <p:spPr>
          <a:xfrm>
            <a:off x="3805622" y="1373108"/>
            <a:ext cx="777793" cy="1180880"/>
          </a:xfrm>
          <a:custGeom>
            <a:avLst/>
            <a:gdLst>
              <a:gd name="connsiteX0" fmla="*/ 60522 w 648423"/>
              <a:gd name="connsiteY0" fmla="*/ 0 h 984465"/>
              <a:gd name="connsiteX1" fmla="*/ 0 w 648423"/>
              <a:gd name="connsiteY1" fmla="*/ 43091 h 984465"/>
              <a:gd name="connsiteX2" fmla="*/ 585559 w 648423"/>
              <a:gd name="connsiteY2" fmla="*/ 984466 h 984465"/>
              <a:gd name="connsiteX3" fmla="*/ 648424 w 648423"/>
              <a:gd name="connsiteY3" fmla="*/ 945318 h 984465"/>
            </a:gdLst>
            <a:ahLst/>
            <a:cxnLst>
              <a:cxn ang="0">
                <a:pos x="connsiteX0" y="connsiteY0"/>
              </a:cxn>
              <a:cxn ang="0">
                <a:pos x="connsiteX1" y="connsiteY1"/>
              </a:cxn>
              <a:cxn ang="0">
                <a:pos x="connsiteX2" y="connsiteY2"/>
              </a:cxn>
              <a:cxn ang="0">
                <a:pos x="connsiteX3" y="connsiteY3"/>
              </a:cxn>
            </a:cxnLst>
            <a:rect l="l" t="t" r="r" b="b"/>
            <a:pathLst>
              <a:path w="648423" h="984465">
                <a:moveTo>
                  <a:pt x="60522" y="0"/>
                </a:moveTo>
                <a:cubicBezTo>
                  <a:pt x="42914" y="17665"/>
                  <a:pt x="22454" y="32233"/>
                  <a:pt x="0" y="43091"/>
                </a:cubicBezTo>
                <a:lnTo>
                  <a:pt x="585559" y="984466"/>
                </a:lnTo>
                <a:lnTo>
                  <a:pt x="648424" y="945318"/>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9" name="Freeform: Shape 178">
            <a:extLst>
              <a:ext uri="{FF2B5EF4-FFF2-40B4-BE49-F238E27FC236}">
                <a16:creationId xmlns:a16="http://schemas.microsoft.com/office/drawing/2014/main" id="{1440DF9E-2B2E-ECCA-CE1C-D27A297C69D7}"/>
              </a:ext>
            </a:extLst>
          </p:cNvPr>
          <p:cNvSpPr/>
          <p:nvPr/>
        </p:nvSpPr>
        <p:spPr>
          <a:xfrm>
            <a:off x="3793624" y="2506414"/>
            <a:ext cx="789311" cy="1168404"/>
          </a:xfrm>
          <a:custGeom>
            <a:avLst/>
            <a:gdLst>
              <a:gd name="connsiteX0" fmla="*/ 62522 w 658025"/>
              <a:gd name="connsiteY0" fmla="*/ 974065 h 974064"/>
              <a:gd name="connsiteX1" fmla="*/ 658025 w 658025"/>
              <a:gd name="connsiteY1" fmla="*/ 40005 h 974064"/>
              <a:gd name="connsiteX2" fmla="*/ 595503 w 658025"/>
              <a:gd name="connsiteY2" fmla="*/ 0 h 974064"/>
              <a:gd name="connsiteX3" fmla="*/ 0 w 658025"/>
              <a:gd name="connsiteY3" fmla="*/ 934117 h 974064"/>
              <a:gd name="connsiteX4" fmla="*/ 62522 w 658025"/>
              <a:gd name="connsiteY4" fmla="*/ 974065 h 97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25" h="974064">
                <a:moveTo>
                  <a:pt x="62522" y="974065"/>
                </a:moveTo>
                <a:lnTo>
                  <a:pt x="658025" y="40005"/>
                </a:lnTo>
                <a:lnTo>
                  <a:pt x="595503" y="0"/>
                </a:lnTo>
                <a:lnTo>
                  <a:pt x="0" y="934117"/>
                </a:lnTo>
                <a:cubicBezTo>
                  <a:pt x="22911" y="943873"/>
                  <a:pt x="44046" y="957371"/>
                  <a:pt x="62522" y="9740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0" name="Freeform: Shape 179">
            <a:extLst>
              <a:ext uri="{FF2B5EF4-FFF2-40B4-BE49-F238E27FC236}">
                <a16:creationId xmlns:a16="http://schemas.microsoft.com/office/drawing/2014/main" id="{F259846E-CFB2-FD73-7BD5-9CAC29CEC9B4}"/>
              </a:ext>
            </a:extLst>
          </p:cNvPr>
          <p:cNvSpPr/>
          <p:nvPr/>
        </p:nvSpPr>
        <p:spPr>
          <a:xfrm>
            <a:off x="3490967" y="2491126"/>
            <a:ext cx="1075241" cy="624716"/>
          </a:xfrm>
          <a:custGeom>
            <a:avLst/>
            <a:gdLst>
              <a:gd name="connsiteX0" fmla="*/ 35033 w 896397"/>
              <a:gd name="connsiteY0" fmla="*/ 520808 h 520807"/>
              <a:gd name="connsiteX1" fmla="*/ 896398 w 896397"/>
              <a:gd name="connsiteY1" fmla="*/ 65608 h 520807"/>
              <a:gd name="connsiteX2" fmla="*/ 861765 w 896397"/>
              <a:gd name="connsiteY2" fmla="*/ 0 h 520807"/>
              <a:gd name="connsiteX3" fmla="*/ 0 w 896397"/>
              <a:gd name="connsiteY3" fmla="*/ 455428 h 520807"/>
              <a:gd name="connsiteX4" fmla="*/ 35033 w 896397"/>
              <a:gd name="connsiteY4" fmla="*/ 520808 h 52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97" h="520807">
                <a:moveTo>
                  <a:pt x="35033" y="520808"/>
                </a:moveTo>
                <a:lnTo>
                  <a:pt x="896398" y="65608"/>
                </a:lnTo>
                <a:lnTo>
                  <a:pt x="861765" y="0"/>
                </a:lnTo>
                <a:lnTo>
                  <a:pt x="0" y="455428"/>
                </a:lnTo>
                <a:cubicBezTo>
                  <a:pt x="15265" y="475100"/>
                  <a:pt x="27106" y="497205"/>
                  <a:pt x="35033" y="5208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1" name="Freeform: Shape 180">
            <a:extLst>
              <a:ext uri="{FF2B5EF4-FFF2-40B4-BE49-F238E27FC236}">
                <a16:creationId xmlns:a16="http://schemas.microsoft.com/office/drawing/2014/main" id="{3CF780E9-118F-E02B-486B-A63FB0D2D05F}"/>
              </a:ext>
            </a:extLst>
          </p:cNvPr>
          <p:cNvSpPr/>
          <p:nvPr/>
        </p:nvSpPr>
        <p:spPr>
          <a:xfrm>
            <a:off x="3115712" y="2485985"/>
            <a:ext cx="1429725" cy="89118"/>
          </a:xfrm>
          <a:custGeom>
            <a:avLst/>
            <a:gdLst>
              <a:gd name="connsiteX0" fmla="*/ 572 w 1191920"/>
              <a:gd name="connsiteY0" fmla="*/ 0 h 74295"/>
              <a:gd name="connsiteX1" fmla="*/ 0 w 1191920"/>
              <a:gd name="connsiteY1" fmla="*/ 74295 h 74295"/>
              <a:gd name="connsiteX2" fmla="*/ 1191921 w 1191920"/>
              <a:gd name="connsiteY2" fmla="*/ 74295 h 74295"/>
              <a:gd name="connsiteX3" fmla="*/ 1191921 w 1191920"/>
              <a:gd name="connsiteY3" fmla="*/ 0 h 74295"/>
            </a:gdLst>
            <a:ahLst/>
            <a:cxnLst>
              <a:cxn ang="0">
                <a:pos x="connsiteX0" y="connsiteY0"/>
              </a:cxn>
              <a:cxn ang="0">
                <a:pos x="connsiteX1" y="connsiteY1"/>
              </a:cxn>
              <a:cxn ang="0">
                <a:pos x="connsiteX2" y="connsiteY2"/>
              </a:cxn>
              <a:cxn ang="0">
                <a:pos x="connsiteX3" y="connsiteY3"/>
              </a:cxn>
            </a:cxnLst>
            <a:rect l="l" t="t" r="r" b="b"/>
            <a:pathLst>
              <a:path w="1191920" h="74295">
                <a:moveTo>
                  <a:pt x="572" y="0"/>
                </a:moveTo>
                <a:cubicBezTo>
                  <a:pt x="4578" y="24620"/>
                  <a:pt x="4383" y="49738"/>
                  <a:pt x="0" y="74295"/>
                </a:cubicBezTo>
                <a:lnTo>
                  <a:pt x="1191921" y="74295"/>
                </a:lnTo>
                <a:lnTo>
                  <a:pt x="1191921" y="0"/>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2" name="Freeform: Shape 181">
            <a:extLst>
              <a:ext uri="{FF2B5EF4-FFF2-40B4-BE49-F238E27FC236}">
                <a16:creationId xmlns:a16="http://schemas.microsoft.com/office/drawing/2014/main" id="{C3BA0A18-7234-4B57-AB69-00CB22E3DF94}"/>
              </a:ext>
            </a:extLst>
          </p:cNvPr>
          <p:cNvSpPr/>
          <p:nvPr/>
        </p:nvSpPr>
        <p:spPr>
          <a:xfrm>
            <a:off x="3491035" y="1941680"/>
            <a:ext cx="1075310" cy="628076"/>
          </a:xfrm>
          <a:custGeom>
            <a:avLst/>
            <a:gdLst>
              <a:gd name="connsiteX0" fmla="*/ 35033 w 896454"/>
              <a:gd name="connsiteY0" fmla="*/ 0 h 523608"/>
              <a:gd name="connsiteX1" fmla="*/ 0 w 896454"/>
              <a:gd name="connsiteY1" fmla="*/ 65379 h 523608"/>
              <a:gd name="connsiteX2" fmla="*/ 861593 w 896454"/>
              <a:gd name="connsiteY2" fmla="*/ 523608 h 523608"/>
              <a:gd name="connsiteX3" fmla="*/ 896455 w 896454"/>
              <a:gd name="connsiteY3" fmla="*/ 458114 h 523608"/>
            </a:gdLst>
            <a:ahLst/>
            <a:cxnLst>
              <a:cxn ang="0">
                <a:pos x="connsiteX0" y="connsiteY0"/>
              </a:cxn>
              <a:cxn ang="0">
                <a:pos x="connsiteX1" y="connsiteY1"/>
              </a:cxn>
              <a:cxn ang="0">
                <a:pos x="connsiteX2" y="connsiteY2"/>
              </a:cxn>
              <a:cxn ang="0">
                <a:pos x="connsiteX3" y="connsiteY3"/>
              </a:cxn>
            </a:cxnLst>
            <a:rect l="l" t="t" r="r" b="b"/>
            <a:pathLst>
              <a:path w="896454" h="523608">
                <a:moveTo>
                  <a:pt x="35033" y="0"/>
                </a:moveTo>
                <a:cubicBezTo>
                  <a:pt x="27118" y="23609"/>
                  <a:pt x="15276" y="45714"/>
                  <a:pt x="0" y="65379"/>
                </a:cubicBezTo>
                <a:lnTo>
                  <a:pt x="861593" y="523608"/>
                </a:lnTo>
                <a:lnTo>
                  <a:pt x="896455" y="458114"/>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3" name="Rectangle: Rounded Corners 182">
            <a:extLst>
              <a:ext uri="{FF2B5EF4-FFF2-40B4-BE49-F238E27FC236}">
                <a16:creationId xmlns:a16="http://schemas.microsoft.com/office/drawing/2014/main" id="{FE10364B-0372-8E1E-E31E-A6F838015C77}"/>
              </a:ext>
            </a:extLst>
          </p:cNvPr>
          <p:cNvSpPr/>
          <p:nvPr/>
        </p:nvSpPr>
        <p:spPr>
          <a:xfrm>
            <a:off x="5292776" y="3581280"/>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4" name="Rectangle: Rounded Corners 183">
            <a:extLst>
              <a:ext uri="{FF2B5EF4-FFF2-40B4-BE49-F238E27FC236}">
                <a16:creationId xmlns:a16="http://schemas.microsoft.com/office/drawing/2014/main" id="{BB7281D8-D20E-32D9-5083-65089693D987}"/>
              </a:ext>
            </a:extLst>
          </p:cNvPr>
          <p:cNvSpPr/>
          <p:nvPr/>
        </p:nvSpPr>
        <p:spPr>
          <a:xfrm>
            <a:off x="5292776" y="893003"/>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5" name="Rectangle: Rounded Corners 184">
            <a:extLst>
              <a:ext uri="{FF2B5EF4-FFF2-40B4-BE49-F238E27FC236}">
                <a16:creationId xmlns:a16="http://schemas.microsoft.com/office/drawing/2014/main" id="{7A20E641-8D8B-B300-3ACB-640E4E9F0C76}"/>
              </a:ext>
            </a:extLst>
          </p:cNvPr>
          <p:cNvSpPr/>
          <p:nvPr/>
        </p:nvSpPr>
        <p:spPr>
          <a:xfrm>
            <a:off x="5702256" y="1565295"/>
            <a:ext cx="2723064" cy="582898"/>
          </a:xfrm>
          <a:prstGeom prst="roundRect">
            <a:avLst>
              <a:gd name="adj" fmla="val 50000"/>
            </a:avLst>
          </a:prstGeom>
          <a:solidFill>
            <a:srgbClr val="E98941"/>
          </a:solidFill>
          <a:ln w="5715" cap="flat">
            <a:noFill/>
            <a:prstDash val="solid"/>
            <a:miter/>
          </a:ln>
        </p:spPr>
        <p:txBody>
          <a:bodyPr rtlCol="0" anchor="ctr"/>
          <a:lstStyle/>
          <a:p>
            <a:pPr defTabSz="685800">
              <a:buClrTx/>
              <a:defRPr/>
            </a:pPr>
            <a:endParaRPr lang="en-US" sz="900" dirty="0"/>
          </a:p>
        </p:txBody>
      </p:sp>
      <p:sp>
        <p:nvSpPr>
          <p:cNvPr id="186" name="Rectangle: Rounded Corners 185">
            <a:extLst>
              <a:ext uri="{FF2B5EF4-FFF2-40B4-BE49-F238E27FC236}">
                <a16:creationId xmlns:a16="http://schemas.microsoft.com/office/drawing/2014/main" id="{A270C3EF-A0E4-6F73-1E0F-803FC12B47A0}"/>
              </a:ext>
            </a:extLst>
          </p:cNvPr>
          <p:cNvSpPr/>
          <p:nvPr/>
        </p:nvSpPr>
        <p:spPr>
          <a:xfrm>
            <a:off x="6130704" y="2237543"/>
            <a:ext cx="2703505"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7" name="Rectangle: Rounded Corners 186">
            <a:extLst>
              <a:ext uri="{FF2B5EF4-FFF2-40B4-BE49-F238E27FC236}">
                <a16:creationId xmlns:a16="http://schemas.microsoft.com/office/drawing/2014/main" id="{C24AAAC1-F511-2A22-1A73-98EF219434B7}"/>
              </a:ext>
            </a:extLst>
          </p:cNvPr>
          <p:cNvSpPr/>
          <p:nvPr/>
        </p:nvSpPr>
        <p:spPr>
          <a:xfrm>
            <a:off x="5702256" y="2909468"/>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8" name="Rectangle: Rounded Corners 187">
            <a:extLst>
              <a:ext uri="{FF2B5EF4-FFF2-40B4-BE49-F238E27FC236}">
                <a16:creationId xmlns:a16="http://schemas.microsoft.com/office/drawing/2014/main" id="{542637EF-E6D9-C1EB-E21D-D50EF65553C8}"/>
              </a:ext>
            </a:extLst>
          </p:cNvPr>
          <p:cNvSpPr/>
          <p:nvPr/>
        </p:nvSpPr>
        <p:spPr>
          <a:xfrm>
            <a:off x="1093309" y="893372"/>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9" name="Rectangle: Rounded Corners 188">
            <a:extLst>
              <a:ext uri="{FF2B5EF4-FFF2-40B4-BE49-F238E27FC236}">
                <a16:creationId xmlns:a16="http://schemas.microsoft.com/office/drawing/2014/main" id="{51725B9A-BCCA-0C2B-FF24-6AEDAA31B8E0}"/>
              </a:ext>
            </a:extLst>
          </p:cNvPr>
          <p:cNvSpPr/>
          <p:nvPr/>
        </p:nvSpPr>
        <p:spPr>
          <a:xfrm>
            <a:off x="1093309" y="3581648"/>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0" name="Rectangle: Rounded Corners 189">
            <a:extLst>
              <a:ext uri="{FF2B5EF4-FFF2-40B4-BE49-F238E27FC236}">
                <a16:creationId xmlns:a16="http://schemas.microsoft.com/office/drawing/2014/main" id="{3A0B5AB9-98F9-09CC-9557-13DCF5167E0B}"/>
              </a:ext>
            </a:extLst>
          </p:cNvPr>
          <p:cNvSpPr/>
          <p:nvPr/>
        </p:nvSpPr>
        <p:spPr>
          <a:xfrm>
            <a:off x="691020" y="2909398"/>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1" name="Rectangle: Rounded Corners 190">
            <a:extLst>
              <a:ext uri="{FF2B5EF4-FFF2-40B4-BE49-F238E27FC236}">
                <a16:creationId xmlns:a16="http://schemas.microsoft.com/office/drawing/2014/main" id="{748A783F-4CCC-0222-E7E0-1F9F13A99316}"/>
              </a:ext>
            </a:extLst>
          </p:cNvPr>
          <p:cNvSpPr/>
          <p:nvPr/>
        </p:nvSpPr>
        <p:spPr>
          <a:xfrm>
            <a:off x="288393" y="2237106"/>
            <a:ext cx="2662948"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2" name="Rectangle: Rounded Corners 191">
            <a:extLst>
              <a:ext uri="{FF2B5EF4-FFF2-40B4-BE49-F238E27FC236}">
                <a16:creationId xmlns:a16="http://schemas.microsoft.com/office/drawing/2014/main" id="{3C6B55FB-4421-84B5-FAEA-3FD77C719CE3}"/>
              </a:ext>
            </a:extLst>
          </p:cNvPr>
          <p:cNvSpPr/>
          <p:nvPr/>
        </p:nvSpPr>
        <p:spPr>
          <a:xfrm>
            <a:off x="691020" y="1565226"/>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3" name="Freeform: Shape 192">
            <a:extLst>
              <a:ext uri="{FF2B5EF4-FFF2-40B4-BE49-F238E27FC236}">
                <a16:creationId xmlns:a16="http://schemas.microsoft.com/office/drawing/2014/main" id="{9DDD50E2-15B7-B869-14C0-BF3E6F17DB1B}"/>
              </a:ext>
            </a:extLst>
          </p:cNvPr>
          <p:cNvSpPr/>
          <p:nvPr/>
        </p:nvSpPr>
        <p:spPr>
          <a:xfrm>
            <a:off x="5155552" y="3605923"/>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0" y="345506"/>
                  <a:pt x="345392" y="445118"/>
                  <a:pt x="222485" y="445084"/>
                </a:cubicBezTo>
                <a:cubicBezTo>
                  <a:pt x="99601" y="445056"/>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4" name="Freeform: Shape 193">
            <a:extLst>
              <a:ext uri="{FF2B5EF4-FFF2-40B4-BE49-F238E27FC236}">
                <a16:creationId xmlns:a16="http://schemas.microsoft.com/office/drawing/2014/main" id="{63A73170-F2F2-2B9E-F229-D6E5D61D2182}"/>
              </a:ext>
            </a:extLst>
          </p:cNvPr>
          <p:cNvSpPr/>
          <p:nvPr/>
        </p:nvSpPr>
        <p:spPr>
          <a:xfrm>
            <a:off x="5155552" y="917510"/>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0" y="345506"/>
                  <a:pt x="345392" y="445119"/>
                  <a:pt x="222485" y="445084"/>
                </a:cubicBezTo>
                <a:cubicBezTo>
                  <a:pt x="99601" y="445050"/>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5" name="Freeform: Shape 194">
            <a:extLst>
              <a:ext uri="{FF2B5EF4-FFF2-40B4-BE49-F238E27FC236}">
                <a16:creationId xmlns:a16="http://schemas.microsoft.com/office/drawing/2014/main" id="{19637CEB-6E43-59B7-DEBC-18E93A0C3550}"/>
              </a:ext>
            </a:extLst>
          </p:cNvPr>
          <p:cNvSpPr/>
          <p:nvPr/>
        </p:nvSpPr>
        <p:spPr>
          <a:xfrm>
            <a:off x="5565013" y="158980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6" y="345506"/>
                  <a:pt x="345392" y="445119"/>
                  <a:pt x="222485" y="445084"/>
                </a:cubicBezTo>
                <a:cubicBezTo>
                  <a:pt x="99601" y="445056"/>
                  <a:pt x="0" y="345426"/>
                  <a:pt x="0" y="222542"/>
                </a:cubicBezTo>
                <a:cubicBezTo>
                  <a:pt x="29" y="99624"/>
                  <a:pt x="99681" y="0"/>
                  <a:pt x="222599" y="0"/>
                </a:cubicBezTo>
                <a:close/>
              </a:path>
            </a:pathLst>
          </a:custGeom>
          <a:solidFill>
            <a:srgbClr val="E98941">
              <a:lumMod val="75000"/>
            </a:srgbClr>
          </a:solidFill>
          <a:ln w="5715" cap="flat">
            <a:noFill/>
            <a:prstDash val="solid"/>
            <a:miter/>
          </a:ln>
        </p:spPr>
        <p:txBody>
          <a:bodyPr rtlCol="0" anchor="ctr"/>
          <a:lstStyle/>
          <a:p>
            <a:pPr defTabSz="685800">
              <a:buClrTx/>
              <a:defRPr/>
            </a:pPr>
            <a:endParaRPr lang="en-US" sz="1350"/>
          </a:p>
        </p:txBody>
      </p:sp>
      <p:sp>
        <p:nvSpPr>
          <p:cNvPr id="196" name="Freeform: Shape 195">
            <a:extLst>
              <a:ext uri="{FF2B5EF4-FFF2-40B4-BE49-F238E27FC236}">
                <a16:creationId xmlns:a16="http://schemas.microsoft.com/office/drawing/2014/main" id="{13CBB839-C703-869B-E793-FC07AD09D33E}"/>
              </a:ext>
            </a:extLst>
          </p:cNvPr>
          <p:cNvSpPr/>
          <p:nvPr/>
        </p:nvSpPr>
        <p:spPr>
          <a:xfrm>
            <a:off x="5991957" y="2262300"/>
            <a:ext cx="533885" cy="533885"/>
          </a:xfrm>
          <a:custGeom>
            <a:avLst/>
            <a:gdLst>
              <a:gd name="connsiteX0" fmla="*/ 222885 w 445084"/>
              <a:gd name="connsiteY0" fmla="*/ 0 h 445084"/>
              <a:gd name="connsiteX1" fmla="*/ 445084 w 445084"/>
              <a:gd name="connsiteY1" fmla="*/ 222885 h 445084"/>
              <a:gd name="connsiteX2" fmla="*/ 222199 w 445084"/>
              <a:gd name="connsiteY2" fmla="*/ 445084 h 445084"/>
              <a:gd name="connsiteX3" fmla="*/ 0 w 445084"/>
              <a:gd name="connsiteY3" fmla="*/ 222542 h 445084"/>
              <a:gd name="connsiteX4" fmla="*/ 222542 w 445084"/>
              <a:gd name="connsiteY4" fmla="*/ 0 h 445084"/>
              <a:gd name="connsiteX5" fmla="*/ 222885 w 445084"/>
              <a:gd name="connsiteY5" fmla="*/ 0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885" y="0"/>
                </a:moveTo>
                <a:cubicBezTo>
                  <a:pt x="345792" y="189"/>
                  <a:pt x="445273" y="99978"/>
                  <a:pt x="445084" y="222885"/>
                </a:cubicBezTo>
                <a:cubicBezTo>
                  <a:pt x="444896" y="345792"/>
                  <a:pt x="345106" y="445273"/>
                  <a:pt x="222199" y="445084"/>
                </a:cubicBezTo>
                <a:cubicBezTo>
                  <a:pt x="99424" y="444896"/>
                  <a:pt x="0" y="345312"/>
                  <a:pt x="0" y="222542"/>
                </a:cubicBezTo>
                <a:cubicBezTo>
                  <a:pt x="0" y="99635"/>
                  <a:pt x="99635" y="0"/>
                  <a:pt x="222542" y="0"/>
                </a:cubicBezTo>
                <a:cubicBezTo>
                  <a:pt x="222657" y="0"/>
                  <a:pt x="222771" y="0"/>
                  <a:pt x="222885"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7" name="Freeform: Shape 196">
            <a:extLst>
              <a:ext uri="{FF2B5EF4-FFF2-40B4-BE49-F238E27FC236}">
                <a16:creationId xmlns:a16="http://schemas.microsoft.com/office/drawing/2014/main" id="{231043A6-7234-3DF5-5FD8-E8F495C741CB}"/>
              </a:ext>
            </a:extLst>
          </p:cNvPr>
          <p:cNvSpPr/>
          <p:nvPr/>
        </p:nvSpPr>
        <p:spPr>
          <a:xfrm>
            <a:off x="5565013" y="293411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6" y="345506"/>
                  <a:pt x="345392" y="445118"/>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8" name="Freeform: Shape 197">
            <a:extLst>
              <a:ext uri="{FF2B5EF4-FFF2-40B4-BE49-F238E27FC236}">
                <a16:creationId xmlns:a16="http://schemas.microsoft.com/office/drawing/2014/main" id="{59DAA047-AA1B-3AB4-E658-5AC3E76060AD}"/>
              </a:ext>
            </a:extLst>
          </p:cNvPr>
          <p:cNvSpPr/>
          <p:nvPr/>
        </p:nvSpPr>
        <p:spPr>
          <a:xfrm>
            <a:off x="3422825" y="917441"/>
            <a:ext cx="533885" cy="533885"/>
          </a:xfrm>
          <a:custGeom>
            <a:avLst/>
            <a:gdLst>
              <a:gd name="connsiteX0" fmla="*/ 222199 w 445084"/>
              <a:gd name="connsiteY0" fmla="*/ 445085 h 445084"/>
              <a:gd name="connsiteX1" fmla="*/ 0 w 445084"/>
              <a:gd name="connsiteY1" fmla="*/ 222200 h 445084"/>
              <a:gd name="connsiteX2" fmla="*/ 222885 w 445084"/>
              <a:gd name="connsiteY2" fmla="*/ 0 h 445084"/>
              <a:gd name="connsiteX3" fmla="*/ 445084 w 445084"/>
              <a:gd name="connsiteY3" fmla="*/ 222599 h 445084"/>
              <a:gd name="connsiteX4" fmla="*/ 222485 w 445084"/>
              <a:gd name="connsiteY4" fmla="*/ 445085 h 445084"/>
              <a:gd name="connsiteX5" fmla="*/ 222199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199" y="445085"/>
                </a:moveTo>
                <a:cubicBezTo>
                  <a:pt x="99293" y="444896"/>
                  <a:pt x="-188" y="345106"/>
                  <a:pt x="0" y="222200"/>
                </a:cubicBezTo>
                <a:cubicBezTo>
                  <a:pt x="189" y="99293"/>
                  <a:pt x="99978" y="-188"/>
                  <a:pt x="222885" y="0"/>
                </a:cubicBezTo>
                <a:cubicBezTo>
                  <a:pt x="345678" y="189"/>
                  <a:pt x="445119" y="99807"/>
                  <a:pt x="445084" y="222599"/>
                </a:cubicBezTo>
                <a:cubicBezTo>
                  <a:pt x="445056" y="345506"/>
                  <a:pt x="345392" y="445119"/>
                  <a:pt x="222485" y="445085"/>
                </a:cubicBezTo>
                <a:cubicBezTo>
                  <a:pt x="222388" y="445085"/>
                  <a:pt x="222296" y="445085"/>
                  <a:pt x="222199"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9" name="Freeform: Shape 198">
            <a:extLst>
              <a:ext uri="{FF2B5EF4-FFF2-40B4-BE49-F238E27FC236}">
                <a16:creationId xmlns:a16="http://schemas.microsoft.com/office/drawing/2014/main" id="{966C9AB2-9CD8-1390-3703-557B5BE6D19C}"/>
              </a:ext>
            </a:extLst>
          </p:cNvPr>
          <p:cNvSpPr/>
          <p:nvPr/>
        </p:nvSpPr>
        <p:spPr>
          <a:xfrm>
            <a:off x="3333571" y="82852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59"/>
                  <a:pt x="0" y="296837"/>
                </a:cubicBezTo>
                <a:cubicBezTo>
                  <a:pt x="63" y="460715"/>
                  <a:pt x="132960" y="593508"/>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29"/>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0" name="Freeform: Shape 199">
            <a:extLst>
              <a:ext uri="{FF2B5EF4-FFF2-40B4-BE49-F238E27FC236}">
                <a16:creationId xmlns:a16="http://schemas.microsoft.com/office/drawing/2014/main" id="{44AFB5B4-87D6-8664-6B55-4503A468C3F9}"/>
              </a:ext>
            </a:extLst>
          </p:cNvPr>
          <p:cNvSpPr/>
          <p:nvPr/>
        </p:nvSpPr>
        <p:spPr>
          <a:xfrm rot="16211400">
            <a:off x="3422504" y="3605775"/>
            <a:ext cx="533885" cy="534021"/>
          </a:xfrm>
          <a:custGeom>
            <a:avLst/>
            <a:gdLst>
              <a:gd name="connsiteX0" fmla="*/ 445084 w 445084"/>
              <a:gd name="connsiteY0" fmla="*/ 222599 h 445198"/>
              <a:gd name="connsiteX1" fmla="*/ 222542 w 445084"/>
              <a:gd name="connsiteY1" fmla="*/ 445199 h 445198"/>
              <a:gd name="connsiteX2" fmla="*/ 0 w 445084"/>
              <a:gd name="connsiteY2" fmla="*/ 222599 h 445198"/>
              <a:gd name="connsiteX3" fmla="*/ 222542 w 445084"/>
              <a:gd name="connsiteY3" fmla="*/ 0 h 445198"/>
              <a:gd name="connsiteX4" fmla="*/ 445084 w 445084"/>
              <a:gd name="connsiteY4" fmla="*/ 222599 h 44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198">
                <a:moveTo>
                  <a:pt x="445084" y="222599"/>
                </a:moveTo>
                <a:cubicBezTo>
                  <a:pt x="445084" y="345537"/>
                  <a:pt x="345449" y="445199"/>
                  <a:pt x="222542" y="445199"/>
                </a:cubicBezTo>
                <a:cubicBezTo>
                  <a:pt x="99635" y="445199"/>
                  <a:pt x="0" y="345537"/>
                  <a:pt x="0" y="222599"/>
                </a:cubicBezTo>
                <a:cubicBezTo>
                  <a:pt x="0" y="99661"/>
                  <a:pt x="99635" y="0"/>
                  <a:pt x="222542" y="0"/>
                </a:cubicBezTo>
                <a:cubicBezTo>
                  <a:pt x="345449" y="0"/>
                  <a:pt x="445084" y="99661"/>
                  <a:pt x="445084" y="222599"/>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1" name="Freeform: Shape 200">
            <a:extLst>
              <a:ext uri="{FF2B5EF4-FFF2-40B4-BE49-F238E27FC236}">
                <a16:creationId xmlns:a16="http://schemas.microsoft.com/office/drawing/2014/main" id="{1C9907E9-8F9E-C63C-A2BF-23F3664D08CC}"/>
              </a:ext>
            </a:extLst>
          </p:cNvPr>
          <p:cNvSpPr/>
          <p:nvPr/>
        </p:nvSpPr>
        <p:spPr>
          <a:xfrm>
            <a:off x="3013363" y="2933974"/>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542 h 445084"/>
              <a:gd name="connsiteX4" fmla="*/ 222428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7"/>
                  <a:pt x="0" y="222200"/>
                </a:cubicBezTo>
                <a:cubicBezTo>
                  <a:pt x="189" y="99293"/>
                  <a:pt x="99978" y="-188"/>
                  <a:pt x="222885" y="0"/>
                </a:cubicBezTo>
                <a:cubicBezTo>
                  <a:pt x="345655" y="189"/>
                  <a:pt x="445085" y="99773"/>
                  <a:pt x="445085" y="222542"/>
                </a:cubicBezTo>
                <a:cubicBezTo>
                  <a:pt x="445056" y="345478"/>
                  <a:pt x="345369" y="445119"/>
                  <a:pt x="222428" y="445085"/>
                </a:cubicBezTo>
                <a:cubicBezTo>
                  <a:pt x="222354" y="445085"/>
                  <a:pt x="222274"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2" name="Freeform: Shape 201">
            <a:extLst>
              <a:ext uri="{FF2B5EF4-FFF2-40B4-BE49-F238E27FC236}">
                <a16:creationId xmlns:a16="http://schemas.microsoft.com/office/drawing/2014/main" id="{5246EBEF-F8F9-9645-6916-1B81D866B835}"/>
              </a:ext>
            </a:extLst>
          </p:cNvPr>
          <p:cNvSpPr/>
          <p:nvPr/>
        </p:nvSpPr>
        <p:spPr>
          <a:xfrm>
            <a:off x="2586145" y="2261545"/>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600 h 445084"/>
              <a:gd name="connsiteX4" fmla="*/ 222485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6"/>
                  <a:pt x="0" y="222200"/>
                </a:cubicBezTo>
                <a:cubicBezTo>
                  <a:pt x="189" y="99292"/>
                  <a:pt x="99979" y="-188"/>
                  <a:pt x="222885" y="0"/>
                </a:cubicBezTo>
                <a:cubicBezTo>
                  <a:pt x="345678" y="189"/>
                  <a:pt x="445119" y="99807"/>
                  <a:pt x="445085" y="222600"/>
                </a:cubicBezTo>
                <a:cubicBezTo>
                  <a:pt x="445056" y="345506"/>
                  <a:pt x="345392" y="445119"/>
                  <a:pt x="222485" y="445085"/>
                </a:cubicBezTo>
                <a:cubicBezTo>
                  <a:pt x="222388" y="445085"/>
                  <a:pt x="222297"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3" name="Freeform: Shape 202">
            <a:extLst>
              <a:ext uri="{FF2B5EF4-FFF2-40B4-BE49-F238E27FC236}">
                <a16:creationId xmlns:a16="http://schemas.microsoft.com/office/drawing/2014/main" id="{B3BD8D15-A35B-82FF-1736-B57D58AC6128}"/>
              </a:ext>
            </a:extLst>
          </p:cNvPr>
          <p:cNvSpPr/>
          <p:nvPr/>
        </p:nvSpPr>
        <p:spPr>
          <a:xfrm>
            <a:off x="5066777" y="3516805"/>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3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11" y="132817"/>
                  <a:pt x="460515" y="-29"/>
                  <a:pt x="296608" y="0"/>
                </a:cubicBezTo>
                <a:close/>
                <a:moveTo>
                  <a:pt x="296608" y="519208"/>
                </a:moveTo>
                <a:cubicBezTo>
                  <a:pt x="173702" y="519019"/>
                  <a:pt x="74221" y="419230"/>
                  <a:pt x="74409" y="296323"/>
                </a:cubicBezTo>
                <a:cubicBezTo>
                  <a:pt x="74598" y="173416"/>
                  <a:pt x="174387" y="73935"/>
                  <a:pt x="297294" y="74123"/>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4" name="Freeform: Shape 203">
            <a:extLst>
              <a:ext uri="{FF2B5EF4-FFF2-40B4-BE49-F238E27FC236}">
                <a16:creationId xmlns:a16="http://schemas.microsoft.com/office/drawing/2014/main" id="{27CDB442-A7DE-135B-E309-E3C3EF63ECD8}"/>
              </a:ext>
            </a:extLst>
          </p:cNvPr>
          <p:cNvSpPr/>
          <p:nvPr/>
        </p:nvSpPr>
        <p:spPr>
          <a:xfrm>
            <a:off x="5066777" y="828529"/>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4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59"/>
                  <a:pt x="0" y="296837"/>
                </a:cubicBezTo>
                <a:cubicBezTo>
                  <a:pt x="63" y="460715"/>
                  <a:pt x="132960" y="593508"/>
                  <a:pt x="296837" y="593446"/>
                </a:cubicBezTo>
                <a:cubicBezTo>
                  <a:pt x="460669" y="593383"/>
                  <a:pt x="593445" y="460555"/>
                  <a:pt x="593445" y="296723"/>
                </a:cubicBezTo>
                <a:cubicBezTo>
                  <a:pt x="593411" y="132817"/>
                  <a:pt x="460515" y="-34"/>
                  <a:pt x="296608" y="0"/>
                </a:cubicBezTo>
                <a:close/>
                <a:moveTo>
                  <a:pt x="296608" y="519208"/>
                </a:moveTo>
                <a:cubicBezTo>
                  <a:pt x="173702" y="519019"/>
                  <a:pt x="74221" y="419229"/>
                  <a:pt x="74409" y="296323"/>
                </a:cubicBezTo>
                <a:cubicBezTo>
                  <a:pt x="74598" y="173416"/>
                  <a:pt x="174387" y="73935"/>
                  <a:pt x="297294" y="74124"/>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5" name="Freeform: Shape 204">
            <a:extLst>
              <a:ext uri="{FF2B5EF4-FFF2-40B4-BE49-F238E27FC236}">
                <a16:creationId xmlns:a16="http://schemas.microsoft.com/office/drawing/2014/main" id="{C1EE5A76-741E-9435-6C8D-920AF784DB54}"/>
              </a:ext>
            </a:extLst>
          </p:cNvPr>
          <p:cNvSpPr/>
          <p:nvPr/>
        </p:nvSpPr>
        <p:spPr>
          <a:xfrm>
            <a:off x="5476239"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09 w 593445"/>
              <a:gd name="connsiteY4" fmla="*/ 0 h 593445"/>
              <a:gd name="connsiteX5" fmla="*/ 296609 w 593445"/>
              <a:gd name="connsiteY5" fmla="*/ 519208 h 593445"/>
              <a:gd name="connsiteX6" fmla="*/ 74409 w 593445"/>
              <a:gd name="connsiteY6" fmla="*/ 296323 h 593445"/>
              <a:gd name="connsiteX7" fmla="*/ 297294 w 593445"/>
              <a:gd name="connsiteY7" fmla="*/ 74124 h 593445"/>
              <a:gd name="connsiteX8" fmla="*/ 519494 w 593445"/>
              <a:gd name="connsiteY8" fmla="*/ 296666 h 593445"/>
              <a:gd name="connsiteX9" fmla="*/ 296837 w 593445"/>
              <a:gd name="connsiteY9" fmla="*/ 519208 h 593445"/>
              <a:gd name="connsiteX10" fmla="*/ 296609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9" y="0"/>
                </a:moveTo>
                <a:cubicBezTo>
                  <a:pt x="132731" y="63"/>
                  <a:pt x="-63" y="132960"/>
                  <a:pt x="0" y="296837"/>
                </a:cubicBezTo>
                <a:cubicBezTo>
                  <a:pt x="63" y="460715"/>
                  <a:pt x="132960" y="593509"/>
                  <a:pt x="296837" y="593446"/>
                </a:cubicBezTo>
                <a:cubicBezTo>
                  <a:pt x="460692" y="593383"/>
                  <a:pt x="593480" y="460520"/>
                  <a:pt x="593446" y="296666"/>
                </a:cubicBezTo>
                <a:cubicBezTo>
                  <a:pt x="593383" y="132782"/>
                  <a:pt x="460492" y="-34"/>
                  <a:pt x="296609" y="0"/>
                </a:cubicBezTo>
                <a:close/>
                <a:moveTo>
                  <a:pt x="296609" y="519208"/>
                </a:moveTo>
                <a:cubicBezTo>
                  <a:pt x="173702" y="519019"/>
                  <a:pt x="74221" y="419230"/>
                  <a:pt x="74409" y="296323"/>
                </a:cubicBezTo>
                <a:cubicBezTo>
                  <a:pt x="74598" y="173416"/>
                  <a:pt x="174388"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06" name="Freeform: Shape 205">
            <a:extLst>
              <a:ext uri="{FF2B5EF4-FFF2-40B4-BE49-F238E27FC236}">
                <a16:creationId xmlns:a16="http://schemas.microsoft.com/office/drawing/2014/main" id="{E8BCF699-89D8-E4ED-2FB5-734F39FAB446}"/>
              </a:ext>
            </a:extLst>
          </p:cNvPr>
          <p:cNvSpPr/>
          <p:nvPr/>
        </p:nvSpPr>
        <p:spPr>
          <a:xfrm>
            <a:off x="5903525" y="2173182"/>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723 w 593445"/>
              <a:gd name="connsiteY4" fmla="*/ 0 h 593445"/>
              <a:gd name="connsiteX5" fmla="*/ 296608 w 593445"/>
              <a:gd name="connsiteY5" fmla="*/ 0 h 593445"/>
              <a:gd name="connsiteX6" fmla="*/ 296608 w 593445"/>
              <a:gd name="connsiteY6" fmla="*/ 519208 h 593445"/>
              <a:gd name="connsiteX7" fmla="*/ 74123 w 593445"/>
              <a:gd name="connsiteY7" fmla="*/ 296609 h 593445"/>
              <a:gd name="connsiteX8" fmla="*/ 296723 w 593445"/>
              <a:gd name="connsiteY8" fmla="*/ 74123 h 593445"/>
              <a:gd name="connsiteX9" fmla="*/ 519208 w 593445"/>
              <a:gd name="connsiteY9" fmla="*/ 296723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45" y="132845"/>
                  <a:pt x="460600" y="0"/>
                  <a:pt x="296723" y="0"/>
                </a:cubicBezTo>
                <a:cubicBezTo>
                  <a:pt x="296683" y="0"/>
                  <a:pt x="296648" y="0"/>
                  <a:pt x="296608" y="0"/>
                </a:cubicBezTo>
                <a:close/>
                <a:moveTo>
                  <a:pt x="296608" y="519208"/>
                </a:moveTo>
                <a:cubicBezTo>
                  <a:pt x="173702" y="519173"/>
                  <a:pt x="74089" y="419515"/>
                  <a:pt x="74123" y="296609"/>
                </a:cubicBezTo>
                <a:cubicBezTo>
                  <a:pt x="74152" y="173702"/>
                  <a:pt x="173816" y="74089"/>
                  <a:pt x="296723" y="74123"/>
                </a:cubicBezTo>
                <a:cubicBezTo>
                  <a:pt x="419629" y="74152"/>
                  <a:pt x="519242" y="173816"/>
                  <a:pt x="519208" y="296723"/>
                </a:cubicBezTo>
                <a:cubicBezTo>
                  <a:pt x="519173" y="419630"/>
                  <a:pt x="419515" y="519242"/>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7" name="Freeform: Shape 206">
            <a:extLst>
              <a:ext uri="{FF2B5EF4-FFF2-40B4-BE49-F238E27FC236}">
                <a16:creationId xmlns:a16="http://schemas.microsoft.com/office/drawing/2014/main" id="{F30946A1-3B04-7159-5D05-8A0B20F1A77E}"/>
              </a:ext>
            </a:extLst>
          </p:cNvPr>
          <p:cNvSpPr/>
          <p:nvPr/>
        </p:nvSpPr>
        <p:spPr>
          <a:xfrm>
            <a:off x="5476376"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494 w 593331"/>
              <a:gd name="connsiteY4" fmla="*/ 0 h 593331"/>
              <a:gd name="connsiteX5" fmla="*/ 296494 w 593331"/>
              <a:gd name="connsiteY5" fmla="*/ 519208 h 593331"/>
              <a:gd name="connsiteX6" fmla="*/ 74295 w 593331"/>
              <a:gd name="connsiteY6" fmla="*/ 296323 h 593331"/>
              <a:gd name="connsiteX7" fmla="*/ 297180 w 593331"/>
              <a:gd name="connsiteY7" fmla="*/ 74123 h 593331"/>
              <a:gd name="connsiteX8" fmla="*/ 519379 w 593331"/>
              <a:gd name="connsiteY8" fmla="*/ 296666 h 593331"/>
              <a:gd name="connsiteX9" fmla="*/ 296780 w 593331"/>
              <a:gd name="connsiteY9" fmla="*/ 519265 h 593331"/>
              <a:gd name="connsiteX10" fmla="*/ 296494 w 593331"/>
              <a:gd name="connsiteY10"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68" y="132782"/>
                  <a:pt x="460377" y="-29"/>
                  <a:pt x="296494" y="0"/>
                </a:cubicBezTo>
                <a:close/>
                <a:moveTo>
                  <a:pt x="296494" y="519208"/>
                </a:moveTo>
                <a:cubicBezTo>
                  <a:pt x="173587" y="519019"/>
                  <a:pt x="74106"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8" name="Freeform: Shape 207">
            <a:extLst>
              <a:ext uri="{FF2B5EF4-FFF2-40B4-BE49-F238E27FC236}">
                <a16:creationId xmlns:a16="http://schemas.microsoft.com/office/drawing/2014/main" id="{7D748963-9F25-561D-8F23-4A0CC9DD5E99}"/>
              </a:ext>
            </a:extLst>
          </p:cNvPr>
          <p:cNvSpPr/>
          <p:nvPr/>
        </p:nvSpPr>
        <p:spPr>
          <a:xfrm>
            <a:off x="3333571" y="3516806"/>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3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60" y="593509"/>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30"/>
                  <a:pt x="74409" y="296323"/>
                </a:cubicBezTo>
                <a:cubicBezTo>
                  <a:pt x="74598" y="173416"/>
                  <a:pt x="174388" y="73935"/>
                  <a:pt x="297294" y="74123"/>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9" name="Freeform: Shape 208">
            <a:extLst>
              <a:ext uri="{FF2B5EF4-FFF2-40B4-BE49-F238E27FC236}">
                <a16:creationId xmlns:a16="http://schemas.microsoft.com/office/drawing/2014/main" id="{F5075EFB-96B9-9FCB-3B0F-B2E82FCE6AD0}"/>
              </a:ext>
            </a:extLst>
          </p:cNvPr>
          <p:cNvSpPr/>
          <p:nvPr/>
        </p:nvSpPr>
        <p:spPr>
          <a:xfrm>
            <a:off x="2924245"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551 w 593331"/>
              <a:gd name="connsiteY4" fmla="*/ 0 h 593331"/>
              <a:gd name="connsiteX5" fmla="*/ 296494 w 593331"/>
              <a:gd name="connsiteY5" fmla="*/ 0 h 593331"/>
              <a:gd name="connsiteX6" fmla="*/ 296494 w 593331"/>
              <a:gd name="connsiteY6" fmla="*/ 519208 h 593331"/>
              <a:gd name="connsiteX7" fmla="*/ 74295 w 593331"/>
              <a:gd name="connsiteY7" fmla="*/ 296323 h 593331"/>
              <a:gd name="connsiteX8" fmla="*/ 297180 w 593331"/>
              <a:gd name="connsiteY8" fmla="*/ 74123 h 593331"/>
              <a:gd name="connsiteX9" fmla="*/ 519379 w 593331"/>
              <a:gd name="connsiteY9" fmla="*/ 296666 h 593331"/>
              <a:gd name="connsiteX10" fmla="*/ 296780 w 593331"/>
              <a:gd name="connsiteY10" fmla="*/ 519265 h 593331"/>
              <a:gd name="connsiteX11" fmla="*/ 296494 w 593331"/>
              <a:gd name="connsiteY11"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97" y="132788"/>
                  <a:pt x="460429" y="-29"/>
                  <a:pt x="296551" y="0"/>
                </a:cubicBezTo>
                <a:cubicBezTo>
                  <a:pt x="296534" y="0"/>
                  <a:pt x="296511" y="0"/>
                  <a:pt x="296494" y="0"/>
                </a:cubicBezTo>
                <a:close/>
                <a:moveTo>
                  <a:pt x="296494" y="519208"/>
                </a:moveTo>
                <a:cubicBezTo>
                  <a:pt x="173587" y="519019"/>
                  <a:pt x="74107"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0" name="Freeform: Shape 209">
            <a:extLst>
              <a:ext uri="{FF2B5EF4-FFF2-40B4-BE49-F238E27FC236}">
                <a16:creationId xmlns:a16="http://schemas.microsoft.com/office/drawing/2014/main" id="{59582559-3158-C370-2C05-41482B7AD932}"/>
              </a:ext>
            </a:extLst>
          </p:cNvPr>
          <p:cNvSpPr/>
          <p:nvPr/>
        </p:nvSpPr>
        <p:spPr>
          <a:xfrm>
            <a:off x="2496890" y="2172632"/>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69" y="593383"/>
                  <a:pt x="593446" y="460555"/>
                  <a:pt x="593446" y="296723"/>
                </a:cubicBezTo>
                <a:cubicBezTo>
                  <a:pt x="593446" y="132845"/>
                  <a:pt x="460600" y="0"/>
                  <a:pt x="296723" y="0"/>
                </a:cubicBezTo>
                <a:cubicBezTo>
                  <a:pt x="296683" y="0"/>
                  <a:pt x="296648" y="0"/>
                  <a:pt x="296609" y="0"/>
                </a:cubicBezTo>
                <a:close/>
                <a:moveTo>
                  <a:pt x="296609" y="519208"/>
                </a:moveTo>
                <a:cubicBezTo>
                  <a:pt x="173702" y="519019"/>
                  <a:pt x="74221" y="419230"/>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1" name="Freeform: Shape 210">
            <a:extLst>
              <a:ext uri="{FF2B5EF4-FFF2-40B4-BE49-F238E27FC236}">
                <a16:creationId xmlns:a16="http://schemas.microsoft.com/office/drawing/2014/main" id="{6CFF6D1C-6DF3-FBFF-41B4-B386928B9CEA}"/>
              </a:ext>
            </a:extLst>
          </p:cNvPr>
          <p:cNvSpPr/>
          <p:nvPr/>
        </p:nvSpPr>
        <p:spPr>
          <a:xfrm rot="21587400">
            <a:off x="3013102" y="1589619"/>
            <a:ext cx="534021" cy="533885"/>
          </a:xfrm>
          <a:custGeom>
            <a:avLst/>
            <a:gdLst>
              <a:gd name="connsiteX0" fmla="*/ 445198 w 445198"/>
              <a:gd name="connsiteY0" fmla="*/ 222542 h 445084"/>
              <a:gd name="connsiteX1" fmla="*/ 222599 w 445198"/>
              <a:gd name="connsiteY1" fmla="*/ 445084 h 445084"/>
              <a:gd name="connsiteX2" fmla="*/ 0 w 445198"/>
              <a:gd name="connsiteY2" fmla="*/ 222542 h 445084"/>
              <a:gd name="connsiteX3" fmla="*/ 222599 w 445198"/>
              <a:gd name="connsiteY3" fmla="*/ 0 h 445084"/>
              <a:gd name="connsiteX4" fmla="*/ 445198 w 445198"/>
              <a:gd name="connsiteY4" fmla="*/ 222542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98" h="445084">
                <a:moveTo>
                  <a:pt x="445198" y="222542"/>
                </a:moveTo>
                <a:cubicBezTo>
                  <a:pt x="445198" y="345448"/>
                  <a:pt x="345537" y="445084"/>
                  <a:pt x="222599" y="445084"/>
                </a:cubicBezTo>
                <a:cubicBezTo>
                  <a:pt x="99661" y="445084"/>
                  <a:pt x="0" y="345448"/>
                  <a:pt x="0" y="222542"/>
                </a:cubicBezTo>
                <a:cubicBezTo>
                  <a:pt x="0" y="99635"/>
                  <a:pt x="99661" y="0"/>
                  <a:pt x="222599" y="0"/>
                </a:cubicBezTo>
                <a:cubicBezTo>
                  <a:pt x="345537" y="0"/>
                  <a:pt x="445198" y="99635"/>
                  <a:pt x="445198" y="22254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2" name="Freeform: Shape 211">
            <a:extLst>
              <a:ext uri="{FF2B5EF4-FFF2-40B4-BE49-F238E27FC236}">
                <a16:creationId xmlns:a16="http://schemas.microsoft.com/office/drawing/2014/main" id="{31258FE7-6578-FED8-F61B-E1F0E50B73D5}"/>
              </a:ext>
            </a:extLst>
          </p:cNvPr>
          <p:cNvSpPr/>
          <p:nvPr/>
        </p:nvSpPr>
        <p:spPr>
          <a:xfrm>
            <a:off x="2924108"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66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666 h 593445"/>
              <a:gd name="connsiteX10" fmla="*/ 296837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92" y="593383"/>
                  <a:pt x="593480" y="460520"/>
                  <a:pt x="593446" y="296666"/>
                </a:cubicBezTo>
                <a:cubicBezTo>
                  <a:pt x="593411" y="132788"/>
                  <a:pt x="460543" y="-34"/>
                  <a:pt x="296666" y="0"/>
                </a:cubicBezTo>
                <a:cubicBezTo>
                  <a:pt x="296648" y="0"/>
                  <a:pt x="296626" y="0"/>
                  <a:pt x="296609" y="0"/>
                </a:cubicBezTo>
                <a:close/>
                <a:moveTo>
                  <a:pt x="296609" y="519208"/>
                </a:moveTo>
                <a:cubicBezTo>
                  <a:pt x="173702" y="519019"/>
                  <a:pt x="74221" y="419230"/>
                  <a:pt x="74409" y="296323"/>
                </a:cubicBezTo>
                <a:cubicBezTo>
                  <a:pt x="74598" y="173416"/>
                  <a:pt x="174387"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3" name="Freeform: Shape 212">
            <a:extLst>
              <a:ext uri="{FF2B5EF4-FFF2-40B4-BE49-F238E27FC236}">
                <a16:creationId xmlns:a16="http://schemas.microsoft.com/office/drawing/2014/main" id="{C29BF5DC-8228-A38E-93A7-66B8EA842EA9}"/>
              </a:ext>
            </a:extLst>
          </p:cNvPr>
          <p:cNvSpPr/>
          <p:nvPr/>
        </p:nvSpPr>
        <p:spPr>
          <a:xfrm>
            <a:off x="3851072" y="1835973"/>
            <a:ext cx="1378585" cy="1377900"/>
          </a:xfrm>
          <a:custGeom>
            <a:avLst/>
            <a:gdLst>
              <a:gd name="connsiteX0" fmla="*/ 1149287 w 1149286"/>
              <a:gd name="connsiteY0" fmla="*/ 574358 h 1148715"/>
              <a:gd name="connsiteX1" fmla="*/ 574643 w 1149286"/>
              <a:gd name="connsiteY1" fmla="*/ 1148715 h 1148715"/>
              <a:gd name="connsiteX2" fmla="*/ 0 w 1149286"/>
              <a:gd name="connsiteY2" fmla="*/ 574358 h 1148715"/>
              <a:gd name="connsiteX3" fmla="*/ 574643 w 1149286"/>
              <a:gd name="connsiteY3" fmla="*/ 0 h 1148715"/>
              <a:gd name="connsiteX4" fmla="*/ 1149287 w 1149286"/>
              <a:gd name="connsiteY4" fmla="*/ 574358 h 114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86" h="1148715">
                <a:moveTo>
                  <a:pt x="1149287" y="574358"/>
                </a:moveTo>
                <a:cubicBezTo>
                  <a:pt x="1149287" y="891567"/>
                  <a:pt x="892010" y="1148715"/>
                  <a:pt x="574643" y="1148715"/>
                </a:cubicBezTo>
                <a:cubicBezTo>
                  <a:pt x="257277" y="1148715"/>
                  <a:pt x="0" y="891567"/>
                  <a:pt x="0" y="574358"/>
                </a:cubicBezTo>
                <a:cubicBezTo>
                  <a:pt x="0" y="257148"/>
                  <a:pt x="257277" y="0"/>
                  <a:pt x="574643" y="0"/>
                </a:cubicBezTo>
                <a:cubicBezTo>
                  <a:pt x="892010" y="0"/>
                  <a:pt x="1149287" y="257148"/>
                  <a:pt x="1149287" y="57435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14" name="Freeform: Shape 213">
            <a:extLst>
              <a:ext uri="{FF2B5EF4-FFF2-40B4-BE49-F238E27FC236}">
                <a16:creationId xmlns:a16="http://schemas.microsoft.com/office/drawing/2014/main" id="{1E716F88-6CF7-D76B-E23A-1D5570DDFBE5}"/>
              </a:ext>
            </a:extLst>
          </p:cNvPr>
          <p:cNvSpPr/>
          <p:nvPr/>
        </p:nvSpPr>
        <p:spPr>
          <a:xfrm>
            <a:off x="3942109" y="1926943"/>
            <a:ext cx="1196510" cy="1195961"/>
          </a:xfrm>
          <a:custGeom>
            <a:avLst/>
            <a:gdLst>
              <a:gd name="connsiteX0" fmla="*/ 997496 w 997496"/>
              <a:gd name="connsiteY0" fmla="*/ 498519 h 997038"/>
              <a:gd name="connsiteX1" fmla="*/ 498748 w 997496"/>
              <a:gd name="connsiteY1" fmla="*/ 997039 h 997038"/>
              <a:gd name="connsiteX2" fmla="*/ 0 w 997496"/>
              <a:gd name="connsiteY2" fmla="*/ 498519 h 997038"/>
              <a:gd name="connsiteX3" fmla="*/ 498748 w 997496"/>
              <a:gd name="connsiteY3" fmla="*/ 0 h 997038"/>
              <a:gd name="connsiteX4" fmla="*/ 997496 w 997496"/>
              <a:gd name="connsiteY4" fmla="*/ 498519 h 99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96" h="997038">
                <a:moveTo>
                  <a:pt x="997496" y="498519"/>
                </a:moveTo>
                <a:cubicBezTo>
                  <a:pt x="997496" y="773844"/>
                  <a:pt x="774199" y="997039"/>
                  <a:pt x="498748" y="997039"/>
                </a:cubicBezTo>
                <a:cubicBezTo>
                  <a:pt x="223297" y="997039"/>
                  <a:pt x="0" y="773844"/>
                  <a:pt x="0" y="498519"/>
                </a:cubicBezTo>
                <a:cubicBezTo>
                  <a:pt x="0" y="223195"/>
                  <a:pt x="223297" y="0"/>
                  <a:pt x="498748" y="0"/>
                </a:cubicBezTo>
                <a:cubicBezTo>
                  <a:pt x="774199" y="0"/>
                  <a:pt x="997496" y="223195"/>
                  <a:pt x="997496" y="49851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5715" cap="flat">
            <a:noFill/>
            <a:prstDash val="solid"/>
            <a:miter/>
          </a:ln>
        </p:spPr>
        <p:txBody>
          <a:bodyPr rtlCol="0" anchor="ctr"/>
          <a:lstStyle/>
          <a:p>
            <a:pPr defTabSz="685800">
              <a:buClrTx/>
              <a:defRPr/>
            </a:pPr>
            <a:endParaRPr lang="en-US" sz="1350"/>
          </a:p>
        </p:txBody>
      </p:sp>
      <p:sp>
        <p:nvSpPr>
          <p:cNvPr id="152" name="TextBox 151">
            <a:extLst>
              <a:ext uri="{FF2B5EF4-FFF2-40B4-BE49-F238E27FC236}">
                <a16:creationId xmlns:a16="http://schemas.microsoft.com/office/drawing/2014/main" id="{05AC71E0-AE85-7ACB-4527-AF969FEBF1AB}"/>
              </a:ext>
            </a:extLst>
          </p:cNvPr>
          <p:cNvSpPr txBox="1"/>
          <p:nvPr/>
        </p:nvSpPr>
        <p:spPr>
          <a:xfrm>
            <a:off x="4028587" y="2348740"/>
            <a:ext cx="1021186" cy="300082"/>
          </a:xfrm>
          <a:prstGeom prst="rect">
            <a:avLst/>
          </a:prstGeom>
          <a:noFill/>
        </p:spPr>
        <p:txBody>
          <a:bodyPr wrap="square">
            <a:spAutoFit/>
          </a:bodyPr>
          <a:lstStyle/>
          <a:p>
            <a:pPr algn="ctr" defTabSz="685800">
              <a:buClrTx/>
              <a:defRPr/>
            </a:pPr>
            <a:r>
              <a:rPr lang="en-US" sz="1350" b="1">
                <a:solidFill>
                  <a:srgbClr val="FFFFFF"/>
                </a:solidFill>
                <a:latin typeface="Lora" pitchFamily="2" charset="0"/>
              </a:rPr>
              <a:t>Benefits</a:t>
            </a:r>
          </a:p>
        </p:txBody>
      </p:sp>
      <p:sp>
        <p:nvSpPr>
          <p:cNvPr id="153" name="TextBox 152">
            <a:extLst>
              <a:ext uri="{FF2B5EF4-FFF2-40B4-BE49-F238E27FC236}">
                <a16:creationId xmlns:a16="http://schemas.microsoft.com/office/drawing/2014/main" id="{20FFE196-920A-5273-E27A-97BED021C23D}"/>
              </a:ext>
            </a:extLst>
          </p:cNvPr>
          <p:cNvSpPr txBox="1"/>
          <p:nvPr/>
        </p:nvSpPr>
        <p:spPr>
          <a:xfrm>
            <a:off x="1239766" y="930108"/>
            <a:ext cx="2171540" cy="479618"/>
          </a:xfrm>
          <a:prstGeom prst="rect">
            <a:avLst/>
          </a:prstGeom>
          <a:solidFill>
            <a:schemeClr val="bg1">
              <a:lumMod val="95000"/>
            </a:schemeClr>
          </a:solidFill>
        </p:spPr>
        <p:txBody>
          <a:bodyPr wrap="square">
            <a:spAutoFit/>
          </a:bodyPr>
          <a:lstStyle/>
          <a:p>
            <a:pPr>
              <a:spcAft>
                <a:spcPts val="450"/>
              </a:spcAft>
              <a:defRPr/>
            </a:pPr>
            <a:r>
              <a:rPr lang="en-US" sz="1050" b="1">
                <a:solidFill>
                  <a:srgbClr val="FFFFFF"/>
                </a:solidFill>
                <a:latin typeface="Lora" pitchFamily="2" charset="0"/>
              </a:rPr>
              <a:t>Data integration and reporting</a:t>
            </a:r>
          </a:p>
          <a:p>
            <a:pPr defTabSz="685800">
              <a:spcAft>
                <a:spcPts val="450"/>
              </a:spcAft>
              <a:buClrTx/>
              <a:defRPr/>
            </a:pPr>
            <a:r>
              <a:rPr lang="en-US" sz="1050" b="1">
                <a:solidFill>
                  <a:srgbClr val="FFFFFF"/>
                </a:solidFill>
                <a:latin typeface="Lora" pitchFamily="2" charset="0"/>
              </a:rPr>
              <a:t>Document trials</a:t>
            </a:r>
          </a:p>
        </p:txBody>
      </p:sp>
      <p:sp>
        <p:nvSpPr>
          <p:cNvPr id="154" name="TextBox 153">
            <a:extLst>
              <a:ext uri="{FF2B5EF4-FFF2-40B4-BE49-F238E27FC236}">
                <a16:creationId xmlns:a16="http://schemas.microsoft.com/office/drawing/2014/main" id="{6A0404F0-61DB-D29A-BE83-1259E175F19C}"/>
              </a:ext>
            </a:extLst>
          </p:cNvPr>
          <p:cNvSpPr txBox="1"/>
          <p:nvPr/>
        </p:nvSpPr>
        <p:spPr>
          <a:xfrm>
            <a:off x="817417" y="1570470"/>
            <a:ext cx="2220665"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Real-Time collaboration Decision making and increased productivity</a:t>
            </a:r>
          </a:p>
        </p:txBody>
      </p:sp>
      <p:sp>
        <p:nvSpPr>
          <p:cNvPr id="155" name="TextBox 154">
            <a:extLst>
              <a:ext uri="{FF2B5EF4-FFF2-40B4-BE49-F238E27FC236}">
                <a16:creationId xmlns:a16="http://schemas.microsoft.com/office/drawing/2014/main" id="{738C75A5-7DA1-FE51-B13B-3FC81DBF466E}"/>
              </a:ext>
            </a:extLst>
          </p:cNvPr>
          <p:cNvSpPr txBox="1"/>
          <p:nvPr/>
        </p:nvSpPr>
        <p:spPr>
          <a:xfrm>
            <a:off x="594067" y="2241432"/>
            <a:ext cx="1958888"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Enhancing project quality by using Project Quality Index feature</a:t>
            </a:r>
            <a:r>
              <a:rPr lang="en-US" sz="900" b="1">
                <a:solidFill>
                  <a:srgbClr val="FFFFFF"/>
                </a:solidFill>
                <a:latin typeface="Lora" pitchFamily="2" charset="0"/>
              </a:rPr>
              <a:t> </a:t>
            </a:r>
          </a:p>
        </p:txBody>
      </p:sp>
      <p:sp>
        <p:nvSpPr>
          <p:cNvPr id="156" name="TextBox 155">
            <a:extLst>
              <a:ext uri="{FF2B5EF4-FFF2-40B4-BE49-F238E27FC236}">
                <a16:creationId xmlns:a16="http://schemas.microsoft.com/office/drawing/2014/main" id="{BFE73255-9CE4-CFEF-D8D1-1C76A210D597}"/>
              </a:ext>
            </a:extLst>
          </p:cNvPr>
          <p:cNvSpPr txBox="1"/>
          <p:nvPr/>
        </p:nvSpPr>
        <p:spPr>
          <a:xfrm>
            <a:off x="838426" y="2943455"/>
            <a:ext cx="1943642" cy="47961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Offline functionality </a:t>
            </a:r>
          </a:p>
          <a:p>
            <a:pPr defTabSz="685800">
              <a:spcAft>
                <a:spcPts val="450"/>
              </a:spcAft>
              <a:buClrTx/>
              <a:defRPr/>
            </a:pPr>
            <a:r>
              <a:rPr lang="en-US" sz="1050" b="1">
                <a:solidFill>
                  <a:srgbClr val="FFFFFF"/>
                </a:solidFill>
                <a:latin typeface="Lora" pitchFamily="2" charset="0"/>
              </a:rPr>
              <a:t>Alerts and notifications</a:t>
            </a:r>
            <a:r>
              <a:rPr lang="en-US" sz="900" b="1">
                <a:solidFill>
                  <a:srgbClr val="FFFFFF"/>
                </a:solidFill>
                <a:latin typeface="Lora" pitchFamily="2" charset="0"/>
              </a:rPr>
              <a:t> </a:t>
            </a:r>
          </a:p>
        </p:txBody>
      </p:sp>
      <p:sp>
        <p:nvSpPr>
          <p:cNvPr id="157" name="TextBox 156">
            <a:extLst>
              <a:ext uri="{FF2B5EF4-FFF2-40B4-BE49-F238E27FC236}">
                <a16:creationId xmlns:a16="http://schemas.microsoft.com/office/drawing/2014/main" id="{D533D520-E27B-ABAD-00BE-8ED6CE21831F}"/>
              </a:ext>
            </a:extLst>
          </p:cNvPr>
          <p:cNvSpPr txBox="1"/>
          <p:nvPr/>
        </p:nvSpPr>
        <p:spPr>
          <a:xfrm>
            <a:off x="1259885" y="3651254"/>
            <a:ext cx="2124845"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Cost and Resources saving Sustainability</a:t>
            </a:r>
            <a:r>
              <a:rPr lang="en-US" sz="900" b="1">
                <a:solidFill>
                  <a:srgbClr val="FFFFFF"/>
                </a:solidFill>
                <a:latin typeface="Lora" pitchFamily="2" charset="0"/>
              </a:rPr>
              <a:t> </a:t>
            </a:r>
          </a:p>
        </p:txBody>
      </p:sp>
      <p:sp>
        <p:nvSpPr>
          <p:cNvPr id="158" name="TextBox 157">
            <a:extLst>
              <a:ext uri="{FF2B5EF4-FFF2-40B4-BE49-F238E27FC236}">
                <a16:creationId xmlns:a16="http://schemas.microsoft.com/office/drawing/2014/main" id="{566AF25C-E4DC-6C75-D8CA-970D3D1D782C}"/>
              </a:ext>
            </a:extLst>
          </p:cNvPr>
          <p:cNvSpPr txBox="1"/>
          <p:nvPr/>
        </p:nvSpPr>
        <p:spPr>
          <a:xfrm>
            <a:off x="5819069" y="996632"/>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Digital checklists for real-time monitoring</a:t>
            </a:r>
          </a:p>
        </p:txBody>
      </p:sp>
      <p:sp>
        <p:nvSpPr>
          <p:cNvPr id="159" name="TextBox 158">
            <a:extLst>
              <a:ext uri="{FF2B5EF4-FFF2-40B4-BE49-F238E27FC236}">
                <a16:creationId xmlns:a16="http://schemas.microsoft.com/office/drawing/2014/main" id="{3C42C3D3-D356-0E7D-E216-3A9973C390F0}"/>
              </a:ext>
            </a:extLst>
          </p:cNvPr>
          <p:cNvSpPr txBox="1"/>
          <p:nvPr/>
        </p:nvSpPr>
        <p:spPr>
          <a:xfrm>
            <a:off x="6244374" y="1673065"/>
            <a:ext cx="2196846" cy="461665"/>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1200" dirty="0"/>
              <a:t>Enhanced inspection management </a:t>
            </a:r>
          </a:p>
        </p:txBody>
      </p:sp>
      <p:sp>
        <p:nvSpPr>
          <p:cNvPr id="160" name="TextBox 159">
            <a:extLst>
              <a:ext uri="{FF2B5EF4-FFF2-40B4-BE49-F238E27FC236}">
                <a16:creationId xmlns:a16="http://schemas.microsoft.com/office/drawing/2014/main" id="{8A52D5C3-237B-ED98-ADFD-252DB2B10179}"/>
              </a:ext>
            </a:extLst>
          </p:cNvPr>
          <p:cNvSpPr txBox="1"/>
          <p:nvPr/>
        </p:nvSpPr>
        <p:spPr>
          <a:xfrm>
            <a:off x="6635249" y="2331152"/>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Comprehensive documentation features</a:t>
            </a:r>
          </a:p>
        </p:txBody>
      </p:sp>
      <p:sp>
        <p:nvSpPr>
          <p:cNvPr id="161" name="TextBox 160">
            <a:extLst>
              <a:ext uri="{FF2B5EF4-FFF2-40B4-BE49-F238E27FC236}">
                <a16:creationId xmlns:a16="http://schemas.microsoft.com/office/drawing/2014/main" id="{83CAC39A-F8F9-CF00-F2E7-A3D875E6BC55}"/>
              </a:ext>
            </a:extLst>
          </p:cNvPr>
          <p:cNvSpPr txBox="1"/>
          <p:nvPr/>
        </p:nvSpPr>
        <p:spPr>
          <a:xfrm>
            <a:off x="6272600" y="3091374"/>
            <a:ext cx="2063371"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Data access and Traceability</a:t>
            </a:r>
          </a:p>
        </p:txBody>
      </p:sp>
      <p:sp>
        <p:nvSpPr>
          <p:cNvPr id="162" name="TextBox 161">
            <a:extLst>
              <a:ext uri="{FF2B5EF4-FFF2-40B4-BE49-F238E27FC236}">
                <a16:creationId xmlns:a16="http://schemas.microsoft.com/office/drawing/2014/main" id="{B7B1E9C7-D310-C328-DA17-CFFD2C453277}"/>
              </a:ext>
            </a:extLst>
          </p:cNvPr>
          <p:cNvSpPr txBox="1"/>
          <p:nvPr/>
        </p:nvSpPr>
        <p:spPr>
          <a:xfrm>
            <a:off x="5689437" y="3738189"/>
            <a:ext cx="2266487"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Reports and Dashboards</a:t>
            </a:r>
          </a:p>
        </p:txBody>
      </p:sp>
      <p:sp>
        <p:nvSpPr>
          <p:cNvPr id="2" name="TextBox 1">
            <a:extLst>
              <a:ext uri="{FF2B5EF4-FFF2-40B4-BE49-F238E27FC236}">
                <a16:creationId xmlns:a16="http://schemas.microsoft.com/office/drawing/2014/main" id="{409D8CFE-AEDF-034C-7D09-342540423E32}"/>
              </a:ext>
            </a:extLst>
          </p:cNvPr>
          <p:cNvSpPr txBox="1"/>
          <p:nvPr/>
        </p:nvSpPr>
        <p:spPr>
          <a:xfrm>
            <a:off x="5244562" y="1049846"/>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01</a:t>
            </a:r>
            <a:endParaRPr lang="en-IN" sz="1500" b="1" kern="1200">
              <a:solidFill>
                <a:schemeClr val="bg1"/>
              </a:solidFill>
              <a:latin typeface="Perpetua" panose="02020502060401020303" pitchFamily="18" charset="0"/>
            </a:endParaRPr>
          </a:p>
        </p:txBody>
      </p:sp>
      <p:sp>
        <p:nvSpPr>
          <p:cNvPr id="12" name="TextBox 11">
            <a:extLst>
              <a:ext uri="{FF2B5EF4-FFF2-40B4-BE49-F238E27FC236}">
                <a16:creationId xmlns:a16="http://schemas.microsoft.com/office/drawing/2014/main" id="{82E34B0E-9A5F-A78F-67AE-136D3211E522}"/>
              </a:ext>
            </a:extLst>
          </p:cNvPr>
          <p:cNvSpPr txBox="1"/>
          <p:nvPr/>
        </p:nvSpPr>
        <p:spPr>
          <a:xfrm>
            <a:off x="5691022" y="1726619"/>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02</a:t>
            </a:r>
            <a:endParaRPr lang="en-IN" sz="900" b="1" kern="1200">
              <a:solidFill>
                <a:schemeClr val="bg1"/>
              </a:solidFill>
              <a:latin typeface="Perpetua" panose="02020502060401020303" pitchFamily="18" charset="0"/>
            </a:endParaRPr>
          </a:p>
        </p:txBody>
      </p:sp>
      <p:sp>
        <p:nvSpPr>
          <p:cNvPr id="13" name="TextBox 12">
            <a:extLst>
              <a:ext uri="{FF2B5EF4-FFF2-40B4-BE49-F238E27FC236}">
                <a16:creationId xmlns:a16="http://schemas.microsoft.com/office/drawing/2014/main" id="{F1809A1B-6768-82EE-A8D7-D4FD8686D628}"/>
              </a:ext>
            </a:extLst>
          </p:cNvPr>
          <p:cNvSpPr txBox="1"/>
          <p:nvPr/>
        </p:nvSpPr>
        <p:spPr>
          <a:xfrm>
            <a:off x="6110825" y="2392971"/>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03</a:t>
            </a:r>
            <a:endParaRPr lang="en-IN" sz="1500" b="1" kern="1200">
              <a:solidFill>
                <a:schemeClr val="bg1"/>
              </a:solidFill>
              <a:latin typeface="Perpetua" panose="02020502060401020303" pitchFamily="18" charset="0"/>
            </a:endParaRPr>
          </a:p>
        </p:txBody>
      </p:sp>
      <p:sp>
        <p:nvSpPr>
          <p:cNvPr id="19" name="TextBox 18">
            <a:extLst>
              <a:ext uri="{FF2B5EF4-FFF2-40B4-BE49-F238E27FC236}">
                <a16:creationId xmlns:a16="http://schemas.microsoft.com/office/drawing/2014/main" id="{5F766DED-91D1-69ED-65C8-72D9964ACA66}"/>
              </a:ext>
            </a:extLst>
          </p:cNvPr>
          <p:cNvSpPr txBox="1"/>
          <p:nvPr/>
        </p:nvSpPr>
        <p:spPr>
          <a:xfrm>
            <a:off x="5665487" y="307263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04</a:t>
            </a:r>
            <a:endParaRPr lang="en-IN" sz="1500" b="1" kern="1200">
              <a:solidFill>
                <a:schemeClr val="bg1"/>
              </a:solidFill>
              <a:latin typeface="Perpetua" panose="02020502060401020303" pitchFamily="18" charset="0"/>
            </a:endParaRPr>
          </a:p>
        </p:txBody>
      </p:sp>
      <p:sp>
        <p:nvSpPr>
          <p:cNvPr id="20" name="TextBox 19">
            <a:extLst>
              <a:ext uri="{FF2B5EF4-FFF2-40B4-BE49-F238E27FC236}">
                <a16:creationId xmlns:a16="http://schemas.microsoft.com/office/drawing/2014/main" id="{F9ECA9F9-4D5C-6682-4526-0818E4087B93}"/>
              </a:ext>
            </a:extLst>
          </p:cNvPr>
          <p:cNvSpPr txBox="1"/>
          <p:nvPr/>
        </p:nvSpPr>
        <p:spPr>
          <a:xfrm>
            <a:off x="5251093" y="3735535"/>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05</a:t>
            </a:r>
            <a:endParaRPr lang="en-IN" sz="1500" b="1" kern="1200">
              <a:solidFill>
                <a:schemeClr val="bg1"/>
              </a:solidFill>
              <a:latin typeface="Perpetua" panose="02020502060401020303" pitchFamily="18" charset="0"/>
            </a:endParaRPr>
          </a:p>
        </p:txBody>
      </p:sp>
      <p:sp>
        <p:nvSpPr>
          <p:cNvPr id="22" name="TextBox 21">
            <a:extLst>
              <a:ext uri="{FF2B5EF4-FFF2-40B4-BE49-F238E27FC236}">
                <a16:creationId xmlns:a16="http://schemas.microsoft.com/office/drawing/2014/main" id="{D1D7CEA6-5E10-446D-2CDC-66AF3E97CA01}"/>
              </a:ext>
            </a:extLst>
          </p:cNvPr>
          <p:cNvSpPr txBox="1"/>
          <p:nvPr/>
        </p:nvSpPr>
        <p:spPr>
          <a:xfrm>
            <a:off x="3115651"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07</a:t>
            </a:r>
            <a:endParaRPr lang="en-IN" sz="1500" b="1" kern="1200">
              <a:solidFill>
                <a:schemeClr val="bg1"/>
              </a:solidFill>
              <a:latin typeface="Perpetua" panose="02020502060401020303" pitchFamily="18" charset="0"/>
            </a:endParaRPr>
          </a:p>
        </p:txBody>
      </p:sp>
      <p:sp>
        <p:nvSpPr>
          <p:cNvPr id="23" name="TextBox 22">
            <a:extLst>
              <a:ext uri="{FF2B5EF4-FFF2-40B4-BE49-F238E27FC236}">
                <a16:creationId xmlns:a16="http://schemas.microsoft.com/office/drawing/2014/main" id="{1D05298F-6FE0-5D9D-FFD2-E980331943B0}"/>
              </a:ext>
            </a:extLst>
          </p:cNvPr>
          <p:cNvSpPr txBox="1"/>
          <p:nvPr/>
        </p:nvSpPr>
        <p:spPr>
          <a:xfrm>
            <a:off x="3527523" y="105950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06</a:t>
            </a:r>
            <a:endParaRPr lang="en-IN" sz="1500" b="1" kern="1200">
              <a:solidFill>
                <a:schemeClr val="bg1"/>
              </a:solidFill>
              <a:latin typeface="Perpetua" panose="02020502060401020303" pitchFamily="18" charset="0"/>
            </a:endParaRPr>
          </a:p>
        </p:txBody>
      </p:sp>
      <p:sp>
        <p:nvSpPr>
          <p:cNvPr id="27" name="TextBox 26">
            <a:extLst>
              <a:ext uri="{FF2B5EF4-FFF2-40B4-BE49-F238E27FC236}">
                <a16:creationId xmlns:a16="http://schemas.microsoft.com/office/drawing/2014/main" id="{F2AEBC63-4D16-18F2-68A3-4261C05B014D}"/>
              </a:ext>
            </a:extLst>
          </p:cNvPr>
          <p:cNvSpPr txBox="1"/>
          <p:nvPr/>
        </p:nvSpPr>
        <p:spPr>
          <a:xfrm>
            <a:off x="2673070" y="238222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08</a:t>
            </a:r>
            <a:endParaRPr lang="en-IN" sz="1500" b="1" kern="1200">
              <a:solidFill>
                <a:schemeClr val="bg1"/>
              </a:solidFill>
              <a:latin typeface="Perpetua" panose="02020502060401020303" pitchFamily="18" charset="0"/>
            </a:endParaRPr>
          </a:p>
        </p:txBody>
      </p:sp>
      <p:sp>
        <p:nvSpPr>
          <p:cNvPr id="28" name="TextBox 27">
            <a:extLst>
              <a:ext uri="{FF2B5EF4-FFF2-40B4-BE49-F238E27FC236}">
                <a16:creationId xmlns:a16="http://schemas.microsoft.com/office/drawing/2014/main" id="{4D78A644-6328-CE1A-2E21-C2E2B679EE06}"/>
              </a:ext>
            </a:extLst>
          </p:cNvPr>
          <p:cNvSpPr txBox="1"/>
          <p:nvPr/>
        </p:nvSpPr>
        <p:spPr>
          <a:xfrm>
            <a:off x="3101037" y="3046353"/>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09</a:t>
            </a:r>
            <a:endParaRPr lang="en-IN" sz="1500" b="1" kern="1200">
              <a:solidFill>
                <a:schemeClr val="bg1"/>
              </a:solidFill>
              <a:latin typeface="Perpetua" panose="02020502060401020303" pitchFamily="18" charset="0"/>
            </a:endParaRPr>
          </a:p>
        </p:txBody>
      </p:sp>
      <p:sp>
        <p:nvSpPr>
          <p:cNvPr id="29" name="TextBox 28">
            <a:extLst>
              <a:ext uri="{FF2B5EF4-FFF2-40B4-BE49-F238E27FC236}">
                <a16:creationId xmlns:a16="http://schemas.microsoft.com/office/drawing/2014/main" id="{14D5D438-3683-662D-3BAF-AE3E1CCF92C4}"/>
              </a:ext>
            </a:extLst>
          </p:cNvPr>
          <p:cNvSpPr txBox="1"/>
          <p:nvPr/>
        </p:nvSpPr>
        <p:spPr>
          <a:xfrm>
            <a:off x="3522745" y="374214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10</a:t>
            </a:r>
            <a:endParaRPr lang="en-IN" sz="1500" b="1" kern="1200">
              <a:solidFill>
                <a:schemeClr val="bg1"/>
              </a:solidFill>
              <a:latin typeface="Perpetua" panose="02020502060401020303" pitchFamily="18" charset="0"/>
            </a:endParaRPr>
          </a:p>
        </p:txBody>
      </p:sp>
      <p:pic>
        <p:nvPicPr>
          <p:cNvPr id="3" name="Picture 2">
            <a:extLst>
              <a:ext uri="{FF2B5EF4-FFF2-40B4-BE49-F238E27FC236}">
                <a16:creationId xmlns:a16="http://schemas.microsoft.com/office/drawing/2014/main" id="{BABE2FB3-DAEF-F6E9-C367-23767A998339}"/>
              </a:ext>
            </a:extLst>
          </p:cNvPr>
          <p:cNvPicPr>
            <a:picLocks noChangeAspect="1"/>
          </p:cNvPicPr>
          <p:nvPr/>
        </p:nvPicPr>
        <p:blipFill>
          <a:blip r:embed="rId6"/>
          <a:stretch>
            <a:fillRect/>
          </a:stretch>
        </p:blipFill>
        <p:spPr>
          <a:xfrm>
            <a:off x="1555731" y="2276159"/>
            <a:ext cx="5787066" cy="2626026"/>
          </a:xfrm>
          <a:prstGeom prst="rect">
            <a:avLst/>
          </a:prstGeom>
        </p:spPr>
      </p:pic>
      <p:sp>
        <p:nvSpPr>
          <p:cNvPr id="5" name="Google Shape;99;p16">
            <a:extLst>
              <a:ext uri="{FF2B5EF4-FFF2-40B4-BE49-F238E27FC236}">
                <a16:creationId xmlns:a16="http://schemas.microsoft.com/office/drawing/2014/main" id="{613F059B-D071-3CCD-E274-8A2EE695EA0C}"/>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 name="Google Shape;100;p16">
            <a:extLst>
              <a:ext uri="{FF2B5EF4-FFF2-40B4-BE49-F238E27FC236}">
                <a16:creationId xmlns:a16="http://schemas.microsoft.com/office/drawing/2014/main" id="{39C817A2-E769-0AAD-B6EA-3E0066E7FB75}"/>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10" name="Google Shape;97;p16">
            <a:extLst>
              <a:ext uri="{FF2B5EF4-FFF2-40B4-BE49-F238E27FC236}">
                <a16:creationId xmlns:a16="http://schemas.microsoft.com/office/drawing/2014/main" id="{FABCA0F6-A7B0-21FE-FCE2-824B94A688A9}"/>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Benefits</a:t>
            </a:r>
          </a:p>
        </p:txBody>
      </p:sp>
      <p:pic>
        <p:nvPicPr>
          <p:cNvPr id="11" name="Google Shape;98;p16" title="HIA Blue_New Logo_Only -01.png">
            <a:extLst>
              <a:ext uri="{FF2B5EF4-FFF2-40B4-BE49-F238E27FC236}">
                <a16:creationId xmlns:a16="http://schemas.microsoft.com/office/drawing/2014/main" id="{C15104B4-210C-0D97-7F63-CAEDC3A52AAA}"/>
              </a:ext>
            </a:extLst>
          </p:cNvPr>
          <p:cNvPicPr preferRelativeResize="0"/>
          <p:nvPr/>
        </p:nvPicPr>
        <p:blipFill rotWithShape="1">
          <a:blip r:embed="rId7">
            <a:alphaModFix/>
          </a:blip>
          <a:srcRect/>
          <a:stretch/>
        </p:blipFill>
        <p:spPr>
          <a:xfrm>
            <a:off x="7838442" y="152425"/>
            <a:ext cx="1126001" cy="788201"/>
          </a:xfrm>
          <a:prstGeom prst="rect">
            <a:avLst/>
          </a:prstGeom>
          <a:noFill/>
          <a:ln>
            <a:noFill/>
          </a:ln>
        </p:spPr>
      </p:pic>
      <p:cxnSp>
        <p:nvCxnSpPr>
          <p:cNvPr id="16" name="Google Shape;102;p16">
            <a:extLst>
              <a:ext uri="{FF2B5EF4-FFF2-40B4-BE49-F238E27FC236}">
                <a16:creationId xmlns:a16="http://schemas.microsoft.com/office/drawing/2014/main" id="{74771811-2591-5D79-CB5E-B34310DD2AF5}"/>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8" name="Slide Number Placeholder 7">
            <a:extLst>
              <a:ext uri="{FF2B5EF4-FFF2-40B4-BE49-F238E27FC236}">
                <a16:creationId xmlns:a16="http://schemas.microsoft.com/office/drawing/2014/main" id="{EA18C728-640E-9EDA-0557-836645CC93FD}"/>
              </a:ext>
            </a:extLst>
          </p:cNvPr>
          <p:cNvSpPr>
            <a:spLocks noGrp="1"/>
          </p:cNvSpPr>
          <p:nvPr>
            <p:ph type="sldNum" sz="quarter" idx="12"/>
          </p:nvPr>
        </p:nvSpPr>
        <p:spPr/>
        <p:txBody>
          <a:bodyPr/>
          <a:lstStyle/>
          <a:p>
            <a:fld id="{7476E806-B426-4043-B850-C90DEF4A2F9F}" type="slidenum">
              <a:rPr lang="en-US" smtClean="0"/>
              <a:t>17</a:t>
            </a:fld>
            <a:endParaRPr lang="en-US"/>
          </a:p>
        </p:txBody>
      </p:sp>
    </p:spTree>
    <p:extLst>
      <p:ext uri="{BB962C8B-B14F-4D97-AF65-F5344CB8AC3E}">
        <p14:creationId xmlns:p14="http://schemas.microsoft.com/office/powerpoint/2010/main" val="5829160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D6722-205C-7E57-E2F7-C402159B4BC5}"/>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4EEE108-A52C-B929-8710-F93D50F4759E}"/>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ct 5" hidden="1">
                        <a:extLst>
                          <a:ext uri="{FF2B5EF4-FFF2-40B4-BE49-F238E27FC236}">
                            <a16:creationId xmlns:a16="http://schemas.microsoft.com/office/drawing/2014/main" id="{74EEE108-A52C-B929-8710-F93D50F4759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3" name="Freeform: Shape 172">
            <a:extLst>
              <a:ext uri="{FF2B5EF4-FFF2-40B4-BE49-F238E27FC236}">
                <a16:creationId xmlns:a16="http://schemas.microsoft.com/office/drawing/2014/main" id="{AA29165E-B08C-F12C-816F-E9CD1B5BC8AA}"/>
              </a:ext>
            </a:extLst>
          </p:cNvPr>
          <p:cNvSpPr/>
          <p:nvPr/>
        </p:nvSpPr>
        <p:spPr>
          <a:xfrm>
            <a:off x="4508008" y="2506071"/>
            <a:ext cx="810013" cy="1168952"/>
          </a:xfrm>
          <a:custGeom>
            <a:avLst/>
            <a:gdLst>
              <a:gd name="connsiteX0" fmla="*/ 675284 w 675284"/>
              <a:gd name="connsiteY0" fmla="*/ 934517 h 974521"/>
              <a:gd name="connsiteX1" fmla="*/ 62236 w 675284"/>
              <a:gd name="connsiteY1" fmla="*/ 0 h 974521"/>
              <a:gd name="connsiteX2" fmla="*/ 0 w 675284"/>
              <a:gd name="connsiteY2" fmla="*/ 40691 h 974521"/>
              <a:gd name="connsiteX3" fmla="*/ 612648 w 675284"/>
              <a:gd name="connsiteY3" fmla="*/ 974522 h 974521"/>
              <a:gd name="connsiteX4" fmla="*/ 675284 w 675284"/>
              <a:gd name="connsiteY4" fmla="*/ 934517 h 97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84" h="974521">
                <a:moveTo>
                  <a:pt x="675284" y="934517"/>
                </a:moveTo>
                <a:lnTo>
                  <a:pt x="62236" y="0"/>
                </a:lnTo>
                <a:lnTo>
                  <a:pt x="0" y="40691"/>
                </a:lnTo>
                <a:lnTo>
                  <a:pt x="612648" y="974522"/>
                </a:lnTo>
                <a:cubicBezTo>
                  <a:pt x="631148" y="957783"/>
                  <a:pt x="652316" y="944261"/>
                  <a:pt x="675284" y="93451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4" name="Freeform: Shape 173">
            <a:extLst>
              <a:ext uri="{FF2B5EF4-FFF2-40B4-BE49-F238E27FC236}">
                <a16:creationId xmlns:a16="http://schemas.microsoft.com/office/drawing/2014/main" id="{ADF3C34D-B362-3E6B-3DB6-C99F6B12872C}"/>
              </a:ext>
            </a:extLst>
          </p:cNvPr>
          <p:cNvSpPr/>
          <p:nvPr/>
        </p:nvSpPr>
        <p:spPr>
          <a:xfrm>
            <a:off x="4508008" y="1374411"/>
            <a:ext cx="799936" cy="1179989"/>
          </a:xfrm>
          <a:custGeom>
            <a:avLst/>
            <a:gdLst>
              <a:gd name="connsiteX0" fmla="*/ 606133 w 666883"/>
              <a:gd name="connsiteY0" fmla="*/ 0 h 983722"/>
              <a:gd name="connsiteX1" fmla="*/ 0 w 666883"/>
              <a:gd name="connsiteY1" fmla="*/ 943718 h 983722"/>
              <a:gd name="connsiteX2" fmla="*/ 62408 w 666883"/>
              <a:gd name="connsiteY2" fmla="*/ 983723 h 983722"/>
              <a:gd name="connsiteX3" fmla="*/ 666883 w 666883"/>
              <a:gd name="connsiteY3" fmla="*/ 42634 h 983722"/>
              <a:gd name="connsiteX4" fmla="*/ 606133 w 666883"/>
              <a:gd name="connsiteY4" fmla="*/ 0 h 98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83" h="983722">
                <a:moveTo>
                  <a:pt x="606133" y="0"/>
                </a:moveTo>
                <a:lnTo>
                  <a:pt x="0" y="943718"/>
                </a:lnTo>
                <a:lnTo>
                  <a:pt x="62408" y="983723"/>
                </a:lnTo>
                <a:lnTo>
                  <a:pt x="666883" y="42634"/>
                </a:lnTo>
                <a:cubicBezTo>
                  <a:pt x="644389" y="31924"/>
                  <a:pt x="623849" y="17516"/>
                  <a:pt x="606133"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5" name="Freeform: Shape 174">
            <a:extLst>
              <a:ext uri="{FF2B5EF4-FFF2-40B4-BE49-F238E27FC236}">
                <a16:creationId xmlns:a16="http://schemas.microsoft.com/office/drawing/2014/main" id="{DD3BB9C6-C873-71E2-0537-75DD372CCE14}"/>
              </a:ext>
            </a:extLst>
          </p:cNvPr>
          <p:cNvSpPr/>
          <p:nvPr/>
        </p:nvSpPr>
        <p:spPr>
          <a:xfrm>
            <a:off x="4524803" y="1940105"/>
            <a:ext cx="1094847" cy="629789"/>
          </a:xfrm>
          <a:custGeom>
            <a:avLst/>
            <a:gdLst>
              <a:gd name="connsiteX0" fmla="*/ 878281 w 912742"/>
              <a:gd name="connsiteY0" fmla="*/ 0 h 525037"/>
              <a:gd name="connsiteX1" fmla="*/ 0 w 912742"/>
              <a:gd name="connsiteY1" fmla="*/ 459315 h 525037"/>
              <a:gd name="connsiteX2" fmla="*/ 34290 w 912742"/>
              <a:gd name="connsiteY2" fmla="*/ 525037 h 525037"/>
              <a:gd name="connsiteX3" fmla="*/ 912742 w 912742"/>
              <a:gd name="connsiteY3" fmla="*/ 65494 h 525037"/>
              <a:gd name="connsiteX4" fmla="*/ 878281 w 912742"/>
              <a:gd name="connsiteY4" fmla="*/ 0 h 52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42" h="525037">
                <a:moveTo>
                  <a:pt x="878281" y="0"/>
                </a:moveTo>
                <a:lnTo>
                  <a:pt x="0" y="459315"/>
                </a:lnTo>
                <a:lnTo>
                  <a:pt x="34290" y="525037"/>
                </a:lnTo>
                <a:lnTo>
                  <a:pt x="912742" y="65494"/>
                </a:lnTo>
                <a:cubicBezTo>
                  <a:pt x="897649" y="45760"/>
                  <a:pt x="885996" y="23614"/>
                  <a:pt x="878281"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6" name="Freeform: Shape 175">
            <a:extLst>
              <a:ext uri="{FF2B5EF4-FFF2-40B4-BE49-F238E27FC236}">
                <a16:creationId xmlns:a16="http://schemas.microsoft.com/office/drawing/2014/main" id="{1B924221-D9BD-B2C7-EF24-6CE0394DCA6E}"/>
              </a:ext>
            </a:extLst>
          </p:cNvPr>
          <p:cNvSpPr/>
          <p:nvPr/>
        </p:nvSpPr>
        <p:spPr>
          <a:xfrm>
            <a:off x="4545437" y="2485985"/>
            <a:ext cx="1450839" cy="89118"/>
          </a:xfrm>
          <a:custGeom>
            <a:avLst/>
            <a:gdLst>
              <a:gd name="connsiteX0" fmla="*/ 1206151 w 1209522"/>
              <a:gd name="connsiteY0" fmla="*/ 35947 h 74295"/>
              <a:gd name="connsiteX1" fmla="*/ 1209123 w 1209522"/>
              <a:gd name="connsiteY1" fmla="*/ 0 h 74295"/>
              <a:gd name="connsiteX2" fmla="*/ 0 w 1209522"/>
              <a:gd name="connsiteY2" fmla="*/ 0 h 74295"/>
              <a:gd name="connsiteX3" fmla="*/ 0 w 1209522"/>
              <a:gd name="connsiteY3" fmla="*/ 74295 h 74295"/>
              <a:gd name="connsiteX4" fmla="*/ 1209522 w 1209522"/>
              <a:gd name="connsiteY4" fmla="*/ 74295 h 74295"/>
              <a:gd name="connsiteX5" fmla="*/ 1206151 w 1209522"/>
              <a:gd name="connsiteY5" fmla="*/ 35947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522" h="74295">
                <a:moveTo>
                  <a:pt x="1206151" y="35947"/>
                </a:moveTo>
                <a:cubicBezTo>
                  <a:pt x="1206151" y="23906"/>
                  <a:pt x="1207145" y="11881"/>
                  <a:pt x="1209123" y="0"/>
                </a:cubicBezTo>
                <a:lnTo>
                  <a:pt x="0" y="0"/>
                </a:lnTo>
                <a:lnTo>
                  <a:pt x="0" y="74295"/>
                </a:lnTo>
                <a:lnTo>
                  <a:pt x="1209522" y="74295"/>
                </a:lnTo>
                <a:cubicBezTo>
                  <a:pt x="1207294" y="61636"/>
                  <a:pt x="1206162" y="48806"/>
                  <a:pt x="1206151" y="35947"/>
                </a:cubicBezTo>
                <a:close/>
              </a:path>
            </a:pathLst>
          </a:custGeom>
          <a:solidFill>
            <a:srgbClr val="9A57CD"/>
          </a:solidFill>
          <a:ln w="5715" cap="flat">
            <a:noFill/>
            <a:prstDash val="solid"/>
            <a:miter/>
          </a:ln>
        </p:spPr>
        <p:txBody>
          <a:bodyPr rtlCol="0" anchor="ctr"/>
          <a:lstStyle/>
          <a:p>
            <a:pPr defTabSz="685800">
              <a:buClrTx/>
              <a:defRPr/>
            </a:pPr>
            <a:endParaRPr lang="en-US" sz="1350"/>
          </a:p>
        </p:txBody>
      </p:sp>
      <p:sp>
        <p:nvSpPr>
          <p:cNvPr id="177" name="Freeform: Shape 176">
            <a:extLst>
              <a:ext uri="{FF2B5EF4-FFF2-40B4-BE49-F238E27FC236}">
                <a16:creationId xmlns:a16="http://schemas.microsoft.com/office/drawing/2014/main" id="{643289A6-4A98-737B-D6E2-45FFA011223C}"/>
              </a:ext>
            </a:extLst>
          </p:cNvPr>
          <p:cNvSpPr/>
          <p:nvPr/>
        </p:nvSpPr>
        <p:spPr>
          <a:xfrm>
            <a:off x="4524597" y="2491195"/>
            <a:ext cx="1089021" cy="636644"/>
          </a:xfrm>
          <a:custGeom>
            <a:avLst/>
            <a:gdLst>
              <a:gd name="connsiteX0" fmla="*/ 907885 w 907885"/>
              <a:gd name="connsiteY0" fmla="*/ 463772 h 530752"/>
              <a:gd name="connsiteX1" fmla="*/ 34747 w 907885"/>
              <a:gd name="connsiteY1" fmla="*/ 0 h 530752"/>
              <a:gd name="connsiteX2" fmla="*/ 0 w 907885"/>
              <a:gd name="connsiteY2" fmla="*/ 65494 h 530752"/>
              <a:gd name="connsiteX3" fmla="*/ 875881 w 907885"/>
              <a:gd name="connsiteY3" fmla="*/ 530752 h 530752"/>
              <a:gd name="connsiteX4" fmla="*/ 907885 w 907885"/>
              <a:gd name="connsiteY4" fmla="*/ 463772 h 53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5" h="530752">
                <a:moveTo>
                  <a:pt x="907885" y="463772"/>
                </a:moveTo>
                <a:lnTo>
                  <a:pt x="34747" y="0"/>
                </a:lnTo>
                <a:lnTo>
                  <a:pt x="0" y="65494"/>
                </a:lnTo>
                <a:lnTo>
                  <a:pt x="875881" y="530752"/>
                </a:lnTo>
                <a:cubicBezTo>
                  <a:pt x="882659" y="506766"/>
                  <a:pt x="893483" y="484112"/>
                  <a:pt x="907885" y="46377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8" name="Freeform: Shape 177">
            <a:extLst>
              <a:ext uri="{FF2B5EF4-FFF2-40B4-BE49-F238E27FC236}">
                <a16:creationId xmlns:a16="http://schemas.microsoft.com/office/drawing/2014/main" id="{1238F89D-00FE-6D24-8339-E0E18EB4282E}"/>
              </a:ext>
            </a:extLst>
          </p:cNvPr>
          <p:cNvSpPr/>
          <p:nvPr/>
        </p:nvSpPr>
        <p:spPr>
          <a:xfrm>
            <a:off x="3805622" y="1373108"/>
            <a:ext cx="777793" cy="1180880"/>
          </a:xfrm>
          <a:custGeom>
            <a:avLst/>
            <a:gdLst>
              <a:gd name="connsiteX0" fmla="*/ 60522 w 648423"/>
              <a:gd name="connsiteY0" fmla="*/ 0 h 984465"/>
              <a:gd name="connsiteX1" fmla="*/ 0 w 648423"/>
              <a:gd name="connsiteY1" fmla="*/ 43091 h 984465"/>
              <a:gd name="connsiteX2" fmla="*/ 585559 w 648423"/>
              <a:gd name="connsiteY2" fmla="*/ 984466 h 984465"/>
              <a:gd name="connsiteX3" fmla="*/ 648424 w 648423"/>
              <a:gd name="connsiteY3" fmla="*/ 945318 h 984465"/>
            </a:gdLst>
            <a:ahLst/>
            <a:cxnLst>
              <a:cxn ang="0">
                <a:pos x="connsiteX0" y="connsiteY0"/>
              </a:cxn>
              <a:cxn ang="0">
                <a:pos x="connsiteX1" y="connsiteY1"/>
              </a:cxn>
              <a:cxn ang="0">
                <a:pos x="connsiteX2" y="connsiteY2"/>
              </a:cxn>
              <a:cxn ang="0">
                <a:pos x="connsiteX3" y="connsiteY3"/>
              </a:cxn>
            </a:cxnLst>
            <a:rect l="l" t="t" r="r" b="b"/>
            <a:pathLst>
              <a:path w="648423" h="984465">
                <a:moveTo>
                  <a:pt x="60522" y="0"/>
                </a:moveTo>
                <a:cubicBezTo>
                  <a:pt x="42914" y="17665"/>
                  <a:pt x="22454" y="32233"/>
                  <a:pt x="0" y="43091"/>
                </a:cubicBezTo>
                <a:lnTo>
                  <a:pt x="585559" y="984466"/>
                </a:lnTo>
                <a:lnTo>
                  <a:pt x="648424" y="945318"/>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9" name="Freeform: Shape 178">
            <a:extLst>
              <a:ext uri="{FF2B5EF4-FFF2-40B4-BE49-F238E27FC236}">
                <a16:creationId xmlns:a16="http://schemas.microsoft.com/office/drawing/2014/main" id="{8FE145DB-00B8-D2C2-9E4F-149982F4E007}"/>
              </a:ext>
            </a:extLst>
          </p:cNvPr>
          <p:cNvSpPr/>
          <p:nvPr/>
        </p:nvSpPr>
        <p:spPr>
          <a:xfrm>
            <a:off x="3793624" y="2506414"/>
            <a:ext cx="789311" cy="1168404"/>
          </a:xfrm>
          <a:custGeom>
            <a:avLst/>
            <a:gdLst>
              <a:gd name="connsiteX0" fmla="*/ 62522 w 658025"/>
              <a:gd name="connsiteY0" fmla="*/ 974065 h 974064"/>
              <a:gd name="connsiteX1" fmla="*/ 658025 w 658025"/>
              <a:gd name="connsiteY1" fmla="*/ 40005 h 974064"/>
              <a:gd name="connsiteX2" fmla="*/ 595503 w 658025"/>
              <a:gd name="connsiteY2" fmla="*/ 0 h 974064"/>
              <a:gd name="connsiteX3" fmla="*/ 0 w 658025"/>
              <a:gd name="connsiteY3" fmla="*/ 934117 h 974064"/>
              <a:gd name="connsiteX4" fmla="*/ 62522 w 658025"/>
              <a:gd name="connsiteY4" fmla="*/ 974065 h 97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25" h="974064">
                <a:moveTo>
                  <a:pt x="62522" y="974065"/>
                </a:moveTo>
                <a:lnTo>
                  <a:pt x="658025" y="40005"/>
                </a:lnTo>
                <a:lnTo>
                  <a:pt x="595503" y="0"/>
                </a:lnTo>
                <a:lnTo>
                  <a:pt x="0" y="934117"/>
                </a:lnTo>
                <a:cubicBezTo>
                  <a:pt x="22911" y="943873"/>
                  <a:pt x="44046" y="957371"/>
                  <a:pt x="62522" y="9740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0" name="Freeform: Shape 179">
            <a:extLst>
              <a:ext uri="{FF2B5EF4-FFF2-40B4-BE49-F238E27FC236}">
                <a16:creationId xmlns:a16="http://schemas.microsoft.com/office/drawing/2014/main" id="{F8EADC44-F4F7-51D2-A100-F25CACA998AA}"/>
              </a:ext>
            </a:extLst>
          </p:cNvPr>
          <p:cNvSpPr/>
          <p:nvPr/>
        </p:nvSpPr>
        <p:spPr>
          <a:xfrm>
            <a:off x="3490967" y="2491126"/>
            <a:ext cx="1075241" cy="624716"/>
          </a:xfrm>
          <a:custGeom>
            <a:avLst/>
            <a:gdLst>
              <a:gd name="connsiteX0" fmla="*/ 35033 w 896397"/>
              <a:gd name="connsiteY0" fmla="*/ 520808 h 520807"/>
              <a:gd name="connsiteX1" fmla="*/ 896398 w 896397"/>
              <a:gd name="connsiteY1" fmla="*/ 65608 h 520807"/>
              <a:gd name="connsiteX2" fmla="*/ 861765 w 896397"/>
              <a:gd name="connsiteY2" fmla="*/ 0 h 520807"/>
              <a:gd name="connsiteX3" fmla="*/ 0 w 896397"/>
              <a:gd name="connsiteY3" fmla="*/ 455428 h 520807"/>
              <a:gd name="connsiteX4" fmla="*/ 35033 w 896397"/>
              <a:gd name="connsiteY4" fmla="*/ 520808 h 52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97" h="520807">
                <a:moveTo>
                  <a:pt x="35033" y="520808"/>
                </a:moveTo>
                <a:lnTo>
                  <a:pt x="896398" y="65608"/>
                </a:lnTo>
                <a:lnTo>
                  <a:pt x="861765" y="0"/>
                </a:lnTo>
                <a:lnTo>
                  <a:pt x="0" y="455428"/>
                </a:lnTo>
                <a:cubicBezTo>
                  <a:pt x="15265" y="475100"/>
                  <a:pt x="27106" y="497205"/>
                  <a:pt x="35033" y="5208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1" name="Freeform: Shape 180">
            <a:extLst>
              <a:ext uri="{FF2B5EF4-FFF2-40B4-BE49-F238E27FC236}">
                <a16:creationId xmlns:a16="http://schemas.microsoft.com/office/drawing/2014/main" id="{D9E59688-245F-4BB0-FB98-1100C3C9BC93}"/>
              </a:ext>
            </a:extLst>
          </p:cNvPr>
          <p:cNvSpPr/>
          <p:nvPr/>
        </p:nvSpPr>
        <p:spPr>
          <a:xfrm>
            <a:off x="3115712" y="2485985"/>
            <a:ext cx="1429725" cy="89118"/>
          </a:xfrm>
          <a:custGeom>
            <a:avLst/>
            <a:gdLst>
              <a:gd name="connsiteX0" fmla="*/ 572 w 1191920"/>
              <a:gd name="connsiteY0" fmla="*/ 0 h 74295"/>
              <a:gd name="connsiteX1" fmla="*/ 0 w 1191920"/>
              <a:gd name="connsiteY1" fmla="*/ 74295 h 74295"/>
              <a:gd name="connsiteX2" fmla="*/ 1191921 w 1191920"/>
              <a:gd name="connsiteY2" fmla="*/ 74295 h 74295"/>
              <a:gd name="connsiteX3" fmla="*/ 1191921 w 1191920"/>
              <a:gd name="connsiteY3" fmla="*/ 0 h 74295"/>
            </a:gdLst>
            <a:ahLst/>
            <a:cxnLst>
              <a:cxn ang="0">
                <a:pos x="connsiteX0" y="connsiteY0"/>
              </a:cxn>
              <a:cxn ang="0">
                <a:pos x="connsiteX1" y="connsiteY1"/>
              </a:cxn>
              <a:cxn ang="0">
                <a:pos x="connsiteX2" y="connsiteY2"/>
              </a:cxn>
              <a:cxn ang="0">
                <a:pos x="connsiteX3" y="connsiteY3"/>
              </a:cxn>
            </a:cxnLst>
            <a:rect l="l" t="t" r="r" b="b"/>
            <a:pathLst>
              <a:path w="1191920" h="74295">
                <a:moveTo>
                  <a:pt x="572" y="0"/>
                </a:moveTo>
                <a:cubicBezTo>
                  <a:pt x="4578" y="24620"/>
                  <a:pt x="4383" y="49738"/>
                  <a:pt x="0" y="74295"/>
                </a:cubicBezTo>
                <a:lnTo>
                  <a:pt x="1191921" y="74295"/>
                </a:lnTo>
                <a:lnTo>
                  <a:pt x="1191921" y="0"/>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2" name="Freeform: Shape 181">
            <a:extLst>
              <a:ext uri="{FF2B5EF4-FFF2-40B4-BE49-F238E27FC236}">
                <a16:creationId xmlns:a16="http://schemas.microsoft.com/office/drawing/2014/main" id="{EAE55B2D-8BCF-C4E0-5426-AF3F44712845}"/>
              </a:ext>
            </a:extLst>
          </p:cNvPr>
          <p:cNvSpPr/>
          <p:nvPr/>
        </p:nvSpPr>
        <p:spPr>
          <a:xfrm>
            <a:off x="3491035" y="1941680"/>
            <a:ext cx="1075310" cy="628076"/>
          </a:xfrm>
          <a:custGeom>
            <a:avLst/>
            <a:gdLst>
              <a:gd name="connsiteX0" fmla="*/ 35033 w 896454"/>
              <a:gd name="connsiteY0" fmla="*/ 0 h 523608"/>
              <a:gd name="connsiteX1" fmla="*/ 0 w 896454"/>
              <a:gd name="connsiteY1" fmla="*/ 65379 h 523608"/>
              <a:gd name="connsiteX2" fmla="*/ 861593 w 896454"/>
              <a:gd name="connsiteY2" fmla="*/ 523608 h 523608"/>
              <a:gd name="connsiteX3" fmla="*/ 896455 w 896454"/>
              <a:gd name="connsiteY3" fmla="*/ 458114 h 523608"/>
            </a:gdLst>
            <a:ahLst/>
            <a:cxnLst>
              <a:cxn ang="0">
                <a:pos x="connsiteX0" y="connsiteY0"/>
              </a:cxn>
              <a:cxn ang="0">
                <a:pos x="connsiteX1" y="connsiteY1"/>
              </a:cxn>
              <a:cxn ang="0">
                <a:pos x="connsiteX2" y="connsiteY2"/>
              </a:cxn>
              <a:cxn ang="0">
                <a:pos x="connsiteX3" y="connsiteY3"/>
              </a:cxn>
            </a:cxnLst>
            <a:rect l="l" t="t" r="r" b="b"/>
            <a:pathLst>
              <a:path w="896454" h="523608">
                <a:moveTo>
                  <a:pt x="35033" y="0"/>
                </a:moveTo>
                <a:cubicBezTo>
                  <a:pt x="27118" y="23609"/>
                  <a:pt x="15276" y="45714"/>
                  <a:pt x="0" y="65379"/>
                </a:cubicBezTo>
                <a:lnTo>
                  <a:pt x="861593" y="523608"/>
                </a:lnTo>
                <a:lnTo>
                  <a:pt x="896455" y="458114"/>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3" name="Rectangle: Rounded Corners 182">
            <a:extLst>
              <a:ext uri="{FF2B5EF4-FFF2-40B4-BE49-F238E27FC236}">
                <a16:creationId xmlns:a16="http://schemas.microsoft.com/office/drawing/2014/main" id="{A382AF41-81BF-5369-6F04-E29D7272BEE6}"/>
              </a:ext>
            </a:extLst>
          </p:cNvPr>
          <p:cNvSpPr/>
          <p:nvPr/>
        </p:nvSpPr>
        <p:spPr>
          <a:xfrm>
            <a:off x="5292776" y="3581280"/>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4" name="Rectangle: Rounded Corners 183">
            <a:extLst>
              <a:ext uri="{FF2B5EF4-FFF2-40B4-BE49-F238E27FC236}">
                <a16:creationId xmlns:a16="http://schemas.microsoft.com/office/drawing/2014/main" id="{1535339A-55DE-115D-23D7-76BB94EB0582}"/>
              </a:ext>
            </a:extLst>
          </p:cNvPr>
          <p:cNvSpPr/>
          <p:nvPr/>
        </p:nvSpPr>
        <p:spPr>
          <a:xfrm>
            <a:off x="5292776" y="893003"/>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5" name="Rectangle: Rounded Corners 184">
            <a:extLst>
              <a:ext uri="{FF2B5EF4-FFF2-40B4-BE49-F238E27FC236}">
                <a16:creationId xmlns:a16="http://schemas.microsoft.com/office/drawing/2014/main" id="{1A202063-711B-CAED-798E-243EC7D524B1}"/>
              </a:ext>
            </a:extLst>
          </p:cNvPr>
          <p:cNvSpPr/>
          <p:nvPr/>
        </p:nvSpPr>
        <p:spPr>
          <a:xfrm>
            <a:off x="5702256" y="1565295"/>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6" name="Rectangle: Rounded Corners 185">
            <a:extLst>
              <a:ext uri="{FF2B5EF4-FFF2-40B4-BE49-F238E27FC236}">
                <a16:creationId xmlns:a16="http://schemas.microsoft.com/office/drawing/2014/main" id="{28DA8F24-9DC4-CA55-8868-FE7F1C5635B3}"/>
              </a:ext>
            </a:extLst>
          </p:cNvPr>
          <p:cNvSpPr/>
          <p:nvPr/>
        </p:nvSpPr>
        <p:spPr>
          <a:xfrm>
            <a:off x="6130704" y="2237543"/>
            <a:ext cx="2703505" cy="583053"/>
          </a:xfrm>
          <a:prstGeom prst="roundRect">
            <a:avLst>
              <a:gd name="adj" fmla="val 50000"/>
            </a:avLst>
          </a:prstGeom>
          <a:solidFill>
            <a:srgbClr val="9A57CD"/>
          </a:solidFill>
          <a:ln w="5715" cap="flat">
            <a:noFill/>
            <a:prstDash val="solid"/>
            <a:miter/>
          </a:ln>
        </p:spPr>
        <p:txBody>
          <a:bodyPr rtlCol="0" anchor="ctr"/>
          <a:lstStyle/>
          <a:p>
            <a:pPr defTabSz="685800">
              <a:buClrTx/>
              <a:defRPr/>
            </a:pPr>
            <a:endParaRPr lang="en-US" sz="900" dirty="0"/>
          </a:p>
        </p:txBody>
      </p:sp>
      <p:sp>
        <p:nvSpPr>
          <p:cNvPr id="187" name="Rectangle: Rounded Corners 186">
            <a:extLst>
              <a:ext uri="{FF2B5EF4-FFF2-40B4-BE49-F238E27FC236}">
                <a16:creationId xmlns:a16="http://schemas.microsoft.com/office/drawing/2014/main" id="{543546D6-CAC6-4D13-E712-C173A1FF3507}"/>
              </a:ext>
            </a:extLst>
          </p:cNvPr>
          <p:cNvSpPr/>
          <p:nvPr/>
        </p:nvSpPr>
        <p:spPr>
          <a:xfrm>
            <a:off x="5702256" y="2909468"/>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8" name="Rectangle: Rounded Corners 187">
            <a:extLst>
              <a:ext uri="{FF2B5EF4-FFF2-40B4-BE49-F238E27FC236}">
                <a16:creationId xmlns:a16="http://schemas.microsoft.com/office/drawing/2014/main" id="{BFA24E48-B94F-6BF0-B0BA-15DCA0FC4A25}"/>
              </a:ext>
            </a:extLst>
          </p:cNvPr>
          <p:cNvSpPr/>
          <p:nvPr/>
        </p:nvSpPr>
        <p:spPr>
          <a:xfrm>
            <a:off x="1093309" y="893372"/>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9" name="Rectangle: Rounded Corners 188">
            <a:extLst>
              <a:ext uri="{FF2B5EF4-FFF2-40B4-BE49-F238E27FC236}">
                <a16:creationId xmlns:a16="http://schemas.microsoft.com/office/drawing/2014/main" id="{E7BC20BA-F3B7-20B2-9728-6944CD06A61A}"/>
              </a:ext>
            </a:extLst>
          </p:cNvPr>
          <p:cNvSpPr/>
          <p:nvPr/>
        </p:nvSpPr>
        <p:spPr>
          <a:xfrm>
            <a:off x="1093309" y="3581648"/>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0" name="Rectangle: Rounded Corners 189">
            <a:extLst>
              <a:ext uri="{FF2B5EF4-FFF2-40B4-BE49-F238E27FC236}">
                <a16:creationId xmlns:a16="http://schemas.microsoft.com/office/drawing/2014/main" id="{4CB39E3C-E1D4-95D5-D952-21A18755304B}"/>
              </a:ext>
            </a:extLst>
          </p:cNvPr>
          <p:cNvSpPr/>
          <p:nvPr/>
        </p:nvSpPr>
        <p:spPr>
          <a:xfrm>
            <a:off x="691020" y="2909398"/>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1" name="Rectangle: Rounded Corners 190">
            <a:extLst>
              <a:ext uri="{FF2B5EF4-FFF2-40B4-BE49-F238E27FC236}">
                <a16:creationId xmlns:a16="http://schemas.microsoft.com/office/drawing/2014/main" id="{33B7C827-5528-153B-1ECC-171054BC2E49}"/>
              </a:ext>
            </a:extLst>
          </p:cNvPr>
          <p:cNvSpPr/>
          <p:nvPr/>
        </p:nvSpPr>
        <p:spPr>
          <a:xfrm>
            <a:off x="288393" y="2237106"/>
            <a:ext cx="2662948"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2" name="Rectangle: Rounded Corners 191">
            <a:extLst>
              <a:ext uri="{FF2B5EF4-FFF2-40B4-BE49-F238E27FC236}">
                <a16:creationId xmlns:a16="http://schemas.microsoft.com/office/drawing/2014/main" id="{4D974FD0-67D7-D251-B286-44DE32EFB4A8}"/>
              </a:ext>
            </a:extLst>
          </p:cNvPr>
          <p:cNvSpPr/>
          <p:nvPr/>
        </p:nvSpPr>
        <p:spPr>
          <a:xfrm>
            <a:off x="691020" y="1565226"/>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3" name="Freeform: Shape 192">
            <a:extLst>
              <a:ext uri="{FF2B5EF4-FFF2-40B4-BE49-F238E27FC236}">
                <a16:creationId xmlns:a16="http://schemas.microsoft.com/office/drawing/2014/main" id="{2AB28254-539A-DB65-DA92-B81AF2CB84E9}"/>
              </a:ext>
            </a:extLst>
          </p:cNvPr>
          <p:cNvSpPr/>
          <p:nvPr/>
        </p:nvSpPr>
        <p:spPr>
          <a:xfrm>
            <a:off x="5155552" y="3605923"/>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0" y="345506"/>
                  <a:pt x="345392" y="445118"/>
                  <a:pt x="222485" y="445084"/>
                </a:cubicBezTo>
                <a:cubicBezTo>
                  <a:pt x="99601" y="445056"/>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4" name="Freeform: Shape 193">
            <a:extLst>
              <a:ext uri="{FF2B5EF4-FFF2-40B4-BE49-F238E27FC236}">
                <a16:creationId xmlns:a16="http://schemas.microsoft.com/office/drawing/2014/main" id="{E70DABA8-CC91-63C1-1F28-806DD18C1AD0}"/>
              </a:ext>
            </a:extLst>
          </p:cNvPr>
          <p:cNvSpPr/>
          <p:nvPr/>
        </p:nvSpPr>
        <p:spPr>
          <a:xfrm>
            <a:off x="5155552" y="917510"/>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0" y="345506"/>
                  <a:pt x="345392" y="445119"/>
                  <a:pt x="222485" y="445084"/>
                </a:cubicBezTo>
                <a:cubicBezTo>
                  <a:pt x="99601" y="445050"/>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5" name="Freeform: Shape 194">
            <a:extLst>
              <a:ext uri="{FF2B5EF4-FFF2-40B4-BE49-F238E27FC236}">
                <a16:creationId xmlns:a16="http://schemas.microsoft.com/office/drawing/2014/main" id="{C08947A3-4F7B-050C-0376-28BBE26A0491}"/>
              </a:ext>
            </a:extLst>
          </p:cNvPr>
          <p:cNvSpPr/>
          <p:nvPr/>
        </p:nvSpPr>
        <p:spPr>
          <a:xfrm>
            <a:off x="5565013" y="158980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6" y="345506"/>
                  <a:pt x="345392" y="445119"/>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6" name="Freeform: Shape 195">
            <a:extLst>
              <a:ext uri="{FF2B5EF4-FFF2-40B4-BE49-F238E27FC236}">
                <a16:creationId xmlns:a16="http://schemas.microsoft.com/office/drawing/2014/main" id="{5D4FE113-F598-1B71-929B-4DC3B9326FAE}"/>
              </a:ext>
            </a:extLst>
          </p:cNvPr>
          <p:cNvSpPr/>
          <p:nvPr/>
        </p:nvSpPr>
        <p:spPr>
          <a:xfrm>
            <a:off x="5991957" y="2262300"/>
            <a:ext cx="533885" cy="533885"/>
          </a:xfrm>
          <a:custGeom>
            <a:avLst/>
            <a:gdLst>
              <a:gd name="connsiteX0" fmla="*/ 222885 w 445084"/>
              <a:gd name="connsiteY0" fmla="*/ 0 h 445084"/>
              <a:gd name="connsiteX1" fmla="*/ 445084 w 445084"/>
              <a:gd name="connsiteY1" fmla="*/ 222885 h 445084"/>
              <a:gd name="connsiteX2" fmla="*/ 222199 w 445084"/>
              <a:gd name="connsiteY2" fmla="*/ 445084 h 445084"/>
              <a:gd name="connsiteX3" fmla="*/ 0 w 445084"/>
              <a:gd name="connsiteY3" fmla="*/ 222542 h 445084"/>
              <a:gd name="connsiteX4" fmla="*/ 222542 w 445084"/>
              <a:gd name="connsiteY4" fmla="*/ 0 h 445084"/>
              <a:gd name="connsiteX5" fmla="*/ 222885 w 445084"/>
              <a:gd name="connsiteY5" fmla="*/ 0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885" y="0"/>
                </a:moveTo>
                <a:cubicBezTo>
                  <a:pt x="345792" y="189"/>
                  <a:pt x="445273" y="99978"/>
                  <a:pt x="445084" y="222885"/>
                </a:cubicBezTo>
                <a:cubicBezTo>
                  <a:pt x="444896" y="345792"/>
                  <a:pt x="345106" y="445273"/>
                  <a:pt x="222199" y="445084"/>
                </a:cubicBezTo>
                <a:cubicBezTo>
                  <a:pt x="99424" y="444896"/>
                  <a:pt x="0" y="345312"/>
                  <a:pt x="0" y="222542"/>
                </a:cubicBezTo>
                <a:cubicBezTo>
                  <a:pt x="0" y="99635"/>
                  <a:pt x="99635" y="0"/>
                  <a:pt x="222542" y="0"/>
                </a:cubicBezTo>
                <a:cubicBezTo>
                  <a:pt x="222657" y="0"/>
                  <a:pt x="222771" y="0"/>
                  <a:pt x="222885" y="0"/>
                </a:cubicBezTo>
                <a:close/>
              </a:path>
            </a:pathLst>
          </a:custGeom>
          <a:solidFill>
            <a:srgbClr val="9A57CD">
              <a:lumMod val="75000"/>
            </a:srgbClr>
          </a:solidFill>
          <a:ln w="5715" cap="flat">
            <a:noFill/>
            <a:prstDash val="solid"/>
            <a:miter/>
          </a:ln>
        </p:spPr>
        <p:txBody>
          <a:bodyPr rtlCol="0" anchor="ctr"/>
          <a:lstStyle/>
          <a:p>
            <a:pPr defTabSz="685800">
              <a:buClrTx/>
              <a:defRPr/>
            </a:pPr>
            <a:endParaRPr lang="en-US" sz="1350"/>
          </a:p>
        </p:txBody>
      </p:sp>
      <p:sp>
        <p:nvSpPr>
          <p:cNvPr id="197" name="Freeform: Shape 196">
            <a:extLst>
              <a:ext uri="{FF2B5EF4-FFF2-40B4-BE49-F238E27FC236}">
                <a16:creationId xmlns:a16="http://schemas.microsoft.com/office/drawing/2014/main" id="{FB946422-9FAC-E2E4-8194-23961A45FF7B}"/>
              </a:ext>
            </a:extLst>
          </p:cNvPr>
          <p:cNvSpPr/>
          <p:nvPr/>
        </p:nvSpPr>
        <p:spPr>
          <a:xfrm>
            <a:off x="5565013" y="293411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6" y="345506"/>
                  <a:pt x="345392" y="445118"/>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8" name="Freeform: Shape 197">
            <a:extLst>
              <a:ext uri="{FF2B5EF4-FFF2-40B4-BE49-F238E27FC236}">
                <a16:creationId xmlns:a16="http://schemas.microsoft.com/office/drawing/2014/main" id="{95B0B484-9AC8-8A60-7C3E-4B6C8B52C415}"/>
              </a:ext>
            </a:extLst>
          </p:cNvPr>
          <p:cNvSpPr/>
          <p:nvPr/>
        </p:nvSpPr>
        <p:spPr>
          <a:xfrm>
            <a:off x="3422825" y="917441"/>
            <a:ext cx="533885" cy="533885"/>
          </a:xfrm>
          <a:custGeom>
            <a:avLst/>
            <a:gdLst>
              <a:gd name="connsiteX0" fmla="*/ 222199 w 445084"/>
              <a:gd name="connsiteY0" fmla="*/ 445085 h 445084"/>
              <a:gd name="connsiteX1" fmla="*/ 0 w 445084"/>
              <a:gd name="connsiteY1" fmla="*/ 222200 h 445084"/>
              <a:gd name="connsiteX2" fmla="*/ 222885 w 445084"/>
              <a:gd name="connsiteY2" fmla="*/ 0 h 445084"/>
              <a:gd name="connsiteX3" fmla="*/ 445084 w 445084"/>
              <a:gd name="connsiteY3" fmla="*/ 222599 h 445084"/>
              <a:gd name="connsiteX4" fmla="*/ 222485 w 445084"/>
              <a:gd name="connsiteY4" fmla="*/ 445085 h 445084"/>
              <a:gd name="connsiteX5" fmla="*/ 222199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199" y="445085"/>
                </a:moveTo>
                <a:cubicBezTo>
                  <a:pt x="99293" y="444896"/>
                  <a:pt x="-188" y="345106"/>
                  <a:pt x="0" y="222200"/>
                </a:cubicBezTo>
                <a:cubicBezTo>
                  <a:pt x="189" y="99293"/>
                  <a:pt x="99978" y="-188"/>
                  <a:pt x="222885" y="0"/>
                </a:cubicBezTo>
                <a:cubicBezTo>
                  <a:pt x="345678" y="189"/>
                  <a:pt x="445119" y="99807"/>
                  <a:pt x="445084" y="222599"/>
                </a:cubicBezTo>
                <a:cubicBezTo>
                  <a:pt x="445056" y="345506"/>
                  <a:pt x="345392" y="445119"/>
                  <a:pt x="222485" y="445085"/>
                </a:cubicBezTo>
                <a:cubicBezTo>
                  <a:pt x="222388" y="445085"/>
                  <a:pt x="222296" y="445085"/>
                  <a:pt x="222199"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9" name="Freeform: Shape 198">
            <a:extLst>
              <a:ext uri="{FF2B5EF4-FFF2-40B4-BE49-F238E27FC236}">
                <a16:creationId xmlns:a16="http://schemas.microsoft.com/office/drawing/2014/main" id="{E3C3D7BD-E22C-940E-221E-DD0F8F1127BD}"/>
              </a:ext>
            </a:extLst>
          </p:cNvPr>
          <p:cNvSpPr/>
          <p:nvPr/>
        </p:nvSpPr>
        <p:spPr>
          <a:xfrm>
            <a:off x="3333571" y="82852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59"/>
                  <a:pt x="0" y="296837"/>
                </a:cubicBezTo>
                <a:cubicBezTo>
                  <a:pt x="63" y="460715"/>
                  <a:pt x="132960" y="593508"/>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29"/>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0" name="Freeform: Shape 199">
            <a:extLst>
              <a:ext uri="{FF2B5EF4-FFF2-40B4-BE49-F238E27FC236}">
                <a16:creationId xmlns:a16="http://schemas.microsoft.com/office/drawing/2014/main" id="{D3FAE726-B49A-C1F7-965F-BE165F5C3A8B}"/>
              </a:ext>
            </a:extLst>
          </p:cNvPr>
          <p:cNvSpPr/>
          <p:nvPr/>
        </p:nvSpPr>
        <p:spPr>
          <a:xfrm rot="16211400">
            <a:off x="3422504" y="3605775"/>
            <a:ext cx="533885" cy="534021"/>
          </a:xfrm>
          <a:custGeom>
            <a:avLst/>
            <a:gdLst>
              <a:gd name="connsiteX0" fmla="*/ 445084 w 445084"/>
              <a:gd name="connsiteY0" fmla="*/ 222599 h 445198"/>
              <a:gd name="connsiteX1" fmla="*/ 222542 w 445084"/>
              <a:gd name="connsiteY1" fmla="*/ 445199 h 445198"/>
              <a:gd name="connsiteX2" fmla="*/ 0 w 445084"/>
              <a:gd name="connsiteY2" fmla="*/ 222599 h 445198"/>
              <a:gd name="connsiteX3" fmla="*/ 222542 w 445084"/>
              <a:gd name="connsiteY3" fmla="*/ 0 h 445198"/>
              <a:gd name="connsiteX4" fmla="*/ 445084 w 445084"/>
              <a:gd name="connsiteY4" fmla="*/ 222599 h 44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198">
                <a:moveTo>
                  <a:pt x="445084" y="222599"/>
                </a:moveTo>
                <a:cubicBezTo>
                  <a:pt x="445084" y="345537"/>
                  <a:pt x="345449" y="445199"/>
                  <a:pt x="222542" y="445199"/>
                </a:cubicBezTo>
                <a:cubicBezTo>
                  <a:pt x="99635" y="445199"/>
                  <a:pt x="0" y="345537"/>
                  <a:pt x="0" y="222599"/>
                </a:cubicBezTo>
                <a:cubicBezTo>
                  <a:pt x="0" y="99661"/>
                  <a:pt x="99635" y="0"/>
                  <a:pt x="222542" y="0"/>
                </a:cubicBezTo>
                <a:cubicBezTo>
                  <a:pt x="345449" y="0"/>
                  <a:pt x="445084" y="99661"/>
                  <a:pt x="445084" y="222599"/>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1" name="Freeform: Shape 200">
            <a:extLst>
              <a:ext uri="{FF2B5EF4-FFF2-40B4-BE49-F238E27FC236}">
                <a16:creationId xmlns:a16="http://schemas.microsoft.com/office/drawing/2014/main" id="{59510F49-D307-ADC2-863F-8560234CE40E}"/>
              </a:ext>
            </a:extLst>
          </p:cNvPr>
          <p:cNvSpPr/>
          <p:nvPr/>
        </p:nvSpPr>
        <p:spPr>
          <a:xfrm>
            <a:off x="3013363" y="2933974"/>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542 h 445084"/>
              <a:gd name="connsiteX4" fmla="*/ 222428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7"/>
                  <a:pt x="0" y="222200"/>
                </a:cubicBezTo>
                <a:cubicBezTo>
                  <a:pt x="189" y="99293"/>
                  <a:pt x="99978" y="-188"/>
                  <a:pt x="222885" y="0"/>
                </a:cubicBezTo>
                <a:cubicBezTo>
                  <a:pt x="345655" y="189"/>
                  <a:pt x="445085" y="99773"/>
                  <a:pt x="445085" y="222542"/>
                </a:cubicBezTo>
                <a:cubicBezTo>
                  <a:pt x="445056" y="345478"/>
                  <a:pt x="345369" y="445119"/>
                  <a:pt x="222428" y="445085"/>
                </a:cubicBezTo>
                <a:cubicBezTo>
                  <a:pt x="222354" y="445085"/>
                  <a:pt x="222274"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2" name="Freeform: Shape 201">
            <a:extLst>
              <a:ext uri="{FF2B5EF4-FFF2-40B4-BE49-F238E27FC236}">
                <a16:creationId xmlns:a16="http://schemas.microsoft.com/office/drawing/2014/main" id="{B3DAB54D-8280-10DE-4708-77A5E7145008}"/>
              </a:ext>
            </a:extLst>
          </p:cNvPr>
          <p:cNvSpPr/>
          <p:nvPr/>
        </p:nvSpPr>
        <p:spPr>
          <a:xfrm>
            <a:off x="2586145" y="2261545"/>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600 h 445084"/>
              <a:gd name="connsiteX4" fmla="*/ 222485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6"/>
                  <a:pt x="0" y="222200"/>
                </a:cubicBezTo>
                <a:cubicBezTo>
                  <a:pt x="189" y="99292"/>
                  <a:pt x="99979" y="-188"/>
                  <a:pt x="222885" y="0"/>
                </a:cubicBezTo>
                <a:cubicBezTo>
                  <a:pt x="345678" y="189"/>
                  <a:pt x="445119" y="99807"/>
                  <a:pt x="445085" y="222600"/>
                </a:cubicBezTo>
                <a:cubicBezTo>
                  <a:pt x="445056" y="345506"/>
                  <a:pt x="345392" y="445119"/>
                  <a:pt x="222485" y="445085"/>
                </a:cubicBezTo>
                <a:cubicBezTo>
                  <a:pt x="222388" y="445085"/>
                  <a:pt x="222297"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3" name="Freeform: Shape 202">
            <a:extLst>
              <a:ext uri="{FF2B5EF4-FFF2-40B4-BE49-F238E27FC236}">
                <a16:creationId xmlns:a16="http://schemas.microsoft.com/office/drawing/2014/main" id="{26592927-C5E6-4589-6EB8-D29391ACF77A}"/>
              </a:ext>
            </a:extLst>
          </p:cNvPr>
          <p:cNvSpPr/>
          <p:nvPr/>
        </p:nvSpPr>
        <p:spPr>
          <a:xfrm>
            <a:off x="5066777" y="3516805"/>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3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11" y="132817"/>
                  <a:pt x="460515" y="-29"/>
                  <a:pt x="296608" y="0"/>
                </a:cubicBezTo>
                <a:close/>
                <a:moveTo>
                  <a:pt x="296608" y="519208"/>
                </a:moveTo>
                <a:cubicBezTo>
                  <a:pt x="173702" y="519019"/>
                  <a:pt x="74221" y="419230"/>
                  <a:pt x="74409" y="296323"/>
                </a:cubicBezTo>
                <a:cubicBezTo>
                  <a:pt x="74598" y="173416"/>
                  <a:pt x="174387" y="73935"/>
                  <a:pt x="297294" y="74123"/>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4" name="Freeform: Shape 203">
            <a:extLst>
              <a:ext uri="{FF2B5EF4-FFF2-40B4-BE49-F238E27FC236}">
                <a16:creationId xmlns:a16="http://schemas.microsoft.com/office/drawing/2014/main" id="{A453915F-2A1B-7BC6-6082-192BCC011416}"/>
              </a:ext>
            </a:extLst>
          </p:cNvPr>
          <p:cNvSpPr/>
          <p:nvPr/>
        </p:nvSpPr>
        <p:spPr>
          <a:xfrm>
            <a:off x="5066777" y="828529"/>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4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59"/>
                  <a:pt x="0" y="296837"/>
                </a:cubicBezTo>
                <a:cubicBezTo>
                  <a:pt x="63" y="460715"/>
                  <a:pt x="132960" y="593508"/>
                  <a:pt x="296837" y="593446"/>
                </a:cubicBezTo>
                <a:cubicBezTo>
                  <a:pt x="460669" y="593383"/>
                  <a:pt x="593445" y="460555"/>
                  <a:pt x="593445" y="296723"/>
                </a:cubicBezTo>
                <a:cubicBezTo>
                  <a:pt x="593411" y="132817"/>
                  <a:pt x="460515" y="-34"/>
                  <a:pt x="296608" y="0"/>
                </a:cubicBezTo>
                <a:close/>
                <a:moveTo>
                  <a:pt x="296608" y="519208"/>
                </a:moveTo>
                <a:cubicBezTo>
                  <a:pt x="173702" y="519019"/>
                  <a:pt x="74221" y="419229"/>
                  <a:pt x="74409" y="296323"/>
                </a:cubicBezTo>
                <a:cubicBezTo>
                  <a:pt x="74598" y="173416"/>
                  <a:pt x="174387" y="73935"/>
                  <a:pt x="297294" y="74124"/>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5" name="Freeform: Shape 204">
            <a:extLst>
              <a:ext uri="{FF2B5EF4-FFF2-40B4-BE49-F238E27FC236}">
                <a16:creationId xmlns:a16="http://schemas.microsoft.com/office/drawing/2014/main" id="{BB95FED7-D75A-D527-71BD-7B96396B4D8B}"/>
              </a:ext>
            </a:extLst>
          </p:cNvPr>
          <p:cNvSpPr/>
          <p:nvPr/>
        </p:nvSpPr>
        <p:spPr>
          <a:xfrm>
            <a:off x="5476239"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09 w 593445"/>
              <a:gd name="connsiteY4" fmla="*/ 0 h 593445"/>
              <a:gd name="connsiteX5" fmla="*/ 296609 w 593445"/>
              <a:gd name="connsiteY5" fmla="*/ 519208 h 593445"/>
              <a:gd name="connsiteX6" fmla="*/ 74409 w 593445"/>
              <a:gd name="connsiteY6" fmla="*/ 296323 h 593445"/>
              <a:gd name="connsiteX7" fmla="*/ 297294 w 593445"/>
              <a:gd name="connsiteY7" fmla="*/ 74124 h 593445"/>
              <a:gd name="connsiteX8" fmla="*/ 519494 w 593445"/>
              <a:gd name="connsiteY8" fmla="*/ 296666 h 593445"/>
              <a:gd name="connsiteX9" fmla="*/ 296837 w 593445"/>
              <a:gd name="connsiteY9" fmla="*/ 519208 h 593445"/>
              <a:gd name="connsiteX10" fmla="*/ 296609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9" y="0"/>
                </a:moveTo>
                <a:cubicBezTo>
                  <a:pt x="132731" y="63"/>
                  <a:pt x="-63" y="132960"/>
                  <a:pt x="0" y="296837"/>
                </a:cubicBezTo>
                <a:cubicBezTo>
                  <a:pt x="63" y="460715"/>
                  <a:pt x="132960" y="593509"/>
                  <a:pt x="296837" y="593446"/>
                </a:cubicBezTo>
                <a:cubicBezTo>
                  <a:pt x="460692" y="593383"/>
                  <a:pt x="593480" y="460520"/>
                  <a:pt x="593446" y="296666"/>
                </a:cubicBezTo>
                <a:cubicBezTo>
                  <a:pt x="593383" y="132782"/>
                  <a:pt x="460492" y="-34"/>
                  <a:pt x="296609" y="0"/>
                </a:cubicBezTo>
                <a:close/>
                <a:moveTo>
                  <a:pt x="296609" y="519208"/>
                </a:moveTo>
                <a:cubicBezTo>
                  <a:pt x="173702" y="519019"/>
                  <a:pt x="74221" y="419230"/>
                  <a:pt x="74409" y="296323"/>
                </a:cubicBezTo>
                <a:cubicBezTo>
                  <a:pt x="74598" y="173416"/>
                  <a:pt x="174388"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6" name="Freeform: Shape 205">
            <a:extLst>
              <a:ext uri="{FF2B5EF4-FFF2-40B4-BE49-F238E27FC236}">
                <a16:creationId xmlns:a16="http://schemas.microsoft.com/office/drawing/2014/main" id="{296DE576-2F9B-7C50-1DCB-146F367500F8}"/>
              </a:ext>
            </a:extLst>
          </p:cNvPr>
          <p:cNvSpPr/>
          <p:nvPr/>
        </p:nvSpPr>
        <p:spPr>
          <a:xfrm>
            <a:off x="5903525" y="2173182"/>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723 w 593445"/>
              <a:gd name="connsiteY4" fmla="*/ 0 h 593445"/>
              <a:gd name="connsiteX5" fmla="*/ 296608 w 593445"/>
              <a:gd name="connsiteY5" fmla="*/ 0 h 593445"/>
              <a:gd name="connsiteX6" fmla="*/ 296608 w 593445"/>
              <a:gd name="connsiteY6" fmla="*/ 519208 h 593445"/>
              <a:gd name="connsiteX7" fmla="*/ 74123 w 593445"/>
              <a:gd name="connsiteY7" fmla="*/ 296609 h 593445"/>
              <a:gd name="connsiteX8" fmla="*/ 296723 w 593445"/>
              <a:gd name="connsiteY8" fmla="*/ 74123 h 593445"/>
              <a:gd name="connsiteX9" fmla="*/ 519208 w 593445"/>
              <a:gd name="connsiteY9" fmla="*/ 296723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45" y="132845"/>
                  <a:pt x="460600" y="0"/>
                  <a:pt x="296723" y="0"/>
                </a:cubicBezTo>
                <a:cubicBezTo>
                  <a:pt x="296683" y="0"/>
                  <a:pt x="296648" y="0"/>
                  <a:pt x="296608" y="0"/>
                </a:cubicBezTo>
                <a:close/>
                <a:moveTo>
                  <a:pt x="296608" y="519208"/>
                </a:moveTo>
                <a:cubicBezTo>
                  <a:pt x="173702" y="519173"/>
                  <a:pt x="74089" y="419515"/>
                  <a:pt x="74123" y="296609"/>
                </a:cubicBezTo>
                <a:cubicBezTo>
                  <a:pt x="74152" y="173702"/>
                  <a:pt x="173816" y="74089"/>
                  <a:pt x="296723" y="74123"/>
                </a:cubicBezTo>
                <a:cubicBezTo>
                  <a:pt x="419629" y="74152"/>
                  <a:pt x="519242" y="173816"/>
                  <a:pt x="519208" y="296723"/>
                </a:cubicBezTo>
                <a:cubicBezTo>
                  <a:pt x="519173" y="419630"/>
                  <a:pt x="419515" y="519242"/>
                  <a:pt x="296608"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07" name="Freeform: Shape 206">
            <a:extLst>
              <a:ext uri="{FF2B5EF4-FFF2-40B4-BE49-F238E27FC236}">
                <a16:creationId xmlns:a16="http://schemas.microsoft.com/office/drawing/2014/main" id="{4550FE16-ABCB-E429-C476-922802718C1F}"/>
              </a:ext>
            </a:extLst>
          </p:cNvPr>
          <p:cNvSpPr/>
          <p:nvPr/>
        </p:nvSpPr>
        <p:spPr>
          <a:xfrm>
            <a:off x="5476376"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494 w 593331"/>
              <a:gd name="connsiteY4" fmla="*/ 0 h 593331"/>
              <a:gd name="connsiteX5" fmla="*/ 296494 w 593331"/>
              <a:gd name="connsiteY5" fmla="*/ 519208 h 593331"/>
              <a:gd name="connsiteX6" fmla="*/ 74295 w 593331"/>
              <a:gd name="connsiteY6" fmla="*/ 296323 h 593331"/>
              <a:gd name="connsiteX7" fmla="*/ 297180 w 593331"/>
              <a:gd name="connsiteY7" fmla="*/ 74123 h 593331"/>
              <a:gd name="connsiteX8" fmla="*/ 519379 w 593331"/>
              <a:gd name="connsiteY8" fmla="*/ 296666 h 593331"/>
              <a:gd name="connsiteX9" fmla="*/ 296780 w 593331"/>
              <a:gd name="connsiteY9" fmla="*/ 519265 h 593331"/>
              <a:gd name="connsiteX10" fmla="*/ 296494 w 593331"/>
              <a:gd name="connsiteY10"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68" y="132782"/>
                  <a:pt x="460377" y="-29"/>
                  <a:pt x="296494" y="0"/>
                </a:cubicBezTo>
                <a:close/>
                <a:moveTo>
                  <a:pt x="296494" y="519208"/>
                </a:moveTo>
                <a:cubicBezTo>
                  <a:pt x="173587" y="519019"/>
                  <a:pt x="74106"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8" name="Freeform: Shape 207">
            <a:extLst>
              <a:ext uri="{FF2B5EF4-FFF2-40B4-BE49-F238E27FC236}">
                <a16:creationId xmlns:a16="http://schemas.microsoft.com/office/drawing/2014/main" id="{250DFA07-4623-250A-BF09-D7E185C9D04C}"/>
              </a:ext>
            </a:extLst>
          </p:cNvPr>
          <p:cNvSpPr/>
          <p:nvPr/>
        </p:nvSpPr>
        <p:spPr>
          <a:xfrm>
            <a:off x="3333571" y="3516806"/>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3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60" y="593509"/>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30"/>
                  <a:pt x="74409" y="296323"/>
                </a:cubicBezTo>
                <a:cubicBezTo>
                  <a:pt x="74598" y="173416"/>
                  <a:pt x="174388" y="73935"/>
                  <a:pt x="297294" y="74123"/>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9" name="Freeform: Shape 208">
            <a:extLst>
              <a:ext uri="{FF2B5EF4-FFF2-40B4-BE49-F238E27FC236}">
                <a16:creationId xmlns:a16="http://schemas.microsoft.com/office/drawing/2014/main" id="{F4436A7D-3217-6EDC-AE08-E1708020EEF8}"/>
              </a:ext>
            </a:extLst>
          </p:cNvPr>
          <p:cNvSpPr/>
          <p:nvPr/>
        </p:nvSpPr>
        <p:spPr>
          <a:xfrm>
            <a:off x="2924245"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551 w 593331"/>
              <a:gd name="connsiteY4" fmla="*/ 0 h 593331"/>
              <a:gd name="connsiteX5" fmla="*/ 296494 w 593331"/>
              <a:gd name="connsiteY5" fmla="*/ 0 h 593331"/>
              <a:gd name="connsiteX6" fmla="*/ 296494 w 593331"/>
              <a:gd name="connsiteY6" fmla="*/ 519208 h 593331"/>
              <a:gd name="connsiteX7" fmla="*/ 74295 w 593331"/>
              <a:gd name="connsiteY7" fmla="*/ 296323 h 593331"/>
              <a:gd name="connsiteX8" fmla="*/ 297180 w 593331"/>
              <a:gd name="connsiteY8" fmla="*/ 74123 h 593331"/>
              <a:gd name="connsiteX9" fmla="*/ 519379 w 593331"/>
              <a:gd name="connsiteY9" fmla="*/ 296666 h 593331"/>
              <a:gd name="connsiteX10" fmla="*/ 296780 w 593331"/>
              <a:gd name="connsiteY10" fmla="*/ 519265 h 593331"/>
              <a:gd name="connsiteX11" fmla="*/ 296494 w 593331"/>
              <a:gd name="connsiteY11"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97" y="132788"/>
                  <a:pt x="460429" y="-29"/>
                  <a:pt x="296551" y="0"/>
                </a:cubicBezTo>
                <a:cubicBezTo>
                  <a:pt x="296534" y="0"/>
                  <a:pt x="296511" y="0"/>
                  <a:pt x="296494" y="0"/>
                </a:cubicBezTo>
                <a:close/>
                <a:moveTo>
                  <a:pt x="296494" y="519208"/>
                </a:moveTo>
                <a:cubicBezTo>
                  <a:pt x="173587" y="519019"/>
                  <a:pt x="74107"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0" name="Freeform: Shape 209">
            <a:extLst>
              <a:ext uri="{FF2B5EF4-FFF2-40B4-BE49-F238E27FC236}">
                <a16:creationId xmlns:a16="http://schemas.microsoft.com/office/drawing/2014/main" id="{C9FA4B46-1C3A-A0E2-6334-F53CEDD25702}"/>
              </a:ext>
            </a:extLst>
          </p:cNvPr>
          <p:cNvSpPr/>
          <p:nvPr/>
        </p:nvSpPr>
        <p:spPr>
          <a:xfrm>
            <a:off x="2496890" y="2172632"/>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69" y="593383"/>
                  <a:pt x="593446" y="460555"/>
                  <a:pt x="593446" y="296723"/>
                </a:cubicBezTo>
                <a:cubicBezTo>
                  <a:pt x="593446" y="132845"/>
                  <a:pt x="460600" y="0"/>
                  <a:pt x="296723" y="0"/>
                </a:cubicBezTo>
                <a:cubicBezTo>
                  <a:pt x="296683" y="0"/>
                  <a:pt x="296648" y="0"/>
                  <a:pt x="296609" y="0"/>
                </a:cubicBezTo>
                <a:close/>
                <a:moveTo>
                  <a:pt x="296609" y="519208"/>
                </a:moveTo>
                <a:cubicBezTo>
                  <a:pt x="173702" y="519019"/>
                  <a:pt x="74221" y="419230"/>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1" name="Freeform: Shape 210">
            <a:extLst>
              <a:ext uri="{FF2B5EF4-FFF2-40B4-BE49-F238E27FC236}">
                <a16:creationId xmlns:a16="http://schemas.microsoft.com/office/drawing/2014/main" id="{975495CA-8C5A-417C-3D5B-D524526D48AF}"/>
              </a:ext>
            </a:extLst>
          </p:cNvPr>
          <p:cNvSpPr/>
          <p:nvPr/>
        </p:nvSpPr>
        <p:spPr>
          <a:xfrm rot="21587400">
            <a:off x="3013102" y="1589619"/>
            <a:ext cx="534021" cy="533885"/>
          </a:xfrm>
          <a:custGeom>
            <a:avLst/>
            <a:gdLst>
              <a:gd name="connsiteX0" fmla="*/ 445198 w 445198"/>
              <a:gd name="connsiteY0" fmla="*/ 222542 h 445084"/>
              <a:gd name="connsiteX1" fmla="*/ 222599 w 445198"/>
              <a:gd name="connsiteY1" fmla="*/ 445084 h 445084"/>
              <a:gd name="connsiteX2" fmla="*/ 0 w 445198"/>
              <a:gd name="connsiteY2" fmla="*/ 222542 h 445084"/>
              <a:gd name="connsiteX3" fmla="*/ 222599 w 445198"/>
              <a:gd name="connsiteY3" fmla="*/ 0 h 445084"/>
              <a:gd name="connsiteX4" fmla="*/ 445198 w 445198"/>
              <a:gd name="connsiteY4" fmla="*/ 222542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98" h="445084">
                <a:moveTo>
                  <a:pt x="445198" y="222542"/>
                </a:moveTo>
                <a:cubicBezTo>
                  <a:pt x="445198" y="345448"/>
                  <a:pt x="345537" y="445084"/>
                  <a:pt x="222599" y="445084"/>
                </a:cubicBezTo>
                <a:cubicBezTo>
                  <a:pt x="99661" y="445084"/>
                  <a:pt x="0" y="345448"/>
                  <a:pt x="0" y="222542"/>
                </a:cubicBezTo>
                <a:cubicBezTo>
                  <a:pt x="0" y="99635"/>
                  <a:pt x="99661" y="0"/>
                  <a:pt x="222599" y="0"/>
                </a:cubicBezTo>
                <a:cubicBezTo>
                  <a:pt x="345537" y="0"/>
                  <a:pt x="445198" y="99635"/>
                  <a:pt x="445198" y="22254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2" name="Freeform: Shape 211">
            <a:extLst>
              <a:ext uri="{FF2B5EF4-FFF2-40B4-BE49-F238E27FC236}">
                <a16:creationId xmlns:a16="http://schemas.microsoft.com/office/drawing/2014/main" id="{8C5988DF-632A-6597-AE3F-E52D605BC176}"/>
              </a:ext>
            </a:extLst>
          </p:cNvPr>
          <p:cNvSpPr/>
          <p:nvPr/>
        </p:nvSpPr>
        <p:spPr>
          <a:xfrm>
            <a:off x="2924108"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66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666 h 593445"/>
              <a:gd name="connsiteX10" fmla="*/ 296837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92" y="593383"/>
                  <a:pt x="593480" y="460520"/>
                  <a:pt x="593446" y="296666"/>
                </a:cubicBezTo>
                <a:cubicBezTo>
                  <a:pt x="593411" y="132788"/>
                  <a:pt x="460543" y="-34"/>
                  <a:pt x="296666" y="0"/>
                </a:cubicBezTo>
                <a:cubicBezTo>
                  <a:pt x="296648" y="0"/>
                  <a:pt x="296626" y="0"/>
                  <a:pt x="296609" y="0"/>
                </a:cubicBezTo>
                <a:close/>
                <a:moveTo>
                  <a:pt x="296609" y="519208"/>
                </a:moveTo>
                <a:cubicBezTo>
                  <a:pt x="173702" y="519019"/>
                  <a:pt x="74221" y="419230"/>
                  <a:pt x="74409" y="296323"/>
                </a:cubicBezTo>
                <a:cubicBezTo>
                  <a:pt x="74598" y="173416"/>
                  <a:pt x="174387"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3" name="Freeform: Shape 212">
            <a:extLst>
              <a:ext uri="{FF2B5EF4-FFF2-40B4-BE49-F238E27FC236}">
                <a16:creationId xmlns:a16="http://schemas.microsoft.com/office/drawing/2014/main" id="{E636CAE4-A815-5FE0-EA87-62FBB3418A02}"/>
              </a:ext>
            </a:extLst>
          </p:cNvPr>
          <p:cNvSpPr/>
          <p:nvPr/>
        </p:nvSpPr>
        <p:spPr>
          <a:xfrm>
            <a:off x="3851072" y="1835973"/>
            <a:ext cx="1378585" cy="1377900"/>
          </a:xfrm>
          <a:custGeom>
            <a:avLst/>
            <a:gdLst>
              <a:gd name="connsiteX0" fmla="*/ 1149287 w 1149286"/>
              <a:gd name="connsiteY0" fmla="*/ 574358 h 1148715"/>
              <a:gd name="connsiteX1" fmla="*/ 574643 w 1149286"/>
              <a:gd name="connsiteY1" fmla="*/ 1148715 h 1148715"/>
              <a:gd name="connsiteX2" fmla="*/ 0 w 1149286"/>
              <a:gd name="connsiteY2" fmla="*/ 574358 h 1148715"/>
              <a:gd name="connsiteX3" fmla="*/ 574643 w 1149286"/>
              <a:gd name="connsiteY3" fmla="*/ 0 h 1148715"/>
              <a:gd name="connsiteX4" fmla="*/ 1149287 w 1149286"/>
              <a:gd name="connsiteY4" fmla="*/ 574358 h 114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86" h="1148715">
                <a:moveTo>
                  <a:pt x="1149287" y="574358"/>
                </a:moveTo>
                <a:cubicBezTo>
                  <a:pt x="1149287" y="891567"/>
                  <a:pt x="892010" y="1148715"/>
                  <a:pt x="574643" y="1148715"/>
                </a:cubicBezTo>
                <a:cubicBezTo>
                  <a:pt x="257277" y="1148715"/>
                  <a:pt x="0" y="891567"/>
                  <a:pt x="0" y="574358"/>
                </a:cubicBezTo>
                <a:cubicBezTo>
                  <a:pt x="0" y="257148"/>
                  <a:pt x="257277" y="0"/>
                  <a:pt x="574643" y="0"/>
                </a:cubicBezTo>
                <a:cubicBezTo>
                  <a:pt x="892010" y="0"/>
                  <a:pt x="1149287" y="257148"/>
                  <a:pt x="1149287" y="57435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14" name="Freeform: Shape 213">
            <a:extLst>
              <a:ext uri="{FF2B5EF4-FFF2-40B4-BE49-F238E27FC236}">
                <a16:creationId xmlns:a16="http://schemas.microsoft.com/office/drawing/2014/main" id="{2FFBA811-BBA2-7584-36E8-1F10B518CDDF}"/>
              </a:ext>
            </a:extLst>
          </p:cNvPr>
          <p:cNvSpPr/>
          <p:nvPr/>
        </p:nvSpPr>
        <p:spPr>
          <a:xfrm>
            <a:off x="3942109" y="1926943"/>
            <a:ext cx="1196510" cy="1195961"/>
          </a:xfrm>
          <a:custGeom>
            <a:avLst/>
            <a:gdLst>
              <a:gd name="connsiteX0" fmla="*/ 997496 w 997496"/>
              <a:gd name="connsiteY0" fmla="*/ 498519 h 997038"/>
              <a:gd name="connsiteX1" fmla="*/ 498748 w 997496"/>
              <a:gd name="connsiteY1" fmla="*/ 997039 h 997038"/>
              <a:gd name="connsiteX2" fmla="*/ 0 w 997496"/>
              <a:gd name="connsiteY2" fmla="*/ 498519 h 997038"/>
              <a:gd name="connsiteX3" fmla="*/ 498748 w 997496"/>
              <a:gd name="connsiteY3" fmla="*/ 0 h 997038"/>
              <a:gd name="connsiteX4" fmla="*/ 997496 w 997496"/>
              <a:gd name="connsiteY4" fmla="*/ 498519 h 99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96" h="997038">
                <a:moveTo>
                  <a:pt x="997496" y="498519"/>
                </a:moveTo>
                <a:cubicBezTo>
                  <a:pt x="997496" y="773844"/>
                  <a:pt x="774199" y="997039"/>
                  <a:pt x="498748" y="997039"/>
                </a:cubicBezTo>
                <a:cubicBezTo>
                  <a:pt x="223297" y="997039"/>
                  <a:pt x="0" y="773844"/>
                  <a:pt x="0" y="498519"/>
                </a:cubicBezTo>
                <a:cubicBezTo>
                  <a:pt x="0" y="223195"/>
                  <a:pt x="223297" y="0"/>
                  <a:pt x="498748" y="0"/>
                </a:cubicBezTo>
                <a:cubicBezTo>
                  <a:pt x="774199" y="0"/>
                  <a:pt x="997496" y="223195"/>
                  <a:pt x="997496" y="49851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5715" cap="flat">
            <a:noFill/>
            <a:prstDash val="solid"/>
            <a:miter/>
          </a:ln>
        </p:spPr>
        <p:txBody>
          <a:bodyPr rtlCol="0" anchor="ctr"/>
          <a:lstStyle/>
          <a:p>
            <a:pPr defTabSz="685800">
              <a:buClrTx/>
              <a:defRPr/>
            </a:pPr>
            <a:endParaRPr lang="en-US" sz="900" dirty="0">
              <a:latin typeface="Perpetua" panose="02020502060401020303" pitchFamily="18" charset="0"/>
            </a:endParaRPr>
          </a:p>
        </p:txBody>
      </p:sp>
      <p:sp>
        <p:nvSpPr>
          <p:cNvPr id="152" name="TextBox 151">
            <a:extLst>
              <a:ext uri="{FF2B5EF4-FFF2-40B4-BE49-F238E27FC236}">
                <a16:creationId xmlns:a16="http://schemas.microsoft.com/office/drawing/2014/main" id="{F8EB3BF9-6E22-C9B7-55AD-6CE7DBA11560}"/>
              </a:ext>
            </a:extLst>
          </p:cNvPr>
          <p:cNvSpPr txBox="1"/>
          <p:nvPr/>
        </p:nvSpPr>
        <p:spPr>
          <a:xfrm>
            <a:off x="4028587" y="2348740"/>
            <a:ext cx="1021186" cy="369332"/>
          </a:xfrm>
          <a:prstGeom prst="rect">
            <a:avLst/>
          </a:prstGeom>
          <a:noFill/>
        </p:spPr>
        <p:txBody>
          <a:bodyPr wrap="square">
            <a:spAutoFit/>
          </a:bodyPr>
          <a:lstStyle/>
          <a:p>
            <a:pPr algn="ctr" defTabSz="685800">
              <a:buClrTx/>
              <a:defRPr/>
            </a:pPr>
            <a:r>
              <a:rPr lang="en-US" sz="1800" b="1" dirty="0">
                <a:solidFill>
                  <a:srgbClr val="FFFFFF"/>
                </a:solidFill>
                <a:latin typeface="Perpetua" panose="02020502060401020303" pitchFamily="18" charset="0"/>
              </a:rPr>
              <a:t>Benefits</a:t>
            </a:r>
          </a:p>
        </p:txBody>
      </p:sp>
      <p:sp>
        <p:nvSpPr>
          <p:cNvPr id="153" name="TextBox 152">
            <a:extLst>
              <a:ext uri="{FF2B5EF4-FFF2-40B4-BE49-F238E27FC236}">
                <a16:creationId xmlns:a16="http://schemas.microsoft.com/office/drawing/2014/main" id="{AA174FD7-15E8-8B4C-B42B-C9C38B726556}"/>
              </a:ext>
            </a:extLst>
          </p:cNvPr>
          <p:cNvSpPr txBox="1"/>
          <p:nvPr/>
        </p:nvSpPr>
        <p:spPr>
          <a:xfrm>
            <a:off x="1239766" y="930108"/>
            <a:ext cx="2171540" cy="479618"/>
          </a:xfrm>
          <a:prstGeom prst="rect">
            <a:avLst/>
          </a:prstGeom>
          <a:solidFill>
            <a:schemeClr val="bg1">
              <a:lumMod val="95000"/>
            </a:schemeClr>
          </a:solidFill>
        </p:spPr>
        <p:txBody>
          <a:bodyPr wrap="square">
            <a:spAutoFit/>
          </a:bodyPr>
          <a:lstStyle/>
          <a:p>
            <a:pPr>
              <a:spcAft>
                <a:spcPts val="450"/>
              </a:spcAft>
              <a:defRPr/>
            </a:pPr>
            <a:r>
              <a:rPr lang="en-US" sz="1050" b="1">
                <a:solidFill>
                  <a:srgbClr val="FFFFFF"/>
                </a:solidFill>
                <a:latin typeface="Lora" pitchFamily="2" charset="0"/>
              </a:rPr>
              <a:t>Data integration and reporting</a:t>
            </a:r>
          </a:p>
          <a:p>
            <a:pPr defTabSz="685800">
              <a:spcAft>
                <a:spcPts val="450"/>
              </a:spcAft>
              <a:buClrTx/>
              <a:defRPr/>
            </a:pPr>
            <a:r>
              <a:rPr lang="en-US" sz="1050" b="1">
                <a:solidFill>
                  <a:srgbClr val="FFFFFF"/>
                </a:solidFill>
                <a:latin typeface="Lora" pitchFamily="2" charset="0"/>
              </a:rPr>
              <a:t>Document trials</a:t>
            </a:r>
          </a:p>
        </p:txBody>
      </p:sp>
      <p:sp>
        <p:nvSpPr>
          <p:cNvPr id="154" name="TextBox 153">
            <a:extLst>
              <a:ext uri="{FF2B5EF4-FFF2-40B4-BE49-F238E27FC236}">
                <a16:creationId xmlns:a16="http://schemas.microsoft.com/office/drawing/2014/main" id="{308FFB2C-9CAC-936F-B2A8-9B8B559B2426}"/>
              </a:ext>
            </a:extLst>
          </p:cNvPr>
          <p:cNvSpPr txBox="1"/>
          <p:nvPr/>
        </p:nvSpPr>
        <p:spPr>
          <a:xfrm>
            <a:off x="817417" y="1570470"/>
            <a:ext cx="2220665"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Real-Time collaboration Decision making and increased productivity</a:t>
            </a:r>
          </a:p>
        </p:txBody>
      </p:sp>
      <p:sp>
        <p:nvSpPr>
          <p:cNvPr id="155" name="TextBox 154">
            <a:extLst>
              <a:ext uri="{FF2B5EF4-FFF2-40B4-BE49-F238E27FC236}">
                <a16:creationId xmlns:a16="http://schemas.microsoft.com/office/drawing/2014/main" id="{F1D09F3F-A21E-1A59-763D-677FAC67DD3F}"/>
              </a:ext>
            </a:extLst>
          </p:cNvPr>
          <p:cNvSpPr txBox="1"/>
          <p:nvPr/>
        </p:nvSpPr>
        <p:spPr>
          <a:xfrm>
            <a:off x="594067" y="2241432"/>
            <a:ext cx="1958888"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Enhancing project quality by using Project Quality Index feature</a:t>
            </a:r>
            <a:r>
              <a:rPr lang="en-US" sz="900" b="1">
                <a:solidFill>
                  <a:srgbClr val="FFFFFF"/>
                </a:solidFill>
                <a:latin typeface="Lora" pitchFamily="2" charset="0"/>
              </a:rPr>
              <a:t> </a:t>
            </a:r>
          </a:p>
        </p:txBody>
      </p:sp>
      <p:sp>
        <p:nvSpPr>
          <p:cNvPr id="156" name="TextBox 155">
            <a:extLst>
              <a:ext uri="{FF2B5EF4-FFF2-40B4-BE49-F238E27FC236}">
                <a16:creationId xmlns:a16="http://schemas.microsoft.com/office/drawing/2014/main" id="{2EF4F56F-D62A-69A1-BAD6-45D618B8A1FB}"/>
              </a:ext>
            </a:extLst>
          </p:cNvPr>
          <p:cNvSpPr txBox="1"/>
          <p:nvPr/>
        </p:nvSpPr>
        <p:spPr>
          <a:xfrm>
            <a:off x="838426" y="2943455"/>
            <a:ext cx="1943642" cy="47961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Offline functionality </a:t>
            </a:r>
          </a:p>
          <a:p>
            <a:pPr defTabSz="685800">
              <a:spcAft>
                <a:spcPts val="450"/>
              </a:spcAft>
              <a:buClrTx/>
              <a:defRPr/>
            </a:pPr>
            <a:r>
              <a:rPr lang="en-US" sz="1050" b="1">
                <a:solidFill>
                  <a:srgbClr val="FFFFFF"/>
                </a:solidFill>
                <a:latin typeface="Lora" pitchFamily="2" charset="0"/>
              </a:rPr>
              <a:t>Alerts and notifications</a:t>
            </a:r>
            <a:r>
              <a:rPr lang="en-US" sz="900" b="1">
                <a:solidFill>
                  <a:srgbClr val="FFFFFF"/>
                </a:solidFill>
                <a:latin typeface="Lora" pitchFamily="2" charset="0"/>
              </a:rPr>
              <a:t> </a:t>
            </a:r>
          </a:p>
        </p:txBody>
      </p:sp>
      <p:sp>
        <p:nvSpPr>
          <p:cNvPr id="157" name="TextBox 156">
            <a:extLst>
              <a:ext uri="{FF2B5EF4-FFF2-40B4-BE49-F238E27FC236}">
                <a16:creationId xmlns:a16="http://schemas.microsoft.com/office/drawing/2014/main" id="{03C24B46-5870-5861-9D52-14A5D41B6D42}"/>
              </a:ext>
            </a:extLst>
          </p:cNvPr>
          <p:cNvSpPr txBox="1"/>
          <p:nvPr/>
        </p:nvSpPr>
        <p:spPr>
          <a:xfrm>
            <a:off x="1259885" y="3651254"/>
            <a:ext cx="2124845"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Cost and Resources saving Sustainability</a:t>
            </a:r>
            <a:r>
              <a:rPr lang="en-US" sz="900" b="1">
                <a:solidFill>
                  <a:srgbClr val="FFFFFF"/>
                </a:solidFill>
                <a:latin typeface="Lora" pitchFamily="2" charset="0"/>
              </a:rPr>
              <a:t> </a:t>
            </a:r>
          </a:p>
        </p:txBody>
      </p:sp>
      <p:sp>
        <p:nvSpPr>
          <p:cNvPr id="158" name="TextBox 157">
            <a:extLst>
              <a:ext uri="{FF2B5EF4-FFF2-40B4-BE49-F238E27FC236}">
                <a16:creationId xmlns:a16="http://schemas.microsoft.com/office/drawing/2014/main" id="{DBAE2580-9F14-66E3-6804-655957BF4099}"/>
              </a:ext>
            </a:extLst>
          </p:cNvPr>
          <p:cNvSpPr txBox="1"/>
          <p:nvPr/>
        </p:nvSpPr>
        <p:spPr>
          <a:xfrm>
            <a:off x="5819069" y="996632"/>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dirty="0">
                <a:solidFill>
                  <a:srgbClr val="FFFFFF"/>
                </a:solidFill>
                <a:latin typeface="Lora" pitchFamily="2" charset="0"/>
              </a:rPr>
              <a:t>Digital checklists for real-time monitoring</a:t>
            </a:r>
          </a:p>
        </p:txBody>
      </p:sp>
      <p:sp>
        <p:nvSpPr>
          <p:cNvPr id="159" name="TextBox 158">
            <a:extLst>
              <a:ext uri="{FF2B5EF4-FFF2-40B4-BE49-F238E27FC236}">
                <a16:creationId xmlns:a16="http://schemas.microsoft.com/office/drawing/2014/main" id="{65037AEB-C1CA-F2D8-77C8-E9A3490F3C26}"/>
              </a:ext>
            </a:extLst>
          </p:cNvPr>
          <p:cNvSpPr txBox="1"/>
          <p:nvPr/>
        </p:nvSpPr>
        <p:spPr>
          <a:xfrm>
            <a:off x="6244374" y="1673064"/>
            <a:ext cx="2196846" cy="415498"/>
          </a:xfrm>
          <a:prstGeom prst="rect">
            <a:avLst/>
          </a:prstGeom>
          <a:noFill/>
        </p:spPr>
        <p:txBody>
          <a:bodyPr wrap="square">
            <a:spAutoFit/>
          </a:bodyPr>
          <a:lstStyle/>
          <a:p>
            <a:pPr defTabSz="685800">
              <a:spcAft>
                <a:spcPts val="450"/>
              </a:spcAft>
              <a:buClrTx/>
              <a:defRPr/>
            </a:pPr>
            <a:r>
              <a:rPr lang="en-US" sz="1050" b="1" dirty="0">
                <a:solidFill>
                  <a:srgbClr val="FFFFFF"/>
                </a:solidFill>
                <a:latin typeface="Lora" pitchFamily="2" charset="0"/>
              </a:rPr>
              <a:t>Enhanced inspection management</a:t>
            </a:r>
            <a:r>
              <a:rPr lang="en-US" sz="900" b="1" dirty="0">
                <a:solidFill>
                  <a:srgbClr val="FFFFFF"/>
                </a:solidFill>
                <a:latin typeface="Lora" pitchFamily="2" charset="0"/>
              </a:rPr>
              <a:t> </a:t>
            </a:r>
          </a:p>
        </p:txBody>
      </p:sp>
      <p:sp>
        <p:nvSpPr>
          <p:cNvPr id="160" name="TextBox 159">
            <a:extLst>
              <a:ext uri="{FF2B5EF4-FFF2-40B4-BE49-F238E27FC236}">
                <a16:creationId xmlns:a16="http://schemas.microsoft.com/office/drawing/2014/main" id="{4FC795A5-D7C8-3B30-4680-E50C15588A06}"/>
              </a:ext>
            </a:extLst>
          </p:cNvPr>
          <p:cNvSpPr txBox="1"/>
          <p:nvPr/>
        </p:nvSpPr>
        <p:spPr>
          <a:xfrm>
            <a:off x="6635250" y="2331153"/>
            <a:ext cx="2044177" cy="461665"/>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1200" dirty="0"/>
              <a:t>Comprehensive documentation features</a:t>
            </a:r>
          </a:p>
        </p:txBody>
      </p:sp>
      <p:sp>
        <p:nvSpPr>
          <p:cNvPr id="161" name="TextBox 160">
            <a:extLst>
              <a:ext uri="{FF2B5EF4-FFF2-40B4-BE49-F238E27FC236}">
                <a16:creationId xmlns:a16="http://schemas.microsoft.com/office/drawing/2014/main" id="{7ED9D73B-82E0-F071-54BC-0BC97A02790F}"/>
              </a:ext>
            </a:extLst>
          </p:cNvPr>
          <p:cNvSpPr txBox="1"/>
          <p:nvPr/>
        </p:nvSpPr>
        <p:spPr>
          <a:xfrm>
            <a:off x="6272600" y="3091374"/>
            <a:ext cx="2063371"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Data access and Traceability</a:t>
            </a:r>
          </a:p>
        </p:txBody>
      </p:sp>
      <p:sp>
        <p:nvSpPr>
          <p:cNvPr id="162" name="TextBox 161">
            <a:extLst>
              <a:ext uri="{FF2B5EF4-FFF2-40B4-BE49-F238E27FC236}">
                <a16:creationId xmlns:a16="http://schemas.microsoft.com/office/drawing/2014/main" id="{5C8468B3-9288-A5D3-2728-E31711B83C35}"/>
              </a:ext>
            </a:extLst>
          </p:cNvPr>
          <p:cNvSpPr txBox="1"/>
          <p:nvPr/>
        </p:nvSpPr>
        <p:spPr>
          <a:xfrm>
            <a:off x="5800641" y="3759149"/>
            <a:ext cx="2266487" cy="253916"/>
          </a:xfrm>
          <a:prstGeom prst="rect">
            <a:avLst/>
          </a:prstGeom>
          <a:noFill/>
        </p:spPr>
        <p:txBody>
          <a:bodyPr wrap="square">
            <a:spAutoFit/>
          </a:bodyPr>
          <a:lstStyle/>
          <a:p>
            <a:pPr defTabSz="685800">
              <a:spcAft>
                <a:spcPts val="450"/>
              </a:spcAft>
              <a:buClrTx/>
              <a:defRPr/>
            </a:pPr>
            <a:r>
              <a:rPr lang="en-US" sz="1050" b="1">
                <a:solidFill>
                  <a:srgbClr val="FFFFFF"/>
                </a:solidFill>
                <a:latin typeface="Lora" pitchFamily="2" charset="0"/>
              </a:rPr>
              <a:t>Reports and Dashboards</a:t>
            </a:r>
          </a:p>
        </p:txBody>
      </p:sp>
      <p:sp>
        <p:nvSpPr>
          <p:cNvPr id="2" name="TextBox 1">
            <a:extLst>
              <a:ext uri="{FF2B5EF4-FFF2-40B4-BE49-F238E27FC236}">
                <a16:creationId xmlns:a16="http://schemas.microsoft.com/office/drawing/2014/main" id="{C1478858-EE72-A01A-0879-955CA66655AE}"/>
              </a:ext>
            </a:extLst>
          </p:cNvPr>
          <p:cNvSpPr txBox="1"/>
          <p:nvPr/>
        </p:nvSpPr>
        <p:spPr>
          <a:xfrm>
            <a:off x="5244562" y="1049846"/>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01</a:t>
            </a:r>
            <a:endParaRPr lang="en-IN" sz="1500" b="1" kern="1200">
              <a:solidFill>
                <a:schemeClr val="bg1"/>
              </a:solidFill>
              <a:latin typeface="Perpetua" panose="02020502060401020303" pitchFamily="18" charset="0"/>
            </a:endParaRPr>
          </a:p>
        </p:txBody>
      </p:sp>
      <p:sp>
        <p:nvSpPr>
          <p:cNvPr id="12" name="TextBox 11">
            <a:extLst>
              <a:ext uri="{FF2B5EF4-FFF2-40B4-BE49-F238E27FC236}">
                <a16:creationId xmlns:a16="http://schemas.microsoft.com/office/drawing/2014/main" id="{467B4986-A5EF-77E4-8BC9-3A6FF5549617}"/>
              </a:ext>
            </a:extLst>
          </p:cNvPr>
          <p:cNvSpPr txBox="1"/>
          <p:nvPr/>
        </p:nvSpPr>
        <p:spPr>
          <a:xfrm>
            <a:off x="5691022"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02</a:t>
            </a:r>
            <a:endParaRPr lang="en-IN" sz="1500" b="1" kern="1200">
              <a:solidFill>
                <a:schemeClr val="bg1"/>
              </a:solidFill>
              <a:latin typeface="Perpetua" panose="02020502060401020303" pitchFamily="18" charset="0"/>
            </a:endParaRPr>
          </a:p>
        </p:txBody>
      </p:sp>
      <p:sp>
        <p:nvSpPr>
          <p:cNvPr id="13" name="TextBox 12">
            <a:extLst>
              <a:ext uri="{FF2B5EF4-FFF2-40B4-BE49-F238E27FC236}">
                <a16:creationId xmlns:a16="http://schemas.microsoft.com/office/drawing/2014/main" id="{C2B65B20-6F8B-E482-77B3-33DDEE3F3642}"/>
              </a:ext>
            </a:extLst>
          </p:cNvPr>
          <p:cNvSpPr txBox="1"/>
          <p:nvPr/>
        </p:nvSpPr>
        <p:spPr>
          <a:xfrm>
            <a:off x="6110825" y="2392971"/>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03</a:t>
            </a:r>
            <a:endParaRPr lang="en-IN" sz="900" b="1" kern="1200">
              <a:solidFill>
                <a:schemeClr val="bg1"/>
              </a:solidFill>
              <a:latin typeface="Perpetua" panose="02020502060401020303" pitchFamily="18" charset="0"/>
            </a:endParaRPr>
          </a:p>
        </p:txBody>
      </p:sp>
      <p:sp>
        <p:nvSpPr>
          <p:cNvPr id="19" name="TextBox 18">
            <a:extLst>
              <a:ext uri="{FF2B5EF4-FFF2-40B4-BE49-F238E27FC236}">
                <a16:creationId xmlns:a16="http://schemas.microsoft.com/office/drawing/2014/main" id="{DEA0E4C1-D233-3AA0-F777-465D8EA89FB3}"/>
              </a:ext>
            </a:extLst>
          </p:cNvPr>
          <p:cNvSpPr txBox="1"/>
          <p:nvPr/>
        </p:nvSpPr>
        <p:spPr>
          <a:xfrm>
            <a:off x="5665487" y="307263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04</a:t>
            </a:r>
            <a:endParaRPr lang="en-IN" sz="1500" b="1" kern="1200">
              <a:solidFill>
                <a:schemeClr val="bg1"/>
              </a:solidFill>
              <a:latin typeface="Perpetua" panose="02020502060401020303" pitchFamily="18" charset="0"/>
            </a:endParaRPr>
          </a:p>
        </p:txBody>
      </p:sp>
      <p:sp>
        <p:nvSpPr>
          <p:cNvPr id="20" name="TextBox 19">
            <a:extLst>
              <a:ext uri="{FF2B5EF4-FFF2-40B4-BE49-F238E27FC236}">
                <a16:creationId xmlns:a16="http://schemas.microsoft.com/office/drawing/2014/main" id="{10162E99-51F4-E366-0782-DCA7E5CEB2D2}"/>
              </a:ext>
            </a:extLst>
          </p:cNvPr>
          <p:cNvSpPr txBox="1"/>
          <p:nvPr/>
        </p:nvSpPr>
        <p:spPr>
          <a:xfrm>
            <a:off x="5251093" y="3735535"/>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05</a:t>
            </a:r>
            <a:endParaRPr lang="en-IN" sz="1500" b="1" kern="1200">
              <a:solidFill>
                <a:schemeClr val="bg1"/>
              </a:solidFill>
              <a:latin typeface="Perpetua" panose="02020502060401020303" pitchFamily="18" charset="0"/>
            </a:endParaRPr>
          </a:p>
        </p:txBody>
      </p:sp>
      <p:sp>
        <p:nvSpPr>
          <p:cNvPr id="22" name="TextBox 21">
            <a:extLst>
              <a:ext uri="{FF2B5EF4-FFF2-40B4-BE49-F238E27FC236}">
                <a16:creationId xmlns:a16="http://schemas.microsoft.com/office/drawing/2014/main" id="{FEC1A08C-4460-F3DE-C28F-201E15FFBFDE}"/>
              </a:ext>
            </a:extLst>
          </p:cNvPr>
          <p:cNvSpPr txBox="1"/>
          <p:nvPr/>
        </p:nvSpPr>
        <p:spPr>
          <a:xfrm>
            <a:off x="3115651"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07</a:t>
            </a:r>
            <a:endParaRPr lang="en-IN" sz="1500" b="1" kern="1200">
              <a:solidFill>
                <a:schemeClr val="bg1"/>
              </a:solidFill>
              <a:latin typeface="Perpetua" panose="02020502060401020303" pitchFamily="18" charset="0"/>
            </a:endParaRPr>
          </a:p>
        </p:txBody>
      </p:sp>
      <p:sp>
        <p:nvSpPr>
          <p:cNvPr id="23" name="TextBox 22">
            <a:extLst>
              <a:ext uri="{FF2B5EF4-FFF2-40B4-BE49-F238E27FC236}">
                <a16:creationId xmlns:a16="http://schemas.microsoft.com/office/drawing/2014/main" id="{BA1CA208-2E9A-45E4-0102-E6FC644B548C}"/>
              </a:ext>
            </a:extLst>
          </p:cNvPr>
          <p:cNvSpPr txBox="1"/>
          <p:nvPr/>
        </p:nvSpPr>
        <p:spPr>
          <a:xfrm>
            <a:off x="3527523" y="105950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06</a:t>
            </a:r>
            <a:endParaRPr lang="en-IN" sz="1500" b="1" kern="1200">
              <a:solidFill>
                <a:schemeClr val="bg1"/>
              </a:solidFill>
              <a:latin typeface="Perpetua" panose="02020502060401020303" pitchFamily="18" charset="0"/>
            </a:endParaRPr>
          </a:p>
        </p:txBody>
      </p:sp>
      <p:sp>
        <p:nvSpPr>
          <p:cNvPr id="26" name="TextBox 25">
            <a:extLst>
              <a:ext uri="{FF2B5EF4-FFF2-40B4-BE49-F238E27FC236}">
                <a16:creationId xmlns:a16="http://schemas.microsoft.com/office/drawing/2014/main" id="{F09D967B-D06E-D830-7A29-84DD389E5D5A}"/>
              </a:ext>
            </a:extLst>
          </p:cNvPr>
          <p:cNvSpPr txBox="1"/>
          <p:nvPr/>
        </p:nvSpPr>
        <p:spPr>
          <a:xfrm>
            <a:off x="5822593" y="4307035"/>
            <a:ext cx="323549" cy="553998"/>
          </a:xfrm>
          <a:prstGeom prst="rect">
            <a:avLst/>
          </a:prstGeom>
          <a:no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05</a:t>
            </a:r>
            <a:endParaRPr lang="en-IN" sz="1500" b="1" kern="1200">
              <a:solidFill>
                <a:schemeClr val="bg1"/>
              </a:solidFill>
              <a:latin typeface="Perpetua" panose="02020502060401020303" pitchFamily="18" charset="0"/>
            </a:endParaRPr>
          </a:p>
        </p:txBody>
      </p:sp>
      <p:sp>
        <p:nvSpPr>
          <p:cNvPr id="27" name="TextBox 26">
            <a:extLst>
              <a:ext uri="{FF2B5EF4-FFF2-40B4-BE49-F238E27FC236}">
                <a16:creationId xmlns:a16="http://schemas.microsoft.com/office/drawing/2014/main" id="{9D0B0A9B-D7E7-D3DB-9D1D-1E0D216F0346}"/>
              </a:ext>
            </a:extLst>
          </p:cNvPr>
          <p:cNvSpPr txBox="1"/>
          <p:nvPr/>
        </p:nvSpPr>
        <p:spPr>
          <a:xfrm>
            <a:off x="2673070" y="238222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08</a:t>
            </a:r>
            <a:endParaRPr lang="en-IN" sz="1500" b="1" kern="1200">
              <a:solidFill>
                <a:schemeClr val="bg1"/>
              </a:solidFill>
              <a:latin typeface="Perpetua" panose="02020502060401020303" pitchFamily="18" charset="0"/>
            </a:endParaRPr>
          </a:p>
        </p:txBody>
      </p:sp>
      <p:sp>
        <p:nvSpPr>
          <p:cNvPr id="28" name="TextBox 27">
            <a:extLst>
              <a:ext uri="{FF2B5EF4-FFF2-40B4-BE49-F238E27FC236}">
                <a16:creationId xmlns:a16="http://schemas.microsoft.com/office/drawing/2014/main" id="{43D4231A-9223-10DC-6BB3-9639937FD5EC}"/>
              </a:ext>
            </a:extLst>
          </p:cNvPr>
          <p:cNvSpPr txBox="1"/>
          <p:nvPr/>
        </p:nvSpPr>
        <p:spPr>
          <a:xfrm>
            <a:off x="3101037" y="3046353"/>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09</a:t>
            </a:r>
            <a:endParaRPr lang="en-IN" sz="1500" b="1" kern="1200">
              <a:solidFill>
                <a:schemeClr val="bg1"/>
              </a:solidFill>
              <a:latin typeface="Perpetua" panose="02020502060401020303" pitchFamily="18" charset="0"/>
            </a:endParaRPr>
          </a:p>
        </p:txBody>
      </p:sp>
      <p:sp>
        <p:nvSpPr>
          <p:cNvPr id="29" name="TextBox 28">
            <a:extLst>
              <a:ext uri="{FF2B5EF4-FFF2-40B4-BE49-F238E27FC236}">
                <a16:creationId xmlns:a16="http://schemas.microsoft.com/office/drawing/2014/main" id="{D5CEC689-A926-B752-CA62-BE9EE44C3A06}"/>
              </a:ext>
            </a:extLst>
          </p:cNvPr>
          <p:cNvSpPr txBox="1"/>
          <p:nvPr/>
        </p:nvSpPr>
        <p:spPr>
          <a:xfrm>
            <a:off x="3522745" y="374214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10</a:t>
            </a:r>
            <a:endParaRPr lang="en-IN" sz="1500" b="1" kern="1200">
              <a:solidFill>
                <a:schemeClr val="bg1"/>
              </a:solidFill>
              <a:latin typeface="Perpetua" panose="02020502060401020303" pitchFamily="18" charset="0"/>
            </a:endParaRPr>
          </a:p>
        </p:txBody>
      </p:sp>
      <p:pic>
        <p:nvPicPr>
          <p:cNvPr id="3" name="Picture 2" descr="A screenshot of a computer&#10;&#10;Description automatically generated">
            <a:extLst>
              <a:ext uri="{FF2B5EF4-FFF2-40B4-BE49-F238E27FC236}">
                <a16:creationId xmlns:a16="http://schemas.microsoft.com/office/drawing/2014/main" id="{160AB4F1-1C1C-11DD-EDE5-5791DE60128F}"/>
              </a:ext>
            </a:extLst>
          </p:cNvPr>
          <p:cNvPicPr>
            <a:picLocks noChangeAspect="1"/>
          </p:cNvPicPr>
          <p:nvPr/>
        </p:nvPicPr>
        <p:blipFill>
          <a:blip r:embed="rId6" cstate="print">
            <a:extLst>
              <a:ext uri="{28A0092B-C50C-407E-A947-70E740481C1C}">
                <a14:useLocalDpi xmlns:a14="http://schemas.microsoft.com/office/drawing/2010/main" val="0"/>
              </a:ext>
            </a:extLst>
          </a:blip>
          <a:srcRect l="41673" b="4957"/>
          <a:stretch/>
        </p:blipFill>
        <p:spPr>
          <a:xfrm>
            <a:off x="136929" y="1194563"/>
            <a:ext cx="3713663" cy="3356491"/>
          </a:xfrm>
          <a:prstGeom prst="rect">
            <a:avLst/>
          </a:prstGeom>
          <a:ln>
            <a:solidFill>
              <a:schemeClr val="accent3">
                <a:lumMod val="60000"/>
                <a:lumOff val="40000"/>
              </a:schemeClr>
            </a:solidFill>
          </a:ln>
        </p:spPr>
      </p:pic>
      <p:sp>
        <p:nvSpPr>
          <p:cNvPr id="5" name="Google Shape;97;p16">
            <a:extLst>
              <a:ext uri="{FF2B5EF4-FFF2-40B4-BE49-F238E27FC236}">
                <a16:creationId xmlns:a16="http://schemas.microsoft.com/office/drawing/2014/main" id="{97111DFC-FDBD-EFB8-1696-844EEEF053BC}"/>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Benefits</a:t>
            </a:r>
          </a:p>
        </p:txBody>
      </p:sp>
      <p:pic>
        <p:nvPicPr>
          <p:cNvPr id="7" name="Google Shape;98;p16" title="HIA Blue_New Logo_Only -01.png">
            <a:extLst>
              <a:ext uri="{FF2B5EF4-FFF2-40B4-BE49-F238E27FC236}">
                <a16:creationId xmlns:a16="http://schemas.microsoft.com/office/drawing/2014/main" id="{C0DC1B98-33F3-AB20-CA14-B98D3F35BD26}"/>
              </a:ext>
            </a:extLst>
          </p:cNvPr>
          <p:cNvPicPr preferRelativeResize="0"/>
          <p:nvPr/>
        </p:nvPicPr>
        <p:blipFill rotWithShape="1">
          <a:blip r:embed="rId7">
            <a:alphaModFix/>
          </a:blip>
          <a:srcRect/>
          <a:stretch/>
        </p:blipFill>
        <p:spPr>
          <a:xfrm>
            <a:off x="7838442" y="152425"/>
            <a:ext cx="1126001" cy="788201"/>
          </a:xfrm>
          <a:prstGeom prst="rect">
            <a:avLst/>
          </a:prstGeom>
          <a:noFill/>
          <a:ln>
            <a:noFill/>
          </a:ln>
        </p:spPr>
      </p:pic>
      <p:cxnSp>
        <p:nvCxnSpPr>
          <p:cNvPr id="10" name="Google Shape;102;p16">
            <a:extLst>
              <a:ext uri="{FF2B5EF4-FFF2-40B4-BE49-F238E27FC236}">
                <a16:creationId xmlns:a16="http://schemas.microsoft.com/office/drawing/2014/main" id="{39CC3198-B870-7CC0-0096-5DF8EA825BA7}"/>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11" name="Google Shape;99;p16">
            <a:extLst>
              <a:ext uri="{FF2B5EF4-FFF2-40B4-BE49-F238E27FC236}">
                <a16:creationId xmlns:a16="http://schemas.microsoft.com/office/drawing/2014/main" id="{3B2E11C2-40D4-A85A-E1A0-498BBE5A0404}"/>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100;p16">
            <a:extLst>
              <a:ext uri="{FF2B5EF4-FFF2-40B4-BE49-F238E27FC236}">
                <a16:creationId xmlns:a16="http://schemas.microsoft.com/office/drawing/2014/main" id="{41298FCF-B587-A60C-9160-365232372F5E}"/>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8" name="Slide Number Placeholder 7">
            <a:extLst>
              <a:ext uri="{FF2B5EF4-FFF2-40B4-BE49-F238E27FC236}">
                <a16:creationId xmlns:a16="http://schemas.microsoft.com/office/drawing/2014/main" id="{A086A6E9-CE11-F73F-464C-FAFFC9E5A993}"/>
              </a:ext>
            </a:extLst>
          </p:cNvPr>
          <p:cNvSpPr>
            <a:spLocks noGrp="1"/>
          </p:cNvSpPr>
          <p:nvPr>
            <p:ph type="sldNum" sz="quarter" idx="12"/>
          </p:nvPr>
        </p:nvSpPr>
        <p:spPr/>
        <p:txBody>
          <a:bodyPr/>
          <a:lstStyle/>
          <a:p>
            <a:fld id="{7476E806-B426-4043-B850-C90DEF4A2F9F}" type="slidenum">
              <a:rPr lang="en-US" smtClean="0"/>
              <a:t>18</a:t>
            </a:fld>
            <a:endParaRPr lang="en-US"/>
          </a:p>
        </p:txBody>
      </p:sp>
    </p:spTree>
    <p:extLst>
      <p:ext uri="{BB962C8B-B14F-4D97-AF65-F5344CB8AC3E}">
        <p14:creationId xmlns:p14="http://schemas.microsoft.com/office/powerpoint/2010/main" val="10621641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45A1-B8E5-71AC-434F-F71E732EE620}"/>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AE6C249-2DF4-D5A1-BEBC-39865686B7EB}"/>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ct 5" hidden="1">
                        <a:extLst>
                          <a:ext uri="{FF2B5EF4-FFF2-40B4-BE49-F238E27FC236}">
                            <a16:creationId xmlns:a16="http://schemas.microsoft.com/office/drawing/2014/main" id="{0AE6C249-2DF4-D5A1-BEBC-39865686B7EB}"/>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3" name="Freeform: Shape 172">
            <a:extLst>
              <a:ext uri="{FF2B5EF4-FFF2-40B4-BE49-F238E27FC236}">
                <a16:creationId xmlns:a16="http://schemas.microsoft.com/office/drawing/2014/main" id="{A0B3FD25-0073-EFAC-E381-9BE1E05474BA}"/>
              </a:ext>
            </a:extLst>
          </p:cNvPr>
          <p:cNvSpPr/>
          <p:nvPr/>
        </p:nvSpPr>
        <p:spPr>
          <a:xfrm>
            <a:off x="4508008" y="2506071"/>
            <a:ext cx="810013" cy="1168952"/>
          </a:xfrm>
          <a:custGeom>
            <a:avLst/>
            <a:gdLst>
              <a:gd name="connsiteX0" fmla="*/ 675284 w 675284"/>
              <a:gd name="connsiteY0" fmla="*/ 934517 h 974521"/>
              <a:gd name="connsiteX1" fmla="*/ 62236 w 675284"/>
              <a:gd name="connsiteY1" fmla="*/ 0 h 974521"/>
              <a:gd name="connsiteX2" fmla="*/ 0 w 675284"/>
              <a:gd name="connsiteY2" fmla="*/ 40691 h 974521"/>
              <a:gd name="connsiteX3" fmla="*/ 612648 w 675284"/>
              <a:gd name="connsiteY3" fmla="*/ 974522 h 974521"/>
              <a:gd name="connsiteX4" fmla="*/ 675284 w 675284"/>
              <a:gd name="connsiteY4" fmla="*/ 934517 h 97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84" h="974521">
                <a:moveTo>
                  <a:pt x="675284" y="934517"/>
                </a:moveTo>
                <a:lnTo>
                  <a:pt x="62236" y="0"/>
                </a:lnTo>
                <a:lnTo>
                  <a:pt x="0" y="40691"/>
                </a:lnTo>
                <a:lnTo>
                  <a:pt x="612648" y="974522"/>
                </a:lnTo>
                <a:cubicBezTo>
                  <a:pt x="631148" y="957783"/>
                  <a:pt x="652316" y="944261"/>
                  <a:pt x="675284" y="93451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4" name="Freeform: Shape 173">
            <a:extLst>
              <a:ext uri="{FF2B5EF4-FFF2-40B4-BE49-F238E27FC236}">
                <a16:creationId xmlns:a16="http://schemas.microsoft.com/office/drawing/2014/main" id="{A07BCE2C-78B9-2928-8656-2BCD3D08845C}"/>
              </a:ext>
            </a:extLst>
          </p:cNvPr>
          <p:cNvSpPr/>
          <p:nvPr/>
        </p:nvSpPr>
        <p:spPr>
          <a:xfrm>
            <a:off x="4508008" y="1374411"/>
            <a:ext cx="799936" cy="1179989"/>
          </a:xfrm>
          <a:custGeom>
            <a:avLst/>
            <a:gdLst>
              <a:gd name="connsiteX0" fmla="*/ 606133 w 666883"/>
              <a:gd name="connsiteY0" fmla="*/ 0 h 983722"/>
              <a:gd name="connsiteX1" fmla="*/ 0 w 666883"/>
              <a:gd name="connsiteY1" fmla="*/ 943718 h 983722"/>
              <a:gd name="connsiteX2" fmla="*/ 62408 w 666883"/>
              <a:gd name="connsiteY2" fmla="*/ 983723 h 983722"/>
              <a:gd name="connsiteX3" fmla="*/ 666883 w 666883"/>
              <a:gd name="connsiteY3" fmla="*/ 42634 h 983722"/>
              <a:gd name="connsiteX4" fmla="*/ 606133 w 666883"/>
              <a:gd name="connsiteY4" fmla="*/ 0 h 98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83" h="983722">
                <a:moveTo>
                  <a:pt x="606133" y="0"/>
                </a:moveTo>
                <a:lnTo>
                  <a:pt x="0" y="943718"/>
                </a:lnTo>
                <a:lnTo>
                  <a:pt x="62408" y="983723"/>
                </a:lnTo>
                <a:lnTo>
                  <a:pt x="666883" y="42634"/>
                </a:lnTo>
                <a:cubicBezTo>
                  <a:pt x="644389" y="31924"/>
                  <a:pt x="623849" y="17516"/>
                  <a:pt x="606133"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5" name="Freeform: Shape 174">
            <a:extLst>
              <a:ext uri="{FF2B5EF4-FFF2-40B4-BE49-F238E27FC236}">
                <a16:creationId xmlns:a16="http://schemas.microsoft.com/office/drawing/2014/main" id="{52B26475-110A-76D8-A36E-B6BEE909F7BC}"/>
              </a:ext>
            </a:extLst>
          </p:cNvPr>
          <p:cNvSpPr/>
          <p:nvPr/>
        </p:nvSpPr>
        <p:spPr>
          <a:xfrm>
            <a:off x="4524803" y="1940105"/>
            <a:ext cx="1094847" cy="629789"/>
          </a:xfrm>
          <a:custGeom>
            <a:avLst/>
            <a:gdLst>
              <a:gd name="connsiteX0" fmla="*/ 878281 w 912742"/>
              <a:gd name="connsiteY0" fmla="*/ 0 h 525037"/>
              <a:gd name="connsiteX1" fmla="*/ 0 w 912742"/>
              <a:gd name="connsiteY1" fmla="*/ 459315 h 525037"/>
              <a:gd name="connsiteX2" fmla="*/ 34290 w 912742"/>
              <a:gd name="connsiteY2" fmla="*/ 525037 h 525037"/>
              <a:gd name="connsiteX3" fmla="*/ 912742 w 912742"/>
              <a:gd name="connsiteY3" fmla="*/ 65494 h 525037"/>
              <a:gd name="connsiteX4" fmla="*/ 878281 w 912742"/>
              <a:gd name="connsiteY4" fmla="*/ 0 h 52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42" h="525037">
                <a:moveTo>
                  <a:pt x="878281" y="0"/>
                </a:moveTo>
                <a:lnTo>
                  <a:pt x="0" y="459315"/>
                </a:lnTo>
                <a:lnTo>
                  <a:pt x="34290" y="525037"/>
                </a:lnTo>
                <a:lnTo>
                  <a:pt x="912742" y="65494"/>
                </a:lnTo>
                <a:cubicBezTo>
                  <a:pt x="897649" y="45760"/>
                  <a:pt x="885996" y="23614"/>
                  <a:pt x="878281"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6" name="Freeform: Shape 175">
            <a:extLst>
              <a:ext uri="{FF2B5EF4-FFF2-40B4-BE49-F238E27FC236}">
                <a16:creationId xmlns:a16="http://schemas.microsoft.com/office/drawing/2014/main" id="{8875F6CD-041F-C0CD-E456-7FB0937595D8}"/>
              </a:ext>
            </a:extLst>
          </p:cNvPr>
          <p:cNvSpPr/>
          <p:nvPr/>
        </p:nvSpPr>
        <p:spPr>
          <a:xfrm>
            <a:off x="4545437" y="2485985"/>
            <a:ext cx="1450839" cy="89118"/>
          </a:xfrm>
          <a:custGeom>
            <a:avLst/>
            <a:gdLst>
              <a:gd name="connsiteX0" fmla="*/ 1206151 w 1209522"/>
              <a:gd name="connsiteY0" fmla="*/ 35947 h 74295"/>
              <a:gd name="connsiteX1" fmla="*/ 1209123 w 1209522"/>
              <a:gd name="connsiteY1" fmla="*/ 0 h 74295"/>
              <a:gd name="connsiteX2" fmla="*/ 0 w 1209522"/>
              <a:gd name="connsiteY2" fmla="*/ 0 h 74295"/>
              <a:gd name="connsiteX3" fmla="*/ 0 w 1209522"/>
              <a:gd name="connsiteY3" fmla="*/ 74295 h 74295"/>
              <a:gd name="connsiteX4" fmla="*/ 1209522 w 1209522"/>
              <a:gd name="connsiteY4" fmla="*/ 74295 h 74295"/>
              <a:gd name="connsiteX5" fmla="*/ 1206151 w 1209522"/>
              <a:gd name="connsiteY5" fmla="*/ 35947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522" h="74295">
                <a:moveTo>
                  <a:pt x="1206151" y="35947"/>
                </a:moveTo>
                <a:cubicBezTo>
                  <a:pt x="1206151" y="23906"/>
                  <a:pt x="1207145" y="11881"/>
                  <a:pt x="1209123" y="0"/>
                </a:cubicBezTo>
                <a:lnTo>
                  <a:pt x="0" y="0"/>
                </a:lnTo>
                <a:lnTo>
                  <a:pt x="0" y="74295"/>
                </a:lnTo>
                <a:lnTo>
                  <a:pt x="1209522" y="74295"/>
                </a:lnTo>
                <a:cubicBezTo>
                  <a:pt x="1207294" y="61636"/>
                  <a:pt x="1206162" y="48806"/>
                  <a:pt x="1206151" y="3594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7" name="Freeform: Shape 176">
            <a:extLst>
              <a:ext uri="{FF2B5EF4-FFF2-40B4-BE49-F238E27FC236}">
                <a16:creationId xmlns:a16="http://schemas.microsoft.com/office/drawing/2014/main" id="{2775CCF0-00E1-F765-6250-2848F0D45DD7}"/>
              </a:ext>
            </a:extLst>
          </p:cNvPr>
          <p:cNvSpPr/>
          <p:nvPr/>
        </p:nvSpPr>
        <p:spPr>
          <a:xfrm>
            <a:off x="4524597" y="2491195"/>
            <a:ext cx="1089021" cy="636644"/>
          </a:xfrm>
          <a:custGeom>
            <a:avLst/>
            <a:gdLst>
              <a:gd name="connsiteX0" fmla="*/ 907885 w 907885"/>
              <a:gd name="connsiteY0" fmla="*/ 463772 h 530752"/>
              <a:gd name="connsiteX1" fmla="*/ 34747 w 907885"/>
              <a:gd name="connsiteY1" fmla="*/ 0 h 530752"/>
              <a:gd name="connsiteX2" fmla="*/ 0 w 907885"/>
              <a:gd name="connsiteY2" fmla="*/ 65494 h 530752"/>
              <a:gd name="connsiteX3" fmla="*/ 875881 w 907885"/>
              <a:gd name="connsiteY3" fmla="*/ 530752 h 530752"/>
              <a:gd name="connsiteX4" fmla="*/ 907885 w 907885"/>
              <a:gd name="connsiteY4" fmla="*/ 463772 h 53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5" h="530752">
                <a:moveTo>
                  <a:pt x="907885" y="463772"/>
                </a:moveTo>
                <a:lnTo>
                  <a:pt x="34747" y="0"/>
                </a:lnTo>
                <a:lnTo>
                  <a:pt x="0" y="65494"/>
                </a:lnTo>
                <a:lnTo>
                  <a:pt x="875881" y="530752"/>
                </a:lnTo>
                <a:cubicBezTo>
                  <a:pt x="882659" y="506766"/>
                  <a:pt x="893483" y="484112"/>
                  <a:pt x="907885" y="463772"/>
                </a:cubicBezTo>
                <a:close/>
              </a:path>
            </a:pathLst>
          </a:custGeom>
          <a:solidFill>
            <a:srgbClr val="AE305B"/>
          </a:solidFill>
          <a:ln w="5715" cap="flat">
            <a:noFill/>
            <a:prstDash val="solid"/>
            <a:miter/>
          </a:ln>
        </p:spPr>
        <p:txBody>
          <a:bodyPr rtlCol="0" anchor="ctr"/>
          <a:lstStyle/>
          <a:p>
            <a:pPr defTabSz="685800">
              <a:buClrTx/>
              <a:defRPr/>
            </a:pPr>
            <a:endParaRPr lang="en-US" sz="1350"/>
          </a:p>
        </p:txBody>
      </p:sp>
      <p:sp>
        <p:nvSpPr>
          <p:cNvPr id="178" name="Freeform: Shape 177">
            <a:extLst>
              <a:ext uri="{FF2B5EF4-FFF2-40B4-BE49-F238E27FC236}">
                <a16:creationId xmlns:a16="http://schemas.microsoft.com/office/drawing/2014/main" id="{520B37D4-0B29-1CA5-2DA9-CBBF7A8145EC}"/>
              </a:ext>
            </a:extLst>
          </p:cNvPr>
          <p:cNvSpPr/>
          <p:nvPr/>
        </p:nvSpPr>
        <p:spPr>
          <a:xfrm>
            <a:off x="3805622" y="1373108"/>
            <a:ext cx="777793" cy="1180880"/>
          </a:xfrm>
          <a:custGeom>
            <a:avLst/>
            <a:gdLst>
              <a:gd name="connsiteX0" fmla="*/ 60522 w 648423"/>
              <a:gd name="connsiteY0" fmla="*/ 0 h 984465"/>
              <a:gd name="connsiteX1" fmla="*/ 0 w 648423"/>
              <a:gd name="connsiteY1" fmla="*/ 43091 h 984465"/>
              <a:gd name="connsiteX2" fmla="*/ 585559 w 648423"/>
              <a:gd name="connsiteY2" fmla="*/ 984466 h 984465"/>
              <a:gd name="connsiteX3" fmla="*/ 648424 w 648423"/>
              <a:gd name="connsiteY3" fmla="*/ 945318 h 984465"/>
            </a:gdLst>
            <a:ahLst/>
            <a:cxnLst>
              <a:cxn ang="0">
                <a:pos x="connsiteX0" y="connsiteY0"/>
              </a:cxn>
              <a:cxn ang="0">
                <a:pos x="connsiteX1" y="connsiteY1"/>
              </a:cxn>
              <a:cxn ang="0">
                <a:pos x="connsiteX2" y="connsiteY2"/>
              </a:cxn>
              <a:cxn ang="0">
                <a:pos x="connsiteX3" y="connsiteY3"/>
              </a:cxn>
            </a:cxnLst>
            <a:rect l="l" t="t" r="r" b="b"/>
            <a:pathLst>
              <a:path w="648423" h="984465">
                <a:moveTo>
                  <a:pt x="60522" y="0"/>
                </a:moveTo>
                <a:cubicBezTo>
                  <a:pt x="42914" y="17665"/>
                  <a:pt x="22454" y="32233"/>
                  <a:pt x="0" y="43091"/>
                </a:cubicBezTo>
                <a:lnTo>
                  <a:pt x="585559" y="984466"/>
                </a:lnTo>
                <a:lnTo>
                  <a:pt x="648424" y="945318"/>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9" name="Freeform: Shape 178">
            <a:extLst>
              <a:ext uri="{FF2B5EF4-FFF2-40B4-BE49-F238E27FC236}">
                <a16:creationId xmlns:a16="http://schemas.microsoft.com/office/drawing/2014/main" id="{30887633-89AC-8C7E-34AC-DD9F6829B92D}"/>
              </a:ext>
            </a:extLst>
          </p:cNvPr>
          <p:cNvSpPr/>
          <p:nvPr/>
        </p:nvSpPr>
        <p:spPr>
          <a:xfrm>
            <a:off x="3793624" y="2506414"/>
            <a:ext cx="789311" cy="1168404"/>
          </a:xfrm>
          <a:custGeom>
            <a:avLst/>
            <a:gdLst>
              <a:gd name="connsiteX0" fmla="*/ 62522 w 658025"/>
              <a:gd name="connsiteY0" fmla="*/ 974065 h 974064"/>
              <a:gd name="connsiteX1" fmla="*/ 658025 w 658025"/>
              <a:gd name="connsiteY1" fmla="*/ 40005 h 974064"/>
              <a:gd name="connsiteX2" fmla="*/ 595503 w 658025"/>
              <a:gd name="connsiteY2" fmla="*/ 0 h 974064"/>
              <a:gd name="connsiteX3" fmla="*/ 0 w 658025"/>
              <a:gd name="connsiteY3" fmla="*/ 934117 h 974064"/>
              <a:gd name="connsiteX4" fmla="*/ 62522 w 658025"/>
              <a:gd name="connsiteY4" fmla="*/ 974065 h 97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25" h="974064">
                <a:moveTo>
                  <a:pt x="62522" y="974065"/>
                </a:moveTo>
                <a:lnTo>
                  <a:pt x="658025" y="40005"/>
                </a:lnTo>
                <a:lnTo>
                  <a:pt x="595503" y="0"/>
                </a:lnTo>
                <a:lnTo>
                  <a:pt x="0" y="934117"/>
                </a:lnTo>
                <a:cubicBezTo>
                  <a:pt x="22911" y="943873"/>
                  <a:pt x="44046" y="957371"/>
                  <a:pt x="62522" y="9740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0" name="Freeform: Shape 179">
            <a:extLst>
              <a:ext uri="{FF2B5EF4-FFF2-40B4-BE49-F238E27FC236}">
                <a16:creationId xmlns:a16="http://schemas.microsoft.com/office/drawing/2014/main" id="{28E9EAEC-E7C2-4CA6-F405-AC72D114CD71}"/>
              </a:ext>
            </a:extLst>
          </p:cNvPr>
          <p:cNvSpPr/>
          <p:nvPr/>
        </p:nvSpPr>
        <p:spPr>
          <a:xfrm>
            <a:off x="3490967" y="2491126"/>
            <a:ext cx="1075241" cy="624716"/>
          </a:xfrm>
          <a:custGeom>
            <a:avLst/>
            <a:gdLst>
              <a:gd name="connsiteX0" fmla="*/ 35033 w 896397"/>
              <a:gd name="connsiteY0" fmla="*/ 520808 h 520807"/>
              <a:gd name="connsiteX1" fmla="*/ 896398 w 896397"/>
              <a:gd name="connsiteY1" fmla="*/ 65608 h 520807"/>
              <a:gd name="connsiteX2" fmla="*/ 861765 w 896397"/>
              <a:gd name="connsiteY2" fmla="*/ 0 h 520807"/>
              <a:gd name="connsiteX3" fmla="*/ 0 w 896397"/>
              <a:gd name="connsiteY3" fmla="*/ 455428 h 520807"/>
              <a:gd name="connsiteX4" fmla="*/ 35033 w 896397"/>
              <a:gd name="connsiteY4" fmla="*/ 520808 h 52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97" h="520807">
                <a:moveTo>
                  <a:pt x="35033" y="520808"/>
                </a:moveTo>
                <a:lnTo>
                  <a:pt x="896398" y="65608"/>
                </a:lnTo>
                <a:lnTo>
                  <a:pt x="861765" y="0"/>
                </a:lnTo>
                <a:lnTo>
                  <a:pt x="0" y="455428"/>
                </a:lnTo>
                <a:cubicBezTo>
                  <a:pt x="15265" y="475100"/>
                  <a:pt x="27106" y="497205"/>
                  <a:pt x="35033" y="5208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1" name="Freeform: Shape 180">
            <a:extLst>
              <a:ext uri="{FF2B5EF4-FFF2-40B4-BE49-F238E27FC236}">
                <a16:creationId xmlns:a16="http://schemas.microsoft.com/office/drawing/2014/main" id="{31D4378F-AFAB-0DFB-BEBC-9861D6CBFB33}"/>
              </a:ext>
            </a:extLst>
          </p:cNvPr>
          <p:cNvSpPr/>
          <p:nvPr/>
        </p:nvSpPr>
        <p:spPr>
          <a:xfrm>
            <a:off x="3115712" y="2485985"/>
            <a:ext cx="1429725" cy="89118"/>
          </a:xfrm>
          <a:custGeom>
            <a:avLst/>
            <a:gdLst>
              <a:gd name="connsiteX0" fmla="*/ 572 w 1191920"/>
              <a:gd name="connsiteY0" fmla="*/ 0 h 74295"/>
              <a:gd name="connsiteX1" fmla="*/ 0 w 1191920"/>
              <a:gd name="connsiteY1" fmla="*/ 74295 h 74295"/>
              <a:gd name="connsiteX2" fmla="*/ 1191921 w 1191920"/>
              <a:gd name="connsiteY2" fmla="*/ 74295 h 74295"/>
              <a:gd name="connsiteX3" fmla="*/ 1191921 w 1191920"/>
              <a:gd name="connsiteY3" fmla="*/ 0 h 74295"/>
            </a:gdLst>
            <a:ahLst/>
            <a:cxnLst>
              <a:cxn ang="0">
                <a:pos x="connsiteX0" y="connsiteY0"/>
              </a:cxn>
              <a:cxn ang="0">
                <a:pos x="connsiteX1" y="connsiteY1"/>
              </a:cxn>
              <a:cxn ang="0">
                <a:pos x="connsiteX2" y="connsiteY2"/>
              </a:cxn>
              <a:cxn ang="0">
                <a:pos x="connsiteX3" y="connsiteY3"/>
              </a:cxn>
            </a:cxnLst>
            <a:rect l="l" t="t" r="r" b="b"/>
            <a:pathLst>
              <a:path w="1191920" h="74295">
                <a:moveTo>
                  <a:pt x="572" y="0"/>
                </a:moveTo>
                <a:cubicBezTo>
                  <a:pt x="4578" y="24620"/>
                  <a:pt x="4383" y="49738"/>
                  <a:pt x="0" y="74295"/>
                </a:cubicBezTo>
                <a:lnTo>
                  <a:pt x="1191921" y="74295"/>
                </a:lnTo>
                <a:lnTo>
                  <a:pt x="1191921" y="0"/>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2" name="Freeform: Shape 181">
            <a:extLst>
              <a:ext uri="{FF2B5EF4-FFF2-40B4-BE49-F238E27FC236}">
                <a16:creationId xmlns:a16="http://schemas.microsoft.com/office/drawing/2014/main" id="{B075A39B-FA80-9601-BE7E-4C57D480DBD8}"/>
              </a:ext>
            </a:extLst>
          </p:cNvPr>
          <p:cNvSpPr/>
          <p:nvPr/>
        </p:nvSpPr>
        <p:spPr>
          <a:xfrm>
            <a:off x="3491035" y="1941680"/>
            <a:ext cx="1075310" cy="628076"/>
          </a:xfrm>
          <a:custGeom>
            <a:avLst/>
            <a:gdLst>
              <a:gd name="connsiteX0" fmla="*/ 35033 w 896454"/>
              <a:gd name="connsiteY0" fmla="*/ 0 h 523608"/>
              <a:gd name="connsiteX1" fmla="*/ 0 w 896454"/>
              <a:gd name="connsiteY1" fmla="*/ 65379 h 523608"/>
              <a:gd name="connsiteX2" fmla="*/ 861593 w 896454"/>
              <a:gd name="connsiteY2" fmla="*/ 523608 h 523608"/>
              <a:gd name="connsiteX3" fmla="*/ 896455 w 896454"/>
              <a:gd name="connsiteY3" fmla="*/ 458114 h 523608"/>
            </a:gdLst>
            <a:ahLst/>
            <a:cxnLst>
              <a:cxn ang="0">
                <a:pos x="connsiteX0" y="connsiteY0"/>
              </a:cxn>
              <a:cxn ang="0">
                <a:pos x="connsiteX1" y="connsiteY1"/>
              </a:cxn>
              <a:cxn ang="0">
                <a:pos x="connsiteX2" y="connsiteY2"/>
              </a:cxn>
              <a:cxn ang="0">
                <a:pos x="connsiteX3" y="connsiteY3"/>
              </a:cxn>
            </a:cxnLst>
            <a:rect l="l" t="t" r="r" b="b"/>
            <a:pathLst>
              <a:path w="896454" h="523608">
                <a:moveTo>
                  <a:pt x="35033" y="0"/>
                </a:moveTo>
                <a:cubicBezTo>
                  <a:pt x="27118" y="23609"/>
                  <a:pt x="15276" y="45714"/>
                  <a:pt x="0" y="65379"/>
                </a:cubicBezTo>
                <a:lnTo>
                  <a:pt x="861593" y="523608"/>
                </a:lnTo>
                <a:lnTo>
                  <a:pt x="896455" y="458114"/>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3" name="Rectangle: Rounded Corners 182">
            <a:extLst>
              <a:ext uri="{FF2B5EF4-FFF2-40B4-BE49-F238E27FC236}">
                <a16:creationId xmlns:a16="http://schemas.microsoft.com/office/drawing/2014/main" id="{0B66D0A4-EF4C-FCAC-E897-FDAD7A267792}"/>
              </a:ext>
            </a:extLst>
          </p:cNvPr>
          <p:cNvSpPr/>
          <p:nvPr/>
        </p:nvSpPr>
        <p:spPr>
          <a:xfrm>
            <a:off x="5292776" y="3581280"/>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4" name="Rectangle: Rounded Corners 183">
            <a:extLst>
              <a:ext uri="{FF2B5EF4-FFF2-40B4-BE49-F238E27FC236}">
                <a16:creationId xmlns:a16="http://schemas.microsoft.com/office/drawing/2014/main" id="{BDC9C6DE-4915-0B81-134A-858C4A30A81F}"/>
              </a:ext>
            </a:extLst>
          </p:cNvPr>
          <p:cNvSpPr/>
          <p:nvPr/>
        </p:nvSpPr>
        <p:spPr>
          <a:xfrm>
            <a:off x="5292776" y="893003"/>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5" name="Rectangle: Rounded Corners 184">
            <a:extLst>
              <a:ext uri="{FF2B5EF4-FFF2-40B4-BE49-F238E27FC236}">
                <a16:creationId xmlns:a16="http://schemas.microsoft.com/office/drawing/2014/main" id="{6B91AD4F-3C09-3CE4-DD74-2F43F0DCE3F8}"/>
              </a:ext>
            </a:extLst>
          </p:cNvPr>
          <p:cNvSpPr/>
          <p:nvPr/>
        </p:nvSpPr>
        <p:spPr>
          <a:xfrm>
            <a:off x="5702256" y="1565295"/>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6" name="Rectangle: Rounded Corners 185">
            <a:extLst>
              <a:ext uri="{FF2B5EF4-FFF2-40B4-BE49-F238E27FC236}">
                <a16:creationId xmlns:a16="http://schemas.microsoft.com/office/drawing/2014/main" id="{B5469367-44B9-7B94-99EC-CFAC50A2C335}"/>
              </a:ext>
            </a:extLst>
          </p:cNvPr>
          <p:cNvSpPr/>
          <p:nvPr/>
        </p:nvSpPr>
        <p:spPr>
          <a:xfrm>
            <a:off x="6130704" y="2237543"/>
            <a:ext cx="2703505"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7" name="Rectangle: Rounded Corners 186">
            <a:extLst>
              <a:ext uri="{FF2B5EF4-FFF2-40B4-BE49-F238E27FC236}">
                <a16:creationId xmlns:a16="http://schemas.microsoft.com/office/drawing/2014/main" id="{5407D1D7-ADF8-1977-2EF5-DF4BF1B4D1CC}"/>
              </a:ext>
            </a:extLst>
          </p:cNvPr>
          <p:cNvSpPr/>
          <p:nvPr/>
        </p:nvSpPr>
        <p:spPr>
          <a:xfrm>
            <a:off x="5702256" y="2909468"/>
            <a:ext cx="2723064" cy="582898"/>
          </a:xfrm>
          <a:prstGeom prst="roundRect">
            <a:avLst>
              <a:gd name="adj" fmla="val 50000"/>
            </a:avLst>
          </a:prstGeom>
          <a:solidFill>
            <a:srgbClr val="AE305B"/>
          </a:solidFill>
          <a:ln w="5715" cap="flat">
            <a:noFill/>
            <a:prstDash val="solid"/>
            <a:miter/>
          </a:ln>
        </p:spPr>
        <p:txBody>
          <a:bodyPr rtlCol="0" anchor="ctr"/>
          <a:lstStyle/>
          <a:p>
            <a:pPr defTabSz="685800">
              <a:buClrTx/>
              <a:defRPr/>
            </a:pPr>
            <a:endParaRPr lang="en-US" sz="1000" dirty="0"/>
          </a:p>
        </p:txBody>
      </p:sp>
      <p:sp>
        <p:nvSpPr>
          <p:cNvPr id="188" name="Rectangle: Rounded Corners 187">
            <a:extLst>
              <a:ext uri="{FF2B5EF4-FFF2-40B4-BE49-F238E27FC236}">
                <a16:creationId xmlns:a16="http://schemas.microsoft.com/office/drawing/2014/main" id="{67C6AB8F-6D90-C385-BFC1-55EF120D203F}"/>
              </a:ext>
            </a:extLst>
          </p:cNvPr>
          <p:cNvSpPr/>
          <p:nvPr/>
        </p:nvSpPr>
        <p:spPr>
          <a:xfrm>
            <a:off x="1093309" y="893372"/>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9" name="Rectangle: Rounded Corners 188">
            <a:extLst>
              <a:ext uri="{FF2B5EF4-FFF2-40B4-BE49-F238E27FC236}">
                <a16:creationId xmlns:a16="http://schemas.microsoft.com/office/drawing/2014/main" id="{B6B437FA-1ECF-33DA-4FC8-62D7EC0679E6}"/>
              </a:ext>
            </a:extLst>
          </p:cNvPr>
          <p:cNvSpPr/>
          <p:nvPr/>
        </p:nvSpPr>
        <p:spPr>
          <a:xfrm>
            <a:off x="1093309" y="3581648"/>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0" name="Rectangle: Rounded Corners 189">
            <a:extLst>
              <a:ext uri="{FF2B5EF4-FFF2-40B4-BE49-F238E27FC236}">
                <a16:creationId xmlns:a16="http://schemas.microsoft.com/office/drawing/2014/main" id="{55636D18-FA7E-FDB2-BACC-37EFEC070121}"/>
              </a:ext>
            </a:extLst>
          </p:cNvPr>
          <p:cNvSpPr/>
          <p:nvPr/>
        </p:nvSpPr>
        <p:spPr>
          <a:xfrm>
            <a:off x="691020" y="2909398"/>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1" name="Rectangle: Rounded Corners 190">
            <a:extLst>
              <a:ext uri="{FF2B5EF4-FFF2-40B4-BE49-F238E27FC236}">
                <a16:creationId xmlns:a16="http://schemas.microsoft.com/office/drawing/2014/main" id="{F3DE32CE-0885-F3EF-C5D7-AE3E41152D63}"/>
              </a:ext>
            </a:extLst>
          </p:cNvPr>
          <p:cNvSpPr/>
          <p:nvPr/>
        </p:nvSpPr>
        <p:spPr>
          <a:xfrm>
            <a:off x="288393" y="2237106"/>
            <a:ext cx="2662948"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2" name="Rectangle: Rounded Corners 191">
            <a:extLst>
              <a:ext uri="{FF2B5EF4-FFF2-40B4-BE49-F238E27FC236}">
                <a16:creationId xmlns:a16="http://schemas.microsoft.com/office/drawing/2014/main" id="{CD78FA7F-0BEC-125A-BB84-D2D253D9F915}"/>
              </a:ext>
            </a:extLst>
          </p:cNvPr>
          <p:cNvSpPr/>
          <p:nvPr/>
        </p:nvSpPr>
        <p:spPr>
          <a:xfrm>
            <a:off x="691020" y="1565226"/>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3" name="Freeform: Shape 192">
            <a:extLst>
              <a:ext uri="{FF2B5EF4-FFF2-40B4-BE49-F238E27FC236}">
                <a16:creationId xmlns:a16="http://schemas.microsoft.com/office/drawing/2014/main" id="{38D379E7-C44E-FD85-47C9-65199AE28F88}"/>
              </a:ext>
            </a:extLst>
          </p:cNvPr>
          <p:cNvSpPr/>
          <p:nvPr/>
        </p:nvSpPr>
        <p:spPr>
          <a:xfrm>
            <a:off x="5155552" y="3605923"/>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0" y="345506"/>
                  <a:pt x="345392" y="445118"/>
                  <a:pt x="222485" y="445084"/>
                </a:cubicBezTo>
                <a:cubicBezTo>
                  <a:pt x="99601" y="445056"/>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4" name="Freeform: Shape 193">
            <a:extLst>
              <a:ext uri="{FF2B5EF4-FFF2-40B4-BE49-F238E27FC236}">
                <a16:creationId xmlns:a16="http://schemas.microsoft.com/office/drawing/2014/main" id="{855D4A3D-E291-5E4E-903E-5B625480FC82}"/>
              </a:ext>
            </a:extLst>
          </p:cNvPr>
          <p:cNvSpPr/>
          <p:nvPr/>
        </p:nvSpPr>
        <p:spPr>
          <a:xfrm>
            <a:off x="5155552" y="917510"/>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0" y="345506"/>
                  <a:pt x="345392" y="445119"/>
                  <a:pt x="222485" y="445084"/>
                </a:cubicBezTo>
                <a:cubicBezTo>
                  <a:pt x="99601" y="445050"/>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5" name="Freeform: Shape 194">
            <a:extLst>
              <a:ext uri="{FF2B5EF4-FFF2-40B4-BE49-F238E27FC236}">
                <a16:creationId xmlns:a16="http://schemas.microsoft.com/office/drawing/2014/main" id="{624A7997-CB80-A747-D7E8-19FF8BF2AB61}"/>
              </a:ext>
            </a:extLst>
          </p:cNvPr>
          <p:cNvSpPr/>
          <p:nvPr/>
        </p:nvSpPr>
        <p:spPr>
          <a:xfrm>
            <a:off x="5565013" y="158980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6" y="345506"/>
                  <a:pt x="345392" y="445119"/>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6" name="Freeform: Shape 195">
            <a:extLst>
              <a:ext uri="{FF2B5EF4-FFF2-40B4-BE49-F238E27FC236}">
                <a16:creationId xmlns:a16="http://schemas.microsoft.com/office/drawing/2014/main" id="{B9EB057A-9D71-94FE-4393-1269D1DCAFCD}"/>
              </a:ext>
            </a:extLst>
          </p:cNvPr>
          <p:cNvSpPr/>
          <p:nvPr/>
        </p:nvSpPr>
        <p:spPr>
          <a:xfrm>
            <a:off x="5991957" y="2262300"/>
            <a:ext cx="533885" cy="533885"/>
          </a:xfrm>
          <a:custGeom>
            <a:avLst/>
            <a:gdLst>
              <a:gd name="connsiteX0" fmla="*/ 222885 w 445084"/>
              <a:gd name="connsiteY0" fmla="*/ 0 h 445084"/>
              <a:gd name="connsiteX1" fmla="*/ 445084 w 445084"/>
              <a:gd name="connsiteY1" fmla="*/ 222885 h 445084"/>
              <a:gd name="connsiteX2" fmla="*/ 222199 w 445084"/>
              <a:gd name="connsiteY2" fmla="*/ 445084 h 445084"/>
              <a:gd name="connsiteX3" fmla="*/ 0 w 445084"/>
              <a:gd name="connsiteY3" fmla="*/ 222542 h 445084"/>
              <a:gd name="connsiteX4" fmla="*/ 222542 w 445084"/>
              <a:gd name="connsiteY4" fmla="*/ 0 h 445084"/>
              <a:gd name="connsiteX5" fmla="*/ 222885 w 445084"/>
              <a:gd name="connsiteY5" fmla="*/ 0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885" y="0"/>
                </a:moveTo>
                <a:cubicBezTo>
                  <a:pt x="345792" y="189"/>
                  <a:pt x="445273" y="99978"/>
                  <a:pt x="445084" y="222885"/>
                </a:cubicBezTo>
                <a:cubicBezTo>
                  <a:pt x="444896" y="345792"/>
                  <a:pt x="345106" y="445273"/>
                  <a:pt x="222199" y="445084"/>
                </a:cubicBezTo>
                <a:cubicBezTo>
                  <a:pt x="99424" y="444896"/>
                  <a:pt x="0" y="345312"/>
                  <a:pt x="0" y="222542"/>
                </a:cubicBezTo>
                <a:cubicBezTo>
                  <a:pt x="0" y="99635"/>
                  <a:pt x="99635" y="0"/>
                  <a:pt x="222542" y="0"/>
                </a:cubicBezTo>
                <a:cubicBezTo>
                  <a:pt x="222657" y="0"/>
                  <a:pt x="222771" y="0"/>
                  <a:pt x="222885"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7" name="Freeform: Shape 196">
            <a:extLst>
              <a:ext uri="{FF2B5EF4-FFF2-40B4-BE49-F238E27FC236}">
                <a16:creationId xmlns:a16="http://schemas.microsoft.com/office/drawing/2014/main" id="{F5FFA8EF-6892-EF96-B087-05B5CE56D578}"/>
              </a:ext>
            </a:extLst>
          </p:cNvPr>
          <p:cNvSpPr/>
          <p:nvPr/>
        </p:nvSpPr>
        <p:spPr>
          <a:xfrm>
            <a:off x="5565013" y="293411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6" y="345506"/>
                  <a:pt x="345392" y="445118"/>
                  <a:pt x="222485" y="445084"/>
                </a:cubicBezTo>
                <a:cubicBezTo>
                  <a:pt x="99601" y="445056"/>
                  <a:pt x="0" y="345426"/>
                  <a:pt x="0" y="222542"/>
                </a:cubicBezTo>
                <a:cubicBezTo>
                  <a:pt x="29" y="99624"/>
                  <a:pt x="99681" y="0"/>
                  <a:pt x="222599" y="0"/>
                </a:cubicBezTo>
                <a:close/>
              </a:path>
            </a:pathLst>
          </a:custGeom>
          <a:solidFill>
            <a:srgbClr val="AE305B">
              <a:lumMod val="75000"/>
            </a:srgbClr>
          </a:solidFill>
          <a:ln w="5715" cap="flat">
            <a:noFill/>
            <a:prstDash val="solid"/>
            <a:miter/>
          </a:ln>
        </p:spPr>
        <p:txBody>
          <a:bodyPr rtlCol="0" anchor="ctr"/>
          <a:lstStyle/>
          <a:p>
            <a:pPr defTabSz="685800">
              <a:buClrTx/>
              <a:defRPr/>
            </a:pPr>
            <a:endParaRPr lang="en-US" sz="1350"/>
          </a:p>
        </p:txBody>
      </p:sp>
      <p:sp>
        <p:nvSpPr>
          <p:cNvPr id="198" name="Freeform: Shape 197">
            <a:extLst>
              <a:ext uri="{FF2B5EF4-FFF2-40B4-BE49-F238E27FC236}">
                <a16:creationId xmlns:a16="http://schemas.microsoft.com/office/drawing/2014/main" id="{F583560B-85D9-E58B-E781-2BCB015751D8}"/>
              </a:ext>
            </a:extLst>
          </p:cNvPr>
          <p:cNvSpPr/>
          <p:nvPr/>
        </p:nvSpPr>
        <p:spPr>
          <a:xfrm>
            <a:off x="3422825" y="917441"/>
            <a:ext cx="533885" cy="533885"/>
          </a:xfrm>
          <a:custGeom>
            <a:avLst/>
            <a:gdLst>
              <a:gd name="connsiteX0" fmla="*/ 222199 w 445084"/>
              <a:gd name="connsiteY0" fmla="*/ 445085 h 445084"/>
              <a:gd name="connsiteX1" fmla="*/ 0 w 445084"/>
              <a:gd name="connsiteY1" fmla="*/ 222200 h 445084"/>
              <a:gd name="connsiteX2" fmla="*/ 222885 w 445084"/>
              <a:gd name="connsiteY2" fmla="*/ 0 h 445084"/>
              <a:gd name="connsiteX3" fmla="*/ 445084 w 445084"/>
              <a:gd name="connsiteY3" fmla="*/ 222599 h 445084"/>
              <a:gd name="connsiteX4" fmla="*/ 222485 w 445084"/>
              <a:gd name="connsiteY4" fmla="*/ 445085 h 445084"/>
              <a:gd name="connsiteX5" fmla="*/ 222199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199" y="445085"/>
                </a:moveTo>
                <a:cubicBezTo>
                  <a:pt x="99293" y="444896"/>
                  <a:pt x="-188" y="345106"/>
                  <a:pt x="0" y="222200"/>
                </a:cubicBezTo>
                <a:cubicBezTo>
                  <a:pt x="189" y="99293"/>
                  <a:pt x="99978" y="-188"/>
                  <a:pt x="222885" y="0"/>
                </a:cubicBezTo>
                <a:cubicBezTo>
                  <a:pt x="345678" y="189"/>
                  <a:pt x="445119" y="99807"/>
                  <a:pt x="445084" y="222599"/>
                </a:cubicBezTo>
                <a:cubicBezTo>
                  <a:pt x="445056" y="345506"/>
                  <a:pt x="345392" y="445119"/>
                  <a:pt x="222485" y="445085"/>
                </a:cubicBezTo>
                <a:cubicBezTo>
                  <a:pt x="222388" y="445085"/>
                  <a:pt x="222296" y="445085"/>
                  <a:pt x="222199"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9" name="Freeform: Shape 198">
            <a:extLst>
              <a:ext uri="{FF2B5EF4-FFF2-40B4-BE49-F238E27FC236}">
                <a16:creationId xmlns:a16="http://schemas.microsoft.com/office/drawing/2014/main" id="{62EE122F-019A-3F98-04E3-65ED6AC964C8}"/>
              </a:ext>
            </a:extLst>
          </p:cNvPr>
          <p:cNvSpPr/>
          <p:nvPr/>
        </p:nvSpPr>
        <p:spPr>
          <a:xfrm>
            <a:off x="3333571" y="82852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59"/>
                  <a:pt x="0" y="296837"/>
                </a:cubicBezTo>
                <a:cubicBezTo>
                  <a:pt x="63" y="460715"/>
                  <a:pt x="132960" y="593508"/>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29"/>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0" name="Freeform: Shape 199">
            <a:extLst>
              <a:ext uri="{FF2B5EF4-FFF2-40B4-BE49-F238E27FC236}">
                <a16:creationId xmlns:a16="http://schemas.microsoft.com/office/drawing/2014/main" id="{523A55FF-6F9E-384D-2BFF-78F8B8402F4B}"/>
              </a:ext>
            </a:extLst>
          </p:cNvPr>
          <p:cNvSpPr/>
          <p:nvPr/>
        </p:nvSpPr>
        <p:spPr>
          <a:xfrm rot="16211400">
            <a:off x="3422504" y="3605775"/>
            <a:ext cx="533885" cy="534021"/>
          </a:xfrm>
          <a:custGeom>
            <a:avLst/>
            <a:gdLst>
              <a:gd name="connsiteX0" fmla="*/ 445084 w 445084"/>
              <a:gd name="connsiteY0" fmla="*/ 222599 h 445198"/>
              <a:gd name="connsiteX1" fmla="*/ 222542 w 445084"/>
              <a:gd name="connsiteY1" fmla="*/ 445199 h 445198"/>
              <a:gd name="connsiteX2" fmla="*/ 0 w 445084"/>
              <a:gd name="connsiteY2" fmla="*/ 222599 h 445198"/>
              <a:gd name="connsiteX3" fmla="*/ 222542 w 445084"/>
              <a:gd name="connsiteY3" fmla="*/ 0 h 445198"/>
              <a:gd name="connsiteX4" fmla="*/ 445084 w 445084"/>
              <a:gd name="connsiteY4" fmla="*/ 222599 h 44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198">
                <a:moveTo>
                  <a:pt x="445084" y="222599"/>
                </a:moveTo>
                <a:cubicBezTo>
                  <a:pt x="445084" y="345537"/>
                  <a:pt x="345449" y="445199"/>
                  <a:pt x="222542" y="445199"/>
                </a:cubicBezTo>
                <a:cubicBezTo>
                  <a:pt x="99635" y="445199"/>
                  <a:pt x="0" y="345537"/>
                  <a:pt x="0" y="222599"/>
                </a:cubicBezTo>
                <a:cubicBezTo>
                  <a:pt x="0" y="99661"/>
                  <a:pt x="99635" y="0"/>
                  <a:pt x="222542" y="0"/>
                </a:cubicBezTo>
                <a:cubicBezTo>
                  <a:pt x="345449" y="0"/>
                  <a:pt x="445084" y="99661"/>
                  <a:pt x="445084" y="222599"/>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1" name="Freeform: Shape 200">
            <a:extLst>
              <a:ext uri="{FF2B5EF4-FFF2-40B4-BE49-F238E27FC236}">
                <a16:creationId xmlns:a16="http://schemas.microsoft.com/office/drawing/2014/main" id="{D72925E1-67F4-33B2-7476-9404A57DAA8D}"/>
              </a:ext>
            </a:extLst>
          </p:cNvPr>
          <p:cNvSpPr/>
          <p:nvPr/>
        </p:nvSpPr>
        <p:spPr>
          <a:xfrm>
            <a:off x="3013363" y="2933974"/>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542 h 445084"/>
              <a:gd name="connsiteX4" fmla="*/ 222428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7"/>
                  <a:pt x="0" y="222200"/>
                </a:cubicBezTo>
                <a:cubicBezTo>
                  <a:pt x="189" y="99293"/>
                  <a:pt x="99978" y="-188"/>
                  <a:pt x="222885" y="0"/>
                </a:cubicBezTo>
                <a:cubicBezTo>
                  <a:pt x="345655" y="189"/>
                  <a:pt x="445085" y="99773"/>
                  <a:pt x="445085" y="222542"/>
                </a:cubicBezTo>
                <a:cubicBezTo>
                  <a:pt x="445056" y="345478"/>
                  <a:pt x="345369" y="445119"/>
                  <a:pt x="222428" y="445085"/>
                </a:cubicBezTo>
                <a:cubicBezTo>
                  <a:pt x="222354" y="445085"/>
                  <a:pt x="222274"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2" name="Freeform: Shape 201">
            <a:extLst>
              <a:ext uri="{FF2B5EF4-FFF2-40B4-BE49-F238E27FC236}">
                <a16:creationId xmlns:a16="http://schemas.microsoft.com/office/drawing/2014/main" id="{9C27A803-1190-B8A4-1A03-C4EEEFCD7C08}"/>
              </a:ext>
            </a:extLst>
          </p:cNvPr>
          <p:cNvSpPr/>
          <p:nvPr/>
        </p:nvSpPr>
        <p:spPr>
          <a:xfrm>
            <a:off x="2586145" y="2261545"/>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600 h 445084"/>
              <a:gd name="connsiteX4" fmla="*/ 222485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6"/>
                  <a:pt x="0" y="222200"/>
                </a:cubicBezTo>
                <a:cubicBezTo>
                  <a:pt x="189" y="99292"/>
                  <a:pt x="99979" y="-188"/>
                  <a:pt x="222885" y="0"/>
                </a:cubicBezTo>
                <a:cubicBezTo>
                  <a:pt x="345678" y="189"/>
                  <a:pt x="445119" y="99807"/>
                  <a:pt x="445085" y="222600"/>
                </a:cubicBezTo>
                <a:cubicBezTo>
                  <a:pt x="445056" y="345506"/>
                  <a:pt x="345392" y="445119"/>
                  <a:pt x="222485" y="445085"/>
                </a:cubicBezTo>
                <a:cubicBezTo>
                  <a:pt x="222388" y="445085"/>
                  <a:pt x="222297"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3" name="Freeform: Shape 202">
            <a:extLst>
              <a:ext uri="{FF2B5EF4-FFF2-40B4-BE49-F238E27FC236}">
                <a16:creationId xmlns:a16="http://schemas.microsoft.com/office/drawing/2014/main" id="{8D93534A-D831-F6B2-C989-7B9E49B10172}"/>
              </a:ext>
            </a:extLst>
          </p:cNvPr>
          <p:cNvSpPr/>
          <p:nvPr/>
        </p:nvSpPr>
        <p:spPr>
          <a:xfrm>
            <a:off x="5066777" y="3516805"/>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3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11" y="132817"/>
                  <a:pt x="460515" y="-29"/>
                  <a:pt x="296608" y="0"/>
                </a:cubicBezTo>
                <a:close/>
                <a:moveTo>
                  <a:pt x="296608" y="519208"/>
                </a:moveTo>
                <a:cubicBezTo>
                  <a:pt x="173702" y="519019"/>
                  <a:pt x="74221" y="419230"/>
                  <a:pt x="74409" y="296323"/>
                </a:cubicBezTo>
                <a:cubicBezTo>
                  <a:pt x="74598" y="173416"/>
                  <a:pt x="174387" y="73935"/>
                  <a:pt x="297294" y="74123"/>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4" name="Freeform: Shape 203">
            <a:extLst>
              <a:ext uri="{FF2B5EF4-FFF2-40B4-BE49-F238E27FC236}">
                <a16:creationId xmlns:a16="http://schemas.microsoft.com/office/drawing/2014/main" id="{AB84F53B-1F2E-3C19-6F3F-E65EFB6896EA}"/>
              </a:ext>
            </a:extLst>
          </p:cNvPr>
          <p:cNvSpPr/>
          <p:nvPr/>
        </p:nvSpPr>
        <p:spPr>
          <a:xfrm>
            <a:off x="5066777" y="828529"/>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4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59"/>
                  <a:pt x="0" y="296837"/>
                </a:cubicBezTo>
                <a:cubicBezTo>
                  <a:pt x="63" y="460715"/>
                  <a:pt x="132960" y="593508"/>
                  <a:pt x="296837" y="593446"/>
                </a:cubicBezTo>
                <a:cubicBezTo>
                  <a:pt x="460669" y="593383"/>
                  <a:pt x="593445" y="460555"/>
                  <a:pt x="593445" y="296723"/>
                </a:cubicBezTo>
                <a:cubicBezTo>
                  <a:pt x="593411" y="132817"/>
                  <a:pt x="460515" y="-34"/>
                  <a:pt x="296608" y="0"/>
                </a:cubicBezTo>
                <a:close/>
                <a:moveTo>
                  <a:pt x="296608" y="519208"/>
                </a:moveTo>
                <a:cubicBezTo>
                  <a:pt x="173702" y="519019"/>
                  <a:pt x="74221" y="419229"/>
                  <a:pt x="74409" y="296323"/>
                </a:cubicBezTo>
                <a:cubicBezTo>
                  <a:pt x="74598" y="173416"/>
                  <a:pt x="174387" y="73935"/>
                  <a:pt x="297294" y="74124"/>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5" name="Freeform: Shape 204">
            <a:extLst>
              <a:ext uri="{FF2B5EF4-FFF2-40B4-BE49-F238E27FC236}">
                <a16:creationId xmlns:a16="http://schemas.microsoft.com/office/drawing/2014/main" id="{27CFE033-CD0E-CD18-CFEA-1AD0CC8920F5}"/>
              </a:ext>
            </a:extLst>
          </p:cNvPr>
          <p:cNvSpPr/>
          <p:nvPr/>
        </p:nvSpPr>
        <p:spPr>
          <a:xfrm>
            <a:off x="5476239"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09 w 593445"/>
              <a:gd name="connsiteY4" fmla="*/ 0 h 593445"/>
              <a:gd name="connsiteX5" fmla="*/ 296609 w 593445"/>
              <a:gd name="connsiteY5" fmla="*/ 519208 h 593445"/>
              <a:gd name="connsiteX6" fmla="*/ 74409 w 593445"/>
              <a:gd name="connsiteY6" fmla="*/ 296323 h 593445"/>
              <a:gd name="connsiteX7" fmla="*/ 297294 w 593445"/>
              <a:gd name="connsiteY7" fmla="*/ 74124 h 593445"/>
              <a:gd name="connsiteX8" fmla="*/ 519494 w 593445"/>
              <a:gd name="connsiteY8" fmla="*/ 296666 h 593445"/>
              <a:gd name="connsiteX9" fmla="*/ 296837 w 593445"/>
              <a:gd name="connsiteY9" fmla="*/ 519208 h 593445"/>
              <a:gd name="connsiteX10" fmla="*/ 296609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9" y="0"/>
                </a:moveTo>
                <a:cubicBezTo>
                  <a:pt x="132731" y="63"/>
                  <a:pt x="-63" y="132960"/>
                  <a:pt x="0" y="296837"/>
                </a:cubicBezTo>
                <a:cubicBezTo>
                  <a:pt x="63" y="460715"/>
                  <a:pt x="132960" y="593509"/>
                  <a:pt x="296837" y="593446"/>
                </a:cubicBezTo>
                <a:cubicBezTo>
                  <a:pt x="460692" y="593383"/>
                  <a:pt x="593480" y="460520"/>
                  <a:pt x="593446" y="296666"/>
                </a:cubicBezTo>
                <a:cubicBezTo>
                  <a:pt x="593383" y="132782"/>
                  <a:pt x="460492" y="-34"/>
                  <a:pt x="296609" y="0"/>
                </a:cubicBezTo>
                <a:close/>
                <a:moveTo>
                  <a:pt x="296609" y="519208"/>
                </a:moveTo>
                <a:cubicBezTo>
                  <a:pt x="173702" y="519019"/>
                  <a:pt x="74221" y="419230"/>
                  <a:pt x="74409" y="296323"/>
                </a:cubicBezTo>
                <a:cubicBezTo>
                  <a:pt x="74598" y="173416"/>
                  <a:pt x="174388"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6" name="Freeform: Shape 205">
            <a:extLst>
              <a:ext uri="{FF2B5EF4-FFF2-40B4-BE49-F238E27FC236}">
                <a16:creationId xmlns:a16="http://schemas.microsoft.com/office/drawing/2014/main" id="{1B59AEBF-9158-7023-FCCB-BBA0720F1773}"/>
              </a:ext>
            </a:extLst>
          </p:cNvPr>
          <p:cNvSpPr/>
          <p:nvPr/>
        </p:nvSpPr>
        <p:spPr>
          <a:xfrm>
            <a:off x="5903525" y="2173182"/>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723 w 593445"/>
              <a:gd name="connsiteY4" fmla="*/ 0 h 593445"/>
              <a:gd name="connsiteX5" fmla="*/ 296608 w 593445"/>
              <a:gd name="connsiteY5" fmla="*/ 0 h 593445"/>
              <a:gd name="connsiteX6" fmla="*/ 296608 w 593445"/>
              <a:gd name="connsiteY6" fmla="*/ 519208 h 593445"/>
              <a:gd name="connsiteX7" fmla="*/ 74123 w 593445"/>
              <a:gd name="connsiteY7" fmla="*/ 296609 h 593445"/>
              <a:gd name="connsiteX8" fmla="*/ 296723 w 593445"/>
              <a:gd name="connsiteY8" fmla="*/ 74123 h 593445"/>
              <a:gd name="connsiteX9" fmla="*/ 519208 w 593445"/>
              <a:gd name="connsiteY9" fmla="*/ 296723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45" y="132845"/>
                  <a:pt x="460600" y="0"/>
                  <a:pt x="296723" y="0"/>
                </a:cubicBezTo>
                <a:cubicBezTo>
                  <a:pt x="296683" y="0"/>
                  <a:pt x="296648" y="0"/>
                  <a:pt x="296608" y="0"/>
                </a:cubicBezTo>
                <a:close/>
                <a:moveTo>
                  <a:pt x="296608" y="519208"/>
                </a:moveTo>
                <a:cubicBezTo>
                  <a:pt x="173702" y="519173"/>
                  <a:pt x="74089" y="419515"/>
                  <a:pt x="74123" y="296609"/>
                </a:cubicBezTo>
                <a:cubicBezTo>
                  <a:pt x="74152" y="173702"/>
                  <a:pt x="173816" y="74089"/>
                  <a:pt x="296723" y="74123"/>
                </a:cubicBezTo>
                <a:cubicBezTo>
                  <a:pt x="419629" y="74152"/>
                  <a:pt x="519242" y="173816"/>
                  <a:pt x="519208" y="296723"/>
                </a:cubicBezTo>
                <a:cubicBezTo>
                  <a:pt x="519173" y="419630"/>
                  <a:pt x="419515" y="519242"/>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7" name="Freeform: Shape 206">
            <a:extLst>
              <a:ext uri="{FF2B5EF4-FFF2-40B4-BE49-F238E27FC236}">
                <a16:creationId xmlns:a16="http://schemas.microsoft.com/office/drawing/2014/main" id="{7A94970A-F464-0C5C-AA81-6E40029BD1FB}"/>
              </a:ext>
            </a:extLst>
          </p:cNvPr>
          <p:cNvSpPr/>
          <p:nvPr/>
        </p:nvSpPr>
        <p:spPr>
          <a:xfrm>
            <a:off x="5476376"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494 w 593331"/>
              <a:gd name="connsiteY4" fmla="*/ 0 h 593331"/>
              <a:gd name="connsiteX5" fmla="*/ 296494 w 593331"/>
              <a:gd name="connsiteY5" fmla="*/ 519208 h 593331"/>
              <a:gd name="connsiteX6" fmla="*/ 74295 w 593331"/>
              <a:gd name="connsiteY6" fmla="*/ 296323 h 593331"/>
              <a:gd name="connsiteX7" fmla="*/ 297180 w 593331"/>
              <a:gd name="connsiteY7" fmla="*/ 74123 h 593331"/>
              <a:gd name="connsiteX8" fmla="*/ 519379 w 593331"/>
              <a:gd name="connsiteY8" fmla="*/ 296666 h 593331"/>
              <a:gd name="connsiteX9" fmla="*/ 296780 w 593331"/>
              <a:gd name="connsiteY9" fmla="*/ 519265 h 593331"/>
              <a:gd name="connsiteX10" fmla="*/ 296494 w 593331"/>
              <a:gd name="connsiteY10"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68" y="132782"/>
                  <a:pt x="460377" y="-29"/>
                  <a:pt x="296494" y="0"/>
                </a:cubicBezTo>
                <a:close/>
                <a:moveTo>
                  <a:pt x="296494" y="519208"/>
                </a:moveTo>
                <a:cubicBezTo>
                  <a:pt x="173587" y="519019"/>
                  <a:pt x="74106"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08" name="Freeform: Shape 207">
            <a:extLst>
              <a:ext uri="{FF2B5EF4-FFF2-40B4-BE49-F238E27FC236}">
                <a16:creationId xmlns:a16="http://schemas.microsoft.com/office/drawing/2014/main" id="{2E004F71-2DC8-8291-1353-6858835078E8}"/>
              </a:ext>
            </a:extLst>
          </p:cNvPr>
          <p:cNvSpPr/>
          <p:nvPr/>
        </p:nvSpPr>
        <p:spPr>
          <a:xfrm>
            <a:off x="3333571" y="3516806"/>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3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60" y="593509"/>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30"/>
                  <a:pt x="74409" y="296323"/>
                </a:cubicBezTo>
                <a:cubicBezTo>
                  <a:pt x="74598" y="173416"/>
                  <a:pt x="174388" y="73935"/>
                  <a:pt x="297294" y="74123"/>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9" name="Freeform: Shape 208">
            <a:extLst>
              <a:ext uri="{FF2B5EF4-FFF2-40B4-BE49-F238E27FC236}">
                <a16:creationId xmlns:a16="http://schemas.microsoft.com/office/drawing/2014/main" id="{73FEBBA9-0BFE-5888-DDBC-6A1468B33EA9}"/>
              </a:ext>
            </a:extLst>
          </p:cNvPr>
          <p:cNvSpPr/>
          <p:nvPr/>
        </p:nvSpPr>
        <p:spPr>
          <a:xfrm>
            <a:off x="2924245"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551 w 593331"/>
              <a:gd name="connsiteY4" fmla="*/ 0 h 593331"/>
              <a:gd name="connsiteX5" fmla="*/ 296494 w 593331"/>
              <a:gd name="connsiteY5" fmla="*/ 0 h 593331"/>
              <a:gd name="connsiteX6" fmla="*/ 296494 w 593331"/>
              <a:gd name="connsiteY6" fmla="*/ 519208 h 593331"/>
              <a:gd name="connsiteX7" fmla="*/ 74295 w 593331"/>
              <a:gd name="connsiteY7" fmla="*/ 296323 h 593331"/>
              <a:gd name="connsiteX8" fmla="*/ 297180 w 593331"/>
              <a:gd name="connsiteY8" fmla="*/ 74123 h 593331"/>
              <a:gd name="connsiteX9" fmla="*/ 519379 w 593331"/>
              <a:gd name="connsiteY9" fmla="*/ 296666 h 593331"/>
              <a:gd name="connsiteX10" fmla="*/ 296780 w 593331"/>
              <a:gd name="connsiteY10" fmla="*/ 519265 h 593331"/>
              <a:gd name="connsiteX11" fmla="*/ 296494 w 593331"/>
              <a:gd name="connsiteY11"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97" y="132788"/>
                  <a:pt x="460429" y="-29"/>
                  <a:pt x="296551" y="0"/>
                </a:cubicBezTo>
                <a:cubicBezTo>
                  <a:pt x="296534" y="0"/>
                  <a:pt x="296511" y="0"/>
                  <a:pt x="296494" y="0"/>
                </a:cubicBezTo>
                <a:close/>
                <a:moveTo>
                  <a:pt x="296494" y="519208"/>
                </a:moveTo>
                <a:cubicBezTo>
                  <a:pt x="173587" y="519019"/>
                  <a:pt x="74107"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0" name="Freeform: Shape 209">
            <a:extLst>
              <a:ext uri="{FF2B5EF4-FFF2-40B4-BE49-F238E27FC236}">
                <a16:creationId xmlns:a16="http://schemas.microsoft.com/office/drawing/2014/main" id="{1382ECD2-DD92-C3A5-6A2D-9DCC753DCF70}"/>
              </a:ext>
            </a:extLst>
          </p:cNvPr>
          <p:cNvSpPr/>
          <p:nvPr/>
        </p:nvSpPr>
        <p:spPr>
          <a:xfrm>
            <a:off x="2496890" y="2172632"/>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69" y="593383"/>
                  <a:pt x="593446" y="460555"/>
                  <a:pt x="593446" y="296723"/>
                </a:cubicBezTo>
                <a:cubicBezTo>
                  <a:pt x="593446" y="132845"/>
                  <a:pt x="460600" y="0"/>
                  <a:pt x="296723" y="0"/>
                </a:cubicBezTo>
                <a:cubicBezTo>
                  <a:pt x="296683" y="0"/>
                  <a:pt x="296648" y="0"/>
                  <a:pt x="296609" y="0"/>
                </a:cubicBezTo>
                <a:close/>
                <a:moveTo>
                  <a:pt x="296609" y="519208"/>
                </a:moveTo>
                <a:cubicBezTo>
                  <a:pt x="173702" y="519019"/>
                  <a:pt x="74221" y="419230"/>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1" name="Freeform: Shape 210">
            <a:extLst>
              <a:ext uri="{FF2B5EF4-FFF2-40B4-BE49-F238E27FC236}">
                <a16:creationId xmlns:a16="http://schemas.microsoft.com/office/drawing/2014/main" id="{5C53F324-A9B8-DE4C-3B47-374214D28AF4}"/>
              </a:ext>
            </a:extLst>
          </p:cNvPr>
          <p:cNvSpPr/>
          <p:nvPr/>
        </p:nvSpPr>
        <p:spPr>
          <a:xfrm rot="21587400">
            <a:off x="3013102" y="1589619"/>
            <a:ext cx="534021" cy="533885"/>
          </a:xfrm>
          <a:custGeom>
            <a:avLst/>
            <a:gdLst>
              <a:gd name="connsiteX0" fmla="*/ 445198 w 445198"/>
              <a:gd name="connsiteY0" fmla="*/ 222542 h 445084"/>
              <a:gd name="connsiteX1" fmla="*/ 222599 w 445198"/>
              <a:gd name="connsiteY1" fmla="*/ 445084 h 445084"/>
              <a:gd name="connsiteX2" fmla="*/ 0 w 445198"/>
              <a:gd name="connsiteY2" fmla="*/ 222542 h 445084"/>
              <a:gd name="connsiteX3" fmla="*/ 222599 w 445198"/>
              <a:gd name="connsiteY3" fmla="*/ 0 h 445084"/>
              <a:gd name="connsiteX4" fmla="*/ 445198 w 445198"/>
              <a:gd name="connsiteY4" fmla="*/ 222542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98" h="445084">
                <a:moveTo>
                  <a:pt x="445198" y="222542"/>
                </a:moveTo>
                <a:cubicBezTo>
                  <a:pt x="445198" y="345448"/>
                  <a:pt x="345537" y="445084"/>
                  <a:pt x="222599" y="445084"/>
                </a:cubicBezTo>
                <a:cubicBezTo>
                  <a:pt x="99661" y="445084"/>
                  <a:pt x="0" y="345448"/>
                  <a:pt x="0" y="222542"/>
                </a:cubicBezTo>
                <a:cubicBezTo>
                  <a:pt x="0" y="99635"/>
                  <a:pt x="99661" y="0"/>
                  <a:pt x="222599" y="0"/>
                </a:cubicBezTo>
                <a:cubicBezTo>
                  <a:pt x="345537" y="0"/>
                  <a:pt x="445198" y="99635"/>
                  <a:pt x="445198" y="22254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2" name="Freeform: Shape 211">
            <a:extLst>
              <a:ext uri="{FF2B5EF4-FFF2-40B4-BE49-F238E27FC236}">
                <a16:creationId xmlns:a16="http://schemas.microsoft.com/office/drawing/2014/main" id="{E86BB677-7AE3-E1A2-3408-04C9D6059D62}"/>
              </a:ext>
            </a:extLst>
          </p:cNvPr>
          <p:cNvSpPr/>
          <p:nvPr/>
        </p:nvSpPr>
        <p:spPr>
          <a:xfrm>
            <a:off x="2924108"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66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666 h 593445"/>
              <a:gd name="connsiteX10" fmla="*/ 296837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92" y="593383"/>
                  <a:pt x="593480" y="460520"/>
                  <a:pt x="593446" y="296666"/>
                </a:cubicBezTo>
                <a:cubicBezTo>
                  <a:pt x="593411" y="132788"/>
                  <a:pt x="460543" y="-34"/>
                  <a:pt x="296666" y="0"/>
                </a:cubicBezTo>
                <a:cubicBezTo>
                  <a:pt x="296648" y="0"/>
                  <a:pt x="296626" y="0"/>
                  <a:pt x="296609" y="0"/>
                </a:cubicBezTo>
                <a:close/>
                <a:moveTo>
                  <a:pt x="296609" y="519208"/>
                </a:moveTo>
                <a:cubicBezTo>
                  <a:pt x="173702" y="519019"/>
                  <a:pt x="74221" y="419230"/>
                  <a:pt x="74409" y="296323"/>
                </a:cubicBezTo>
                <a:cubicBezTo>
                  <a:pt x="74598" y="173416"/>
                  <a:pt x="174387"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3" name="Freeform: Shape 212">
            <a:extLst>
              <a:ext uri="{FF2B5EF4-FFF2-40B4-BE49-F238E27FC236}">
                <a16:creationId xmlns:a16="http://schemas.microsoft.com/office/drawing/2014/main" id="{7FE4D376-8183-D4DC-A90B-9A5B48327992}"/>
              </a:ext>
            </a:extLst>
          </p:cNvPr>
          <p:cNvSpPr/>
          <p:nvPr/>
        </p:nvSpPr>
        <p:spPr>
          <a:xfrm>
            <a:off x="3851072" y="1835973"/>
            <a:ext cx="1378585" cy="1377900"/>
          </a:xfrm>
          <a:custGeom>
            <a:avLst/>
            <a:gdLst>
              <a:gd name="connsiteX0" fmla="*/ 1149287 w 1149286"/>
              <a:gd name="connsiteY0" fmla="*/ 574358 h 1148715"/>
              <a:gd name="connsiteX1" fmla="*/ 574643 w 1149286"/>
              <a:gd name="connsiteY1" fmla="*/ 1148715 h 1148715"/>
              <a:gd name="connsiteX2" fmla="*/ 0 w 1149286"/>
              <a:gd name="connsiteY2" fmla="*/ 574358 h 1148715"/>
              <a:gd name="connsiteX3" fmla="*/ 574643 w 1149286"/>
              <a:gd name="connsiteY3" fmla="*/ 0 h 1148715"/>
              <a:gd name="connsiteX4" fmla="*/ 1149287 w 1149286"/>
              <a:gd name="connsiteY4" fmla="*/ 574358 h 114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86" h="1148715">
                <a:moveTo>
                  <a:pt x="1149287" y="574358"/>
                </a:moveTo>
                <a:cubicBezTo>
                  <a:pt x="1149287" y="891567"/>
                  <a:pt x="892010" y="1148715"/>
                  <a:pt x="574643" y="1148715"/>
                </a:cubicBezTo>
                <a:cubicBezTo>
                  <a:pt x="257277" y="1148715"/>
                  <a:pt x="0" y="891567"/>
                  <a:pt x="0" y="574358"/>
                </a:cubicBezTo>
                <a:cubicBezTo>
                  <a:pt x="0" y="257148"/>
                  <a:pt x="257277" y="0"/>
                  <a:pt x="574643" y="0"/>
                </a:cubicBezTo>
                <a:cubicBezTo>
                  <a:pt x="892010" y="0"/>
                  <a:pt x="1149287" y="257148"/>
                  <a:pt x="1149287" y="57435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14" name="Freeform: Shape 213">
            <a:extLst>
              <a:ext uri="{FF2B5EF4-FFF2-40B4-BE49-F238E27FC236}">
                <a16:creationId xmlns:a16="http://schemas.microsoft.com/office/drawing/2014/main" id="{17A8725B-DF76-E2DD-8DFF-FD08375E22F4}"/>
              </a:ext>
            </a:extLst>
          </p:cNvPr>
          <p:cNvSpPr/>
          <p:nvPr/>
        </p:nvSpPr>
        <p:spPr>
          <a:xfrm>
            <a:off x="3942109" y="1926943"/>
            <a:ext cx="1196510" cy="1195961"/>
          </a:xfrm>
          <a:custGeom>
            <a:avLst/>
            <a:gdLst>
              <a:gd name="connsiteX0" fmla="*/ 997496 w 997496"/>
              <a:gd name="connsiteY0" fmla="*/ 498519 h 997038"/>
              <a:gd name="connsiteX1" fmla="*/ 498748 w 997496"/>
              <a:gd name="connsiteY1" fmla="*/ 997039 h 997038"/>
              <a:gd name="connsiteX2" fmla="*/ 0 w 997496"/>
              <a:gd name="connsiteY2" fmla="*/ 498519 h 997038"/>
              <a:gd name="connsiteX3" fmla="*/ 498748 w 997496"/>
              <a:gd name="connsiteY3" fmla="*/ 0 h 997038"/>
              <a:gd name="connsiteX4" fmla="*/ 997496 w 997496"/>
              <a:gd name="connsiteY4" fmla="*/ 498519 h 99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96" h="997038">
                <a:moveTo>
                  <a:pt x="997496" y="498519"/>
                </a:moveTo>
                <a:cubicBezTo>
                  <a:pt x="997496" y="773844"/>
                  <a:pt x="774199" y="997039"/>
                  <a:pt x="498748" y="997039"/>
                </a:cubicBezTo>
                <a:cubicBezTo>
                  <a:pt x="223297" y="997039"/>
                  <a:pt x="0" y="773844"/>
                  <a:pt x="0" y="498519"/>
                </a:cubicBezTo>
                <a:cubicBezTo>
                  <a:pt x="0" y="223195"/>
                  <a:pt x="223297" y="0"/>
                  <a:pt x="498748" y="0"/>
                </a:cubicBezTo>
                <a:cubicBezTo>
                  <a:pt x="774199" y="0"/>
                  <a:pt x="997496" y="223195"/>
                  <a:pt x="997496" y="49851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5715" cap="flat">
            <a:noFill/>
            <a:prstDash val="solid"/>
            <a:miter/>
          </a:ln>
        </p:spPr>
        <p:txBody>
          <a:bodyPr rtlCol="0" anchor="ctr"/>
          <a:lstStyle/>
          <a:p>
            <a:pPr defTabSz="685800">
              <a:buClrTx/>
              <a:defRPr/>
            </a:pPr>
            <a:endParaRPr lang="en-US" sz="1350"/>
          </a:p>
        </p:txBody>
      </p:sp>
      <p:sp>
        <p:nvSpPr>
          <p:cNvPr id="152" name="TextBox 151">
            <a:extLst>
              <a:ext uri="{FF2B5EF4-FFF2-40B4-BE49-F238E27FC236}">
                <a16:creationId xmlns:a16="http://schemas.microsoft.com/office/drawing/2014/main" id="{49795D5A-EF7F-EE88-E9F3-515C178E120C}"/>
              </a:ext>
            </a:extLst>
          </p:cNvPr>
          <p:cNvSpPr txBox="1"/>
          <p:nvPr/>
        </p:nvSpPr>
        <p:spPr>
          <a:xfrm>
            <a:off x="4028587" y="2348740"/>
            <a:ext cx="1021186" cy="300082"/>
          </a:xfrm>
          <a:prstGeom prst="rect">
            <a:avLst/>
          </a:prstGeom>
          <a:noFill/>
        </p:spPr>
        <p:txBody>
          <a:bodyPr wrap="square">
            <a:spAutoFit/>
          </a:bodyPr>
          <a:lstStyle/>
          <a:p>
            <a:pPr algn="ctr" defTabSz="685800">
              <a:buClrTx/>
              <a:defRPr/>
            </a:pPr>
            <a:r>
              <a:rPr lang="en-US" sz="1350" b="1">
                <a:solidFill>
                  <a:srgbClr val="FFFFFF"/>
                </a:solidFill>
                <a:latin typeface="Lora" pitchFamily="2" charset="0"/>
              </a:rPr>
              <a:t>Benefits</a:t>
            </a:r>
          </a:p>
        </p:txBody>
      </p:sp>
      <p:sp>
        <p:nvSpPr>
          <p:cNvPr id="153" name="TextBox 152">
            <a:extLst>
              <a:ext uri="{FF2B5EF4-FFF2-40B4-BE49-F238E27FC236}">
                <a16:creationId xmlns:a16="http://schemas.microsoft.com/office/drawing/2014/main" id="{4E01FBE8-6F57-0A1B-35AC-ECCFAA785FCF}"/>
              </a:ext>
            </a:extLst>
          </p:cNvPr>
          <p:cNvSpPr txBox="1"/>
          <p:nvPr/>
        </p:nvSpPr>
        <p:spPr>
          <a:xfrm>
            <a:off x="1239766" y="930108"/>
            <a:ext cx="2171540" cy="479618"/>
          </a:xfrm>
          <a:prstGeom prst="rect">
            <a:avLst/>
          </a:prstGeom>
          <a:solidFill>
            <a:schemeClr val="bg1">
              <a:lumMod val="95000"/>
            </a:schemeClr>
          </a:solidFill>
        </p:spPr>
        <p:txBody>
          <a:bodyPr wrap="square">
            <a:spAutoFit/>
          </a:bodyPr>
          <a:lstStyle/>
          <a:p>
            <a:pPr>
              <a:spcAft>
                <a:spcPts val="450"/>
              </a:spcAft>
              <a:defRPr/>
            </a:pPr>
            <a:r>
              <a:rPr lang="en-US" sz="1050" b="1">
                <a:solidFill>
                  <a:srgbClr val="FFFFFF"/>
                </a:solidFill>
                <a:latin typeface="Lora" pitchFamily="2" charset="0"/>
              </a:rPr>
              <a:t>Data integration and reporting</a:t>
            </a:r>
          </a:p>
          <a:p>
            <a:pPr defTabSz="685800">
              <a:spcAft>
                <a:spcPts val="450"/>
              </a:spcAft>
              <a:buClrTx/>
              <a:defRPr/>
            </a:pPr>
            <a:r>
              <a:rPr lang="en-US" sz="1050" b="1">
                <a:solidFill>
                  <a:srgbClr val="FFFFFF"/>
                </a:solidFill>
                <a:latin typeface="Lora" pitchFamily="2" charset="0"/>
              </a:rPr>
              <a:t>Document trials</a:t>
            </a:r>
          </a:p>
        </p:txBody>
      </p:sp>
      <p:sp>
        <p:nvSpPr>
          <p:cNvPr id="154" name="TextBox 153">
            <a:extLst>
              <a:ext uri="{FF2B5EF4-FFF2-40B4-BE49-F238E27FC236}">
                <a16:creationId xmlns:a16="http://schemas.microsoft.com/office/drawing/2014/main" id="{78C93FF7-1AD2-4E98-B926-843B1D1C799A}"/>
              </a:ext>
            </a:extLst>
          </p:cNvPr>
          <p:cNvSpPr txBox="1"/>
          <p:nvPr/>
        </p:nvSpPr>
        <p:spPr>
          <a:xfrm>
            <a:off x="817417" y="1570470"/>
            <a:ext cx="2220665"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Real-Time collaboration Decision making and increased productivity</a:t>
            </a:r>
          </a:p>
        </p:txBody>
      </p:sp>
      <p:sp>
        <p:nvSpPr>
          <p:cNvPr id="155" name="TextBox 154">
            <a:extLst>
              <a:ext uri="{FF2B5EF4-FFF2-40B4-BE49-F238E27FC236}">
                <a16:creationId xmlns:a16="http://schemas.microsoft.com/office/drawing/2014/main" id="{17BA6DCE-2E4E-FF5C-AB19-2831D2FD7F8E}"/>
              </a:ext>
            </a:extLst>
          </p:cNvPr>
          <p:cNvSpPr txBox="1"/>
          <p:nvPr/>
        </p:nvSpPr>
        <p:spPr>
          <a:xfrm>
            <a:off x="594067" y="2241432"/>
            <a:ext cx="1958888"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dirty="0">
                <a:solidFill>
                  <a:srgbClr val="FFFFFF"/>
                </a:solidFill>
                <a:latin typeface="Lora" pitchFamily="2" charset="0"/>
              </a:rPr>
              <a:t>Enhancing project quality by using Project Quality Index feature</a:t>
            </a:r>
            <a:r>
              <a:rPr lang="en-US" sz="900" b="1" dirty="0">
                <a:solidFill>
                  <a:srgbClr val="FFFFFF"/>
                </a:solidFill>
                <a:latin typeface="Lora" pitchFamily="2" charset="0"/>
              </a:rPr>
              <a:t> </a:t>
            </a:r>
          </a:p>
        </p:txBody>
      </p:sp>
      <p:sp>
        <p:nvSpPr>
          <p:cNvPr id="156" name="TextBox 155">
            <a:extLst>
              <a:ext uri="{FF2B5EF4-FFF2-40B4-BE49-F238E27FC236}">
                <a16:creationId xmlns:a16="http://schemas.microsoft.com/office/drawing/2014/main" id="{ED9EBF11-3644-FDDA-84BA-414918A9AB48}"/>
              </a:ext>
            </a:extLst>
          </p:cNvPr>
          <p:cNvSpPr txBox="1"/>
          <p:nvPr/>
        </p:nvSpPr>
        <p:spPr>
          <a:xfrm>
            <a:off x="838426" y="2943455"/>
            <a:ext cx="1943642" cy="47961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Offline functionality </a:t>
            </a:r>
          </a:p>
          <a:p>
            <a:pPr defTabSz="685800">
              <a:spcAft>
                <a:spcPts val="450"/>
              </a:spcAft>
              <a:buClrTx/>
              <a:defRPr/>
            </a:pPr>
            <a:r>
              <a:rPr lang="en-US" sz="1050" b="1">
                <a:solidFill>
                  <a:srgbClr val="FFFFFF"/>
                </a:solidFill>
                <a:latin typeface="Lora" pitchFamily="2" charset="0"/>
              </a:rPr>
              <a:t>Alerts and notifications</a:t>
            </a:r>
            <a:r>
              <a:rPr lang="en-US" sz="900" b="1">
                <a:solidFill>
                  <a:srgbClr val="FFFFFF"/>
                </a:solidFill>
                <a:latin typeface="Lora" pitchFamily="2" charset="0"/>
              </a:rPr>
              <a:t> </a:t>
            </a:r>
          </a:p>
        </p:txBody>
      </p:sp>
      <p:sp>
        <p:nvSpPr>
          <p:cNvPr id="157" name="TextBox 156">
            <a:extLst>
              <a:ext uri="{FF2B5EF4-FFF2-40B4-BE49-F238E27FC236}">
                <a16:creationId xmlns:a16="http://schemas.microsoft.com/office/drawing/2014/main" id="{534D4950-42C3-5814-AFAE-1A80A877B407}"/>
              </a:ext>
            </a:extLst>
          </p:cNvPr>
          <p:cNvSpPr txBox="1"/>
          <p:nvPr/>
        </p:nvSpPr>
        <p:spPr>
          <a:xfrm>
            <a:off x="1259885" y="3651254"/>
            <a:ext cx="2124845"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Cost and Resources saving Sustainability</a:t>
            </a:r>
            <a:r>
              <a:rPr lang="en-US" sz="900" b="1">
                <a:solidFill>
                  <a:srgbClr val="FFFFFF"/>
                </a:solidFill>
                <a:latin typeface="Lora" pitchFamily="2" charset="0"/>
              </a:rPr>
              <a:t> </a:t>
            </a:r>
          </a:p>
        </p:txBody>
      </p:sp>
      <p:sp>
        <p:nvSpPr>
          <p:cNvPr id="158" name="TextBox 157">
            <a:extLst>
              <a:ext uri="{FF2B5EF4-FFF2-40B4-BE49-F238E27FC236}">
                <a16:creationId xmlns:a16="http://schemas.microsoft.com/office/drawing/2014/main" id="{76AF70E5-3A8E-7E2D-7797-E99650534A53}"/>
              </a:ext>
            </a:extLst>
          </p:cNvPr>
          <p:cNvSpPr txBox="1"/>
          <p:nvPr/>
        </p:nvSpPr>
        <p:spPr>
          <a:xfrm>
            <a:off x="5819069" y="996632"/>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Digital checklists for real-time monitoring</a:t>
            </a:r>
          </a:p>
        </p:txBody>
      </p:sp>
      <p:sp>
        <p:nvSpPr>
          <p:cNvPr id="159" name="TextBox 158">
            <a:extLst>
              <a:ext uri="{FF2B5EF4-FFF2-40B4-BE49-F238E27FC236}">
                <a16:creationId xmlns:a16="http://schemas.microsoft.com/office/drawing/2014/main" id="{29766D95-5806-68DA-88D5-C3D706E9B9B5}"/>
              </a:ext>
            </a:extLst>
          </p:cNvPr>
          <p:cNvSpPr txBox="1"/>
          <p:nvPr/>
        </p:nvSpPr>
        <p:spPr>
          <a:xfrm>
            <a:off x="6244374" y="1673064"/>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Enhanced inspection management</a:t>
            </a:r>
            <a:r>
              <a:rPr lang="en-US" sz="900" b="1">
                <a:solidFill>
                  <a:srgbClr val="FFFFFF"/>
                </a:solidFill>
                <a:latin typeface="Lora" pitchFamily="2" charset="0"/>
              </a:rPr>
              <a:t> </a:t>
            </a:r>
          </a:p>
        </p:txBody>
      </p:sp>
      <p:sp>
        <p:nvSpPr>
          <p:cNvPr id="160" name="TextBox 159">
            <a:extLst>
              <a:ext uri="{FF2B5EF4-FFF2-40B4-BE49-F238E27FC236}">
                <a16:creationId xmlns:a16="http://schemas.microsoft.com/office/drawing/2014/main" id="{E815C7D4-0B24-02F7-5497-DD03F6DAA13B}"/>
              </a:ext>
            </a:extLst>
          </p:cNvPr>
          <p:cNvSpPr txBox="1"/>
          <p:nvPr/>
        </p:nvSpPr>
        <p:spPr>
          <a:xfrm>
            <a:off x="6635249" y="2331152"/>
            <a:ext cx="2073674"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Comprehensive documentation features</a:t>
            </a:r>
          </a:p>
        </p:txBody>
      </p:sp>
      <p:sp>
        <p:nvSpPr>
          <p:cNvPr id="161" name="TextBox 160">
            <a:extLst>
              <a:ext uri="{FF2B5EF4-FFF2-40B4-BE49-F238E27FC236}">
                <a16:creationId xmlns:a16="http://schemas.microsoft.com/office/drawing/2014/main" id="{752DE9C0-60AC-F831-C791-1899B8D24D30}"/>
              </a:ext>
            </a:extLst>
          </p:cNvPr>
          <p:cNvSpPr txBox="1"/>
          <p:nvPr/>
        </p:nvSpPr>
        <p:spPr>
          <a:xfrm>
            <a:off x="6272600" y="3091375"/>
            <a:ext cx="2063371" cy="276999"/>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1200" dirty="0"/>
              <a:t>Data access and Traceability</a:t>
            </a:r>
          </a:p>
        </p:txBody>
      </p:sp>
      <p:sp>
        <p:nvSpPr>
          <p:cNvPr id="162" name="TextBox 161">
            <a:extLst>
              <a:ext uri="{FF2B5EF4-FFF2-40B4-BE49-F238E27FC236}">
                <a16:creationId xmlns:a16="http://schemas.microsoft.com/office/drawing/2014/main" id="{FDB5C8CE-1FB4-DCB3-4D30-585F23361139}"/>
              </a:ext>
            </a:extLst>
          </p:cNvPr>
          <p:cNvSpPr txBox="1"/>
          <p:nvPr/>
        </p:nvSpPr>
        <p:spPr>
          <a:xfrm>
            <a:off x="5800641" y="3759149"/>
            <a:ext cx="2023379"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Reports and Dashboards</a:t>
            </a:r>
          </a:p>
        </p:txBody>
      </p:sp>
      <p:sp>
        <p:nvSpPr>
          <p:cNvPr id="2" name="TextBox 1">
            <a:extLst>
              <a:ext uri="{FF2B5EF4-FFF2-40B4-BE49-F238E27FC236}">
                <a16:creationId xmlns:a16="http://schemas.microsoft.com/office/drawing/2014/main" id="{33B68C1B-C02C-21F5-0FF1-13AC5E7F63B1}"/>
              </a:ext>
            </a:extLst>
          </p:cNvPr>
          <p:cNvSpPr txBox="1"/>
          <p:nvPr/>
        </p:nvSpPr>
        <p:spPr>
          <a:xfrm>
            <a:off x="5244562" y="1049846"/>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01</a:t>
            </a:r>
            <a:endParaRPr lang="en-IN" sz="1500" b="1" kern="1200">
              <a:solidFill>
                <a:schemeClr val="bg1"/>
              </a:solidFill>
              <a:latin typeface="Perpetua" panose="02020502060401020303" pitchFamily="18" charset="0"/>
            </a:endParaRPr>
          </a:p>
        </p:txBody>
      </p:sp>
      <p:sp>
        <p:nvSpPr>
          <p:cNvPr id="12" name="TextBox 11">
            <a:extLst>
              <a:ext uri="{FF2B5EF4-FFF2-40B4-BE49-F238E27FC236}">
                <a16:creationId xmlns:a16="http://schemas.microsoft.com/office/drawing/2014/main" id="{F3104C33-53B8-E9D9-76E6-AF0B39242AA2}"/>
              </a:ext>
            </a:extLst>
          </p:cNvPr>
          <p:cNvSpPr txBox="1"/>
          <p:nvPr/>
        </p:nvSpPr>
        <p:spPr>
          <a:xfrm>
            <a:off x="5691022"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02</a:t>
            </a:r>
            <a:endParaRPr lang="en-IN" sz="1500" b="1" kern="1200">
              <a:solidFill>
                <a:schemeClr val="bg1"/>
              </a:solidFill>
              <a:latin typeface="Perpetua" panose="02020502060401020303" pitchFamily="18" charset="0"/>
            </a:endParaRPr>
          </a:p>
        </p:txBody>
      </p:sp>
      <p:sp>
        <p:nvSpPr>
          <p:cNvPr id="13" name="TextBox 12">
            <a:extLst>
              <a:ext uri="{FF2B5EF4-FFF2-40B4-BE49-F238E27FC236}">
                <a16:creationId xmlns:a16="http://schemas.microsoft.com/office/drawing/2014/main" id="{D92F391B-72E7-6D44-C0C1-389C164F7D98}"/>
              </a:ext>
            </a:extLst>
          </p:cNvPr>
          <p:cNvSpPr txBox="1"/>
          <p:nvPr/>
        </p:nvSpPr>
        <p:spPr>
          <a:xfrm>
            <a:off x="6110825" y="2392971"/>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03</a:t>
            </a:r>
            <a:endParaRPr lang="en-IN" sz="1500" b="1" kern="1200">
              <a:solidFill>
                <a:schemeClr val="bg1"/>
              </a:solidFill>
              <a:latin typeface="Perpetua" panose="02020502060401020303" pitchFamily="18" charset="0"/>
            </a:endParaRPr>
          </a:p>
        </p:txBody>
      </p:sp>
      <p:sp>
        <p:nvSpPr>
          <p:cNvPr id="19" name="TextBox 18">
            <a:extLst>
              <a:ext uri="{FF2B5EF4-FFF2-40B4-BE49-F238E27FC236}">
                <a16:creationId xmlns:a16="http://schemas.microsoft.com/office/drawing/2014/main" id="{6604518E-782F-D3EE-4879-D62990B1B3C1}"/>
              </a:ext>
            </a:extLst>
          </p:cNvPr>
          <p:cNvSpPr txBox="1"/>
          <p:nvPr/>
        </p:nvSpPr>
        <p:spPr>
          <a:xfrm>
            <a:off x="5665487" y="3072637"/>
            <a:ext cx="323549" cy="246221"/>
          </a:xfrm>
          <a:prstGeom prst="rect">
            <a:avLst/>
          </a:prstGeom>
          <a:noFill/>
        </p:spPr>
        <p:txBody>
          <a:bodyPr wrap="square" rtlCol="0">
            <a:spAutoFit/>
          </a:bodyPr>
          <a:lstStyle/>
          <a:p>
            <a:pPr algn="just" defTabSz="685800">
              <a:buClrTx/>
              <a:defRPr/>
            </a:pPr>
            <a:r>
              <a:rPr lang="en-US" sz="1000" b="1" kern="1200" dirty="0">
                <a:solidFill>
                  <a:schemeClr val="bg1"/>
                </a:solidFill>
                <a:latin typeface="Perpetua" panose="02020502060401020303" pitchFamily="18" charset="0"/>
              </a:rPr>
              <a:t>04</a:t>
            </a:r>
            <a:endParaRPr lang="en-IN" sz="1000" b="1" kern="1200" dirty="0">
              <a:solidFill>
                <a:schemeClr val="bg1"/>
              </a:solidFill>
              <a:latin typeface="Perpetua" panose="02020502060401020303" pitchFamily="18" charset="0"/>
            </a:endParaRPr>
          </a:p>
        </p:txBody>
      </p:sp>
      <p:sp>
        <p:nvSpPr>
          <p:cNvPr id="20" name="TextBox 19">
            <a:extLst>
              <a:ext uri="{FF2B5EF4-FFF2-40B4-BE49-F238E27FC236}">
                <a16:creationId xmlns:a16="http://schemas.microsoft.com/office/drawing/2014/main" id="{5336A5EB-66A0-6FC0-C13A-39EBD554527A}"/>
              </a:ext>
            </a:extLst>
          </p:cNvPr>
          <p:cNvSpPr txBox="1"/>
          <p:nvPr/>
        </p:nvSpPr>
        <p:spPr>
          <a:xfrm>
            <a:off x="5251093" y="3735535"/>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05</a:t>
            </a:r>
            <a:endParaRPr lang="en-IN" sz="1500" b="1" kern="1200">
              <a:solidFill>
                <a:schemeClr val="bg1"/>
              </a:solidFill>
              <a:latin typeface="Perpetua" panose="02020502060401020303" pitchFamily="18" charset="0"/>
            </a:endParaRPr>
          </a:p>
        </p:txBody>
      </p:sp>
      <p:sp>
        <p:nvSpPr>
          <p:cNvPr id="22" name="TextBox 21">
            <a:extLst>
              <a:ext uri="{FF2B5EF4-FFF2-40B4-BE49-F238E27FC236}">
                <a16:creationId xmlns:a16="http://schemas.microsoft.com/office/drawing/2014/main" id="{E17DA6BA-D515-0810-5339-76CDF509F309}"/>
              </a:ext>
            </a:extLst>
          </p:cNvPr>
          <p:cNvSpPr txBox="1"/>
          <p:nvPr/>
        </p:nvSpPr>
        <p:spPr>
          <a:xfrm>
            <a:off x="3115651"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07</a:t>
            </a:r>
            <a:endParaRPr lang="en-IN" sz="1500" b="1" kern="1200">
              <a:solidFill>
                <a:schemeClr val="bg1"/>
              </a:solidFill>
              <a:latin typeface="Perpetua" panose="02020502060401020303" pitchFamily="18" charset="0"/>
            </a:endParaRPr>
          </a:p>
        </p:txBody>
      </p:sp>
      <p:sp>
        <p:nvSpPr>
          <p:cNvPr id="23" name="TextBox 22">
            <a:extLst>
              <a:ext uri="{FF2B5EF4-FFF2-40B4-BE49-F238E27FC236}">
                <a16:creationId xmlns:a16="http://schemas.microsoft.com/office/drawing/2014/main" id="{35606C44-8EA3-33C8-3123-11BB9670ACB2}"/>
              </a:ext>
            </a:extLst>
          </p:cNvPr>
          <p:cNvSpPr txBox="1"/>
          <p:nvPr/>
        </p:nvSpPr>
        <p:spPr>
          <a:xfrm>
            <a:off x="3527523" y="105950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06</a:t>
            </a:r>
            <a:endParaRPr lang="en-IN" sz="1500" b="1" kern="1200">
              <a:solidFill>
                <a:schemeClr val="bg1"/>
              </a:solidFill>
              <a:latin typeface="Perpetua" panose="02020502060401020303" pitchFamily="18" charset="0"/>
            </a:endParaRPr>
          </a:p>
        </p:txBody>
      </p:sp>
      <p:sp>
        <p:nvSpPr>
          <p:cNvPr id="27" name="TextBox 26">
            <a:extLst>
              <a:ext uri="{FF2B5EF4-FFF2-40B4-BE49-F238E27FC236}">
                <a16:creationId xmlns:a16="http://schemas.microsoft.com/office/drawing/2014/main" id="{C3E65FB6-B506-3710-93E4-EE31B293B985}"/>
              </a:ext>
            </a:extLst>
          </p:cNvPr>
          <p:cNvSpPr txBox="1"/>
          <p:nvPr/>
        </p:nvSpPr>
        <p:spPr>
          <a:xfrm>
            <a:off x="2673070" y="238222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08</a:t>
            </a:r>
            <a:endParaRPr lang="en-IN" sz="1500" b="1" kern="1200">
              <a:solidFill>
                <a:schemeClr val="bg1"/>
              </a:solidFill>
              <a:latin typeface="Perpetua" panose="02020502060401020303" pitchFamily="18" charset="0"/>
            </a:endParaRPr>
          </a:p>
        </p:txBody>
      </p:sp>
      <p:sp>
        <p:nvSpPr>
          <p:cNvPr id="28" name="TextBox 27">
            <a:extLst>
              <a:ext uri="{FF2B5EF4-FFF2-40B4-BE49-F238E27FC236}">
                <a16:creationId xmlns:a16="http://schemas.microsoft.com/office/drawing/2014/main" id="{FB60F527-5F17-7551-3A00-0D243D96F5AF}"/>
              </a:ext>
            </a:extLst>
          </p:cNvPr>
          <p:cNvSpPr txBox="1"/>
          <p:nvPr/>
        </p:nvSpPr>
        <p:spPr>
          <a:xfrm>
            <a:off x="3101037" y="3046353"/>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09</a:t>
            </a:r>
            <a:endParaRPr lang="en-IN" sz="1500" b="1" kern="1200">
              <a:solidFill>
                <a:schemeClr val="bg1"/>
              </a:solidFill>
              <a:latin typeface="Perpetua" panose="02020502060401020303" pitchFamily="18" charset="0"/>
            </a:endParaRPr>
          </a:p>
        </p:txBody>
      </p:sp>
      <p:sp>
        <p:nvSpPr>
          <p:cNvPr id="29" name="TextBox 28">
            <a:extLst>
              <a:ext uri="{FF2B5EF4-FFF2-40B4-BE49-F238E27FC236}">
                <a16:creationId xmlns:a16="http://schemas.microsoft.com/office/drawing/2014/main" id="{01BFFA6F-29F6-D541-4B43-9B885E2C263C}"/>
              </a:ext>
            </a:extLst>
          </p:cNvPr>
          <p:cNvSpPr txBox="1"/>
          <p:nvPr/>
        </p:nvSpPr>
        <p:spPr>
          <a:xfrm>
            <a:off x="3522745" y="374214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10</a:t>
            </a:r>
            <a:endParaRPr lang="en-IN" sz="1500" b="1" kern="1200">
              <a:solidFill>
                <a:schemeClr val="bg1"/>
              </a:solidFill>
              <a:latin typeface="Perpetua" panose="02020502060401020303" pitchFamily="18" charset="0"/>
            </a:endParaRPr>
          </a:p>
        </p:txBody>
      </p:sp>
      <p:pic>
        <p:nvPicPr>
          <p:cNvPr id="7" name="Picture 6" descr="A magnifying glass with a number of binary code&#10;&#10;Description automatically generated">
            <a:extLst>
              <a:ext uri="{FF2B5EF4-FFF2-40B4-BE49-F238E27FC236}">
                <a16:creationId xmlns:a16="http://schemas.microsoft.com/office/drawing/2014/main" id="{01873FF8-39AF-1263-D44E-FA64EF6C42C9}"/>
              </a:ext>
            </a:extLst>
          </p:cNvPr>
          <p:cNvPicPr>
            <a:picLocks noChangeAspect="1"/>
          </p:cNvPicPr>
          <p:nvPr/>
        </p:nvPicPr>
        <p:blipFill>
          <a:blip r:embed="rId6"/>
          <a:stretch>
            <a:fillRect/>
          </a:stretch>
        </p:blipFill>
        <p:spPr>
          <a:xfrm>
            <a:off x="527241" y="2904077"/>
            <a:ext cx="2802843" cy="1872491"/>
          </a:xfrm>
          <a:prstGeom prst="rect">
            <a:avLst/>
          </a:prstGeom>
        </p:spPr>
      </p:pic>
      <p:pic>
        <p:nvPicPr>
          <p:cNvPr id="17" name="Picture 16" descr="A computer screen with a phone and a phone&#10;&#10;Description automatically generated">
            <a:extLst>
              <a:ext uri="{FF2B5EF4-FFF2-40B4-BE49-F238E27FC236}">
                <a16:creationId xmlns:a16="http://schemas.microsoft.com/office/drawing/2014/main" id="{B45C9050-B8E1-5717-FDB1-701D74CE0D00}"/>
              </a:ext>
            </a:extLst>
          </p:cNvPr>
          <p:cNvPicPr>
            <a:picLocks noChangeAspect="1"/>
          </p:cNvPicPr>
          <p:nvPr/>
        </p:nvPicPr>
        <p:blipFill>
          <a:blip r:embed="rId7"/>
          <a:stretch>
            <a:fillRect/>
          </a:stretch>
        </p:blipFill>
        <p:spPr>
          <a:xfrm>
            <a:off x="544349" y="1059270"/>
            <a:ext cx="2796960" cy="1687377"/>
          </a:xfrm>
          <a:prstGeom prst="rect">
            <a:avLst/>
          </a:prstGeom>
        </p:spPr>
      </p:pic>
      <p:sp>
        <p:nvSpPr>
          <p:cNvPr id="3" name="Google Shape;99;p16">
            <a:extLst>
              <a:ext uri="{FF2B5EF4-FFF2-40B4-BE49-F238E27FC236}">
                <a16:creationId xmlns:a16="http://schemas.microsoft.com/office/drawing/2014/main" id="{20ADB3C8-784A-A98C-EF07-31798B69992A}"/>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Google Shape;100;p16">
            <a:extLst>
              <a:ext uri="{FF2B5EF4-FFF2-40B4-BE49-F238E27FC236}">
                <a16:creationId xmlns:a16="http://schemas.microsoft.com/office/drawing/2014/main" id="{053F00BD-93C3-60E1-F11E-7D87A20841F1}"/>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10" name="Google Shape;97;p16">
            <a:extLst>
              <a:ext uri="{FF2B5EF4-FFF2-40B4-BE49-F238E27FC236}">
                <a16:creationId xmlns:a16="http://schemas.microsoft.com/office/drawing/2014/main" id="{BEC31AB0-22BA-C3FA-B275-5012450B39CB}"/>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Benefits</a:t>
            </a:r>
          </a:p>
        </p:txBody>
      </p:sp>
      <p:pic>
        <p:nvPicPr>
          <p:cNvPr id="11" name="Google Shape;98;p16" title="HIA Blue_New Logo_Only -01.png">
            <a:extLst>
              <a:ext uri="{FF2B5EF4-FFF2-40B4-BE49-F238E27FC236}">
                <a16:creationId xmlns:a16="http://schemas.microsoft.com/office/drawing/2014/main" id="{7E581593-C467-8AFE-F81C-38282993F621}"/>
              </a:ext>
            </a:extLst>
          </p:cNvPr>
          <p:cNvPicPr preferRelativeResize="0"/>
          <p:nvPr/>
        </p:nvPicPr>
        <p:blipFill rotWithShape="1">
          <a:blip r:embed="rId8">
            <a:alphaModFix/>
          </a:blip>
          <a:srcRect/>
          <a:stretch/>
        </p:blipFill>
        <p:spPr>
          <a:xfrm>
            <a:off x="7838442" y="152425"/>
            <a:ext cx="1126001" cy="788201"/>
          </a:xfrm>
          <a:prstGeom prst="rect">
            <a:avLst/>
          </a:prstGeom>
          <a:noFill/>
          <a:ln>
            <a:noFill/>
          </a:ln>
        </p:spPr>
      </p:pic>
      <p:cxnSp>
        <p:nvCxnSpPr>
          <p:cNvPr id="16" name="Google Shape;102;p16">
            <a:extLst>
              <a:ext uri="{FF2B5EF4-FFF2-40B4-BE49-F238E27FC236}">
                <a16:creationId xmlns:a16="http://schemas.microsoft.com/office/drawing/2014/main" id="{E546094C-ED19-2438-1814-413B7DC5CFC5}"/>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8" name="Slide Number Placeholder 7">
            <a:extLst>
              <a:ext uri="{FF2B5EF4-FFF2-40B4-BE49-F238E27FC236}">
                <a16:creationId xmlns:a16="http://schemas.microsoft.com/office/drawing/2014/main" id="{43929080-70A4-45AF-C125-7C6D36286BF5}"/>
              </a:ext>
            </a:extLst>
          </p:cNvPr>
          <p:cNvSpPr>
            <a:spLocks noGrp="1"/>
          </p:cNvSpPr>
          <p:nvPr>
            <p:ph type="sldNum" sz="quarter" idx="12"/>
          </p:nvPr>
        </p:nvSpPr>
        <p:spPr/>
        <p:txBody>
          <a:bodyPr/>
          <a:lstStyle/>
          <a:p>
            <a:fld id="{7476E806-B426-4043-B850-C90DEF4A2F9F}" type="slidenum">
              <a:rPr lang="en-US" smtClean="0"/>
              <a:t>19</a:t>
            </a:fld>
            <a:endParaRPr lang="en-US"/>
          </a:p>
        </p:txBody>
      </p:sp>
    </p:spTree>
    <p:extLst>
      <p:ext uri="{BB962C8B-B14F-4D97-AF65-F5344CB8AC3E}">
        <p14:creationId xmlns:p14="http://schemas.microsoft.com/office/powerpoint/2010/main" val="21376079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44475"/>
                </a:solidFill>
                <a:latin typeface="DM Sans"/>
                <a:ea typeface="DM Sans"/>
                <a:cs typeface="DM Sans"/>
                <a:sym typeface="DM Sans"/>
              </a:rPr>
              <a:t>Topic Name</a:t>
            </a:r>
            <a:endParaRPr sz="2400" b="1" dirty="0">
              <a:solidFill>
                <a:srgbClr val="044475"/>
              </a:solidFill>
              <a:latin typeface="DM Sans"/>
              <a:ea typeface="DM Sans"/>
              <a:cs typeface="DM Sans"/>
              <a:sym typeface="DM Sans"/>
            </a:endParaRPr>
          </a:p>
        </p:txBody>
      </p:sp>
      <p:pic>
        <p:nvPicPr>
          <p:cNvPr id="78" name="Google Shape;78;p15" title="HIA Blue_New Logo_Only -01.png"/>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79" name="Google Shape;79;p15"/>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80" name="Google Shape;80;p15"/>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rgbClr val="044475"/>
                </a:solidFill>
                <a:latin typeface="DM Sans"/>
                <a:ea typeface="DM Sans"/>
                <a:cs typeface="DM Sans"/>
                <a:sym typeface="DM Sans"/>
              </a:rPr>
              <a:t>Private and confidential</a:t>
            </a:r>
            <a:endParaRPr sz="900" dirty="0">
              <a:solidFill>
                <a:srgbClr val="044475"/>
              </a:solidFill>
              <a:latin typeface="DM Sans"/>
              <a:ea typeface="DM Sans"/>
              <a:cs typeface="DM Sans"/>
              <a:sym typeface="DM Sans"/>
            </a:endParaRPr>
          </a:p>
        </p:txBody>
      </p:sp>
      <p:cxnSp>
        <p:nvCxnSpPr>
          <p:cNvPr id="82" name="Google Shape;82;p15"/>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pic>
        <p:nvPicPr>
          <p:cNvPr id="7" name="Picture 6">
            <a:extLst>
              <a:ext uri="{FF2B5EF4-FFF2-40B4-BE49-F238E27FC236}">
                <a16:creationId xmlns:a16="http://schemas.microsoft.com/office/drawing/2014/main" id="{28DE42E7-8089-2716-D72B-A1BD04C2B1A0}"/>
              </a:ext>
            </a:extLst>
          </p:cNvPr>
          <p:cNvPicPr>
            <a:picLocks noChangeAspect="1"/>
          </p:cNvPicPr>
          <p:nvPr/>
        </p:nvPicPr>
        <p:blipFill>
          <a:blip r:embed="rId4"/>
          <a:stretch>
            <a:fillRect/>
          </a:stretch>
        </p:blipFill>
        <p:spPr>
          <a:xfrm>
            <a:off x="179557" y="3693615"/>
            <a:ext cx="6897062" cy="1047896"/>
          </a:xfrm>
          <a:prstGeom prst="rect">
            <a:avLst/>
          </a:prstGeom>
          <a:ln>
            <a:solidFill>
              <a:schemeClr val="accent6">
                <a:lumMod val="60000"/>
                <a:lumOff val="40000"/>
              </a:schemeClr>
            </a:solidFill>
          </a:ln>
        </p:spPr>
      </p:pic>
      <p:pic>
        <p:nvPicPr>
          <p:cNvPr id="14" name="Picture 13">
            <a:extLst>
              <a:ext uri="{FF2B5EF4-FFF2-40B4-BE49-F238E27FC236}">
                <a16:creationId xmlns:a16="http://schemas.microsoft.com/office/drawing/2014/main" id="{71325AA2-7D20-FA27-EC27-4E20603D044E}"/>
              </a:ext>
            </a:extLst>
          </p:cNvPr>
          <p:cNvPicPr>
            <a:picLocks noChangeAspect="1"/>
          </p:cNvPicPr>
          <p:nvPr/>
        </p:nvPicPr>
        <p:blipFill>
          <a:blip r:embed="rId5"/>
          <a:stretch>
            <a:fillRect/>
          </a:stretch>
        </p:blipFill>
        <p:spPr>
          <a:xfrm>
            <a:off x="457200" y="672749"/>
            <a:ext cx="5300340" cy="998243"/>
          </a:xfrm>
          <a:prstGeom prst="rect">
            <a:avLst/>
          </a:prstGeom>
          <a:ln>
            <a:solidFill>
              <a:schemeClr val="accent2"/>
            </a:solidFill>
          </a:ln>
        </p:spPr>
      </p:pic>
      <p:pic>
        <p:nvPicPr>
          <p:cNvPr id="15" name="Picture 14">
            <a:extLst>
              <a:ext uri="{FF2B5EF4-FFF2-40B4-BE49-F238E27FC236}">
                <a16:creationId xmlns:a16="http://schemas.microsoft.com/office/drawing/2014/main" id="{B509B195-CC84-E519-D90B-8104F412C5D9}"/>
              </a:ext>
            </a:extLst>
          </p:cNvPr>
          <p:cNvPicPr>
            <a:picLocks noChangeAspect="1"/>
          </p:cNvPicPr>
          <p:nvPr/>
        </p:nvPicPr>
        <p:blipFill>
          <a:blip r:embed="rId6"/>
          <a:srcRect l="5282" r="5701"/>
          <a:stretch/>
        </p:blipFill>
        <p:spPr>
          <a:xfrm>
            <a:off x="376101" y="1778354"/>
            <a:ext cx="2878361" cy="906850"/>
          </a:xfrm>
          <a:prstGeom prst="rect">
            <a:avLst/>
          </a:prstGeom>
          <a:ln>
            <a:solidFill>
              <a:srgbClr val="92D050"/>
            </a:solidFill>
          </a:ln>
        </p:spPr>
      </p:pic>
      <p:pic>
        <p:nvPicPr>
          <p:cNvPr id="16" name="Picture 15">
            <a:extLst>
              <a:ext uri="{FF2B5EF4-FFF2-40B4-BE49-F238E27FC236}">
                <a16:creationId xmlns:a16="http://schemas.microsoft.com/office/drawing/2014/main" id="{432BF213-C2F2-7AA9-2EED-24BB6F5F7DCF}"/>
              </a:ext>
            </a:extLst>
          </p:cNvPr>
          <p:cNvPicPr>
            <a:picLocks noChangeAspect="1"/>
          </p:cNvPicPr>
          <p:nvPr/>
        </p:nvPicPr>
        <p:blipFill>
          <a:blip r:embed="rId7"/>
          <a:srcRect l="8591" t="6500" r="3607"/>
          <a:stretch/>
        </p:blipFill>
        <p:spPr>
          <a:xfrm>
            <a:off x="5143723" y="952519"/>
            <a:ext cx="3461352" cy="782856"/>
          </a:xfrm>
          <a:prstGeom prst="rect">
            <a:avLst/>
          </a:prstGeom>
          <a:ln>
            <a:solidFill>
              <a:schemeClr val="accent6">
                <a:lumMod val="60000"/>
                <a:lumOff val="40000"/>
              </a:schemeClr>
            </a:solidFill>
          </a:ln>
        </p:spPr>
      </p:pic>
      <p:pic>
        <p:nvPicPr>
          <p:cNvPr id="17" name="Picture 16">
            <a:extLst>
              <a:ext uri="{FF2B5EF4-FFF2-40B4-BE49-F238E27FC236}">
                <a16:creationId xmlns:a16="http://schemas.microsoft.com/office/drawing/2014/main" id="{00DCE790-3E45-AD08-2F75-38ED1232EC74}"/>
              </a:ext>
            </a:extLst>
          </p:cNvPr>
          <p:cNvPicPr>
            <a:picLocks noChangeAspect="1"/>
          </p:cNvPicPr>
          <p:nvPr/>
        </p:nvPicPr>
        <p:blipFill>
          <a:blip r:embed="rId8"/>
          <a:stretch>
            <a:fillRect/>
          </a:stretch>
        </p:blipFill>
        <p:spPr>
          <a:xfrm>
            <a:off x="1096915" y="1561936"/>
            <a:ext cx="4338270" cy="653251"/>
          </a:xfrm>
          <a:prstGeom prst="rect">
            <a:avLst/>
          </a:prstGeom>
          <a:ln>
            <a:solidFill>
              <a:schemeClr val="accent6">
                <a:lumMod val="60000"/>
                <a:lumOff val="40000"/>
              </a:schemeClr>
            </a:solidFill>
          </a:ln>
        </p:spPr>
      </p:pic>
      <p:pic>
        <p:nvPicPr>
          <p:cNvPr id="18" name="Picture 17">
            <a:extLst>
              <a:ext uri="{FF2B5EF4-FFF2-40B4-BE49-F238E27FC236}">
                <a16:creationId xmlns:a16="http://schemas.microsoft.com/office/drawing/2014/main" id="{CF1B7C87-7DEA-FC08-6AC8-7FEBC2F9E70B}"/>
              </a:ext>
            </a:extLst>
          </p:cNvPr>
          <p:cNvPicPr>
            <a:picLocks noChangeAspect="1"/>
          </p:cNvPicPr>
          <p:nvPr/>
        </p:nvPicPr>
        <p:blipFill>
          <a:blip r:embed="rId9"/>
          <a:stretch>
            <a:fillRect/>
          </a:stretch>
        </p:blipFill>
        <p:spPr>
          <a:xfrm>
            <a:off x="3696738" y="2935151"/>
            <a:ext cx="5267705" cy="1054610"/>
          </a:xfrm>
          <a:prstGeom prst="rect">
            <a:avLst/>
          </a:prstGeom>
          <a:ln>
            <a:solidFill>
              <a:schemeClr val="accent6">
                <a:lumMod val="60000"/>
                <a:lumOff val="40000"/>
              </a:schemeClr>
            </a:solidFill>
          </a:ln>
        </p:spPr>
      </p:pic>
      <p:pic>
        <p:nvPicPr>
          <p:cNvPr id="19" name="Picture 18">
            <a:extLst>
              <a:ext uri="{FF2B5EF4-FFF2-40B4-BE49-F238E27FC236}">
                <a16:creationId xmlns:a16="http://schemas.microsoft.com/office/drawing/2014/main" id="{4D21F20F-310B-E950-1200-546F34674A22}"/>
              </a:ext>
            </a:extLst>
          </p:cNvPr>
          <p:cNvPicPr>
            <a:picLocks noChangeAspect="1"/>
          </p:cNvPicPr>
          <p:nvPr/>
        </p:nvPicPr>
        <p:blipFill>
          <a:blip r:embed="rId4"/>
          <a:stretch>
            <a:fillRect/>
          </a:stretch>
        </p:blipFill>
        <p:spPr>
          <a:xfrm>
            <a:off x="217498" y="4161213"/>
            <a:ext cx="5267704" cy="725044"/>
          </a:xfrm>
          <a:prstGeom prst="rect">
            <a:avLst/>
          </a:prstGeom>
          <a:ln>
            <a:solidFill>
              <a:schemeClr val="accent6">
                <a:lumMod val="60000"/>
                <a:lumOff val="40000"/>
              </a:schemeClr>
            </a:solidFill>
          </a:ln>
        </p:spPr>
      </p:pic>
      <p:pic>
        <p:nvPicPr>
          <p:cNvPr id="20" name="Picture 19">
            <a:extLst>
              <a:ext uri="{FF2B5EF4-FFF2-40B4-BE49-F238E27FC236}">
                <a16:creationId xmlns:a16="http://schemas.microsoft.com/office/drawing/2014/main" id="{C7BA6C9F-FF4A-418F-3B25-294C2E909594}"/>
              </a:ext>
            </a:extLst>
          </p:cNvPr>
          <p:cNvPicPr>
            <a:picLocks noChangeAspect="1"/>
          </p:cNvPicPr>
          <p:nvPr/>
        </p:nvPicPr>
        <p:blipFill>
          <a:blip r:embed="rId10"/>
          <a:stretch>
            <a:fillRect/>
          </a:stretch>
        </p:blipFill>
        <p:spPr>
          <a:xfrm>
            <a:off x="282972" y="3042513"/>
            <a:ext cx="3704891" cy="1044369"/>
          </a:xfrm>
          <a:prstGeom prst="rect">
            <a:avLst/>
          </a:prstGeom>
          <a:ln>
            <a:solidFill>
              <a:schemeClr val="accent6">
                <a:lumMod val="60000"/>
                <a:lumOff val="40000"/>
              </a:schemeClr>
            </a:solidFill>
          </a:ln>
        </p:spPr>
      </p:pic>
      <p:pic>
        <p:nvPicPr>
          <p:cNvPr id="21" name="Picture 20">
            <a:extLst>
              <a:ext uri="{FF2B5EF4-FFF2-40B4-BE49-F238E27FC236}">
                <a16:creationId xmlns:a16="http://schemas.microsoft.com/office/drawing/2014/main" id="{60B82906-DAF9-20A4-042E-88A572D8B218}"/>
              </a:ext>
            </a:extLst>
          </p:cNvPr>
          <p:cNvPicPr>
            <a:picLocks noChangeAspect="1"/>
          </p:cNvPicPr>
          <p:nvPr/>
        </p:nvPicPr>
        <p:blipFill>
          <a:blip r:embed="rId11"/>
          <a:stretch>
            <a:fillRect/>
          </a:stretch>
        </p:blipFill>
        <p:spPr>
          <a:xfrm>
            <a:off x="5460064" y="4161213"/>
            <a:ext cx="3504379" cy="725044"/>
          </a:xfrm>
          <a:prstGeom prst="rect">
            <a:avLst/>
          </a:prstGeom>
          <a:ln>
            <a:solidFill>
              <a:schemeClr val="accent6">
                <a:lumMod val="60000"/>
                <a:lumOff val="40000"/>
              </a:schemeClr>
            </a:solidFill>
          </a:ln>
        </p:spPr>
      </p:pic>
      <p:pic>
        <p:nvPicPr>
          <p:cNvPr id="22" name="Picture 21">
            <a:extLst>
              <a:ext uri="{FF2B5EF4-FFF2-40B4-BE49-F238E27FC236}">
                <a16:creationId xmlns:a16="http://schemas.microsoft.com/office/drawing/2014/main" id="{B3C533F1-1CA7-8919-E006-55D3B8569E62}"/>
              </a:ext>
            </a:extLst>
          </p:cNvPr>
          <p:cNvPicPr>
            <a:picLocks noChangeAspect="1"/>
          </p:cNvPicPr>
          <p:nvPr/>
        </p:nvPicPr>
        <p:blipFill>
          <a:blip r:embed="rId12"/>
          <a:stretch>
            <a:fillRect/>
          </a:stretch>
        </p:blipFill>
        <p:spPr>
          <a:xfrm>
            <a:off x="282972" y="2227969"/>
            <a:ext cx="3772351" cy="907174"/>
          </a:xfrm>
          <a:prstGeom prst="rect">
            <a:avLst/>
          </a:prstGeom>
          <a:solidFill>
            <a:schemeClr val="accent6">
              <a:lumMod val="40000"/>
              <a:lumOff val="60000"/>
            </a:schemeClr>
          </a:solidFill>
          <a:ln>
            <a:solidFill>
              <a:srgbClr val="92D050"/>
            </a:solidFill>
          </a:ln>
        </p:spPr>
      </p:pic>
      <p:pic>
        <p:nvPicPr>
          <p:cNvPr id="24" name="Picture 23">
            <a:extLst>
              <a:ext uri="{FF2B5EF4-FFF2-40B4-BE49-F238E27FC236}">
                <a16:creationId xmlns:a16="http://schemas.microsoft.com/office/drawing/2014/main" id="{88A0F6C3-F19B-E8B6-1B2F-95F352B893FD}"/>
              </a:ext>
            </a:extLst>
          </p:cNvPr>
          <p:cNvPicPr>
            <a:picLocks noChangeAspect="1"/>
          </p:cNvPicPr>
          <p:nvPr/>
        </p:nvPicPr>
        <p:blipFill>
          <a:blip r:embed="rId13"/>
          <a:srcRect b="43352"/>
          <a:stretch/>
        </p:blipFill>
        <p:spPr>
          <a:xfrm>
            <a:off x="295675" y="1803775"/>
            <a:ext cx="6670462" cy="488363"/>
          </a:xfrm>
          <a:prstGeom prst="rect">
            <a:avLst/>
          </a:prstGeom>
          <a:solidFill>
            <a:schemeClr val="accent6">
              <a:lumMod val="40000"/>
              <a:lumOff val="60000"/>
            </a:schemeClr>
          </a:solidFill>
          <a:ln>
            <a:solidFill>
              <a:srgbClr val="92D050"/>
            </a:solidFill>
          </a:ln>
        </p:spPr>
      </p:pic>
      <p:pic>
        <p:nvPicPr>
          <p:cNvPr id="25" name="Picture 24">
            <a:extLst>
              <a:ext uri="{FF2B5EF4-FFF2-40B4-BE49-F238E27FC236}">
                <a16:creationId xmlns:a16="http://schemas.microsoft.com/office/drawing/2014/main" id="{0E442A56-3F58-3A6A-9D80-5FACEFBFAFD7}"/>
              </a:ext>
            </a:extLst>
          </p:cNvPr>
          <p:cNvPicPr>
            <a:picLocks noChangeAspect="1"/>
          </p:cNvPicPr>
          <p:nvPr/>
        </p:nvPicPr>
        <p:blipFill>
          <a:blip r:embed="rId14"/>
          <a:srcRect t="41658"/>
          <a:stretch/>
        </p:blipFill>
        <p:spPr>
          <a:xfrm>
            <a:off x="4094964" y="2277458"/>
            <a:ext cx="3161718" cy="605896"/>
          </a:xfrm>
          <a:prstGeom prst="rect">
            <a:avLst/>
          </a:prstGeom>
          <a:ln>
            <a:solidFill>
              <a:schemeClr val="accent6">
                <a:lumMod val="60000"/>
                <a:lumOff val="40000"/>
              </a:schemeClr>
            </a:solidFill>
          </a:ln>
        </p:spPr>
      </p:pic>
      <p:pic>
        <p:nvPicPr>
          <p:cNvPr id="23" name="Picture 22">
            <a:extLst>
              <a:ext uri="{FF2B5EF4-FFF2-40B4-BE49-F238E27FC236}">
                <a16:creationId xmlns:a16="http://schemas.microsoft.com/office/drawing/2014/main" id="{F41CC6CD-95AA-2393-E0E8-6FC5249EFB6F}"/>
              </a:ext>
            </a:extLst>
          </p:cNvPr>
          <p:cNvPicPr>
            <a:picLocks noChangeAspect="1"/>
          </p:cNvPicPr>
          <p:nvPr/>
        </p:nvPicPr>
        <p:blipFill>
          <a:blip r:embed="rId15"/>
          <a:srcRect t="7112" b="16280"/>
          <a:stretch/>
        </p:blipFill>
        <p:spPr>
          <a:xfrm>
            <a:off x="6749054" y="934079"/>
            <a:ext cx="2072920" cy="2528377"/>
          </a:xfrm>
          <a:prstGeom prst="rect">
            <a:avLst/>
          </a:prstGeom>
          <a:ln>
            <a:solidFill>
              <a:srgbClr val="92D050"/>
            </a:solidFill>
          </a:ln>
        </p:spPr>
      </p:pic>
      <p:sp>
        <p:nvSpPr>
          <p:cNvPr id="2" name="Slide Number Placeholder 1">
            <a:extLst>
              <a:ext uri="{FF2B5EF4-FFF2-40B4-BE49-F238E27FC236}">
                <a16:creationId xmlns:a16="http://schemas.microsoft.com/office/drawing/2014/main" id="{F6F0A8B5-8FD6-2BEC-44A9-FD67662C7A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fltVal val="0.5"/>
                                          </p:val>
                                        </p:tav>
                                        <p:tav tm="100000">
                                          <p:val>
                                            <p:strVal val="#ppt_x"/>
                                          </p:val>
                                        </p:tav>
                                      </p:tavLst>
                                    </p:anim>
                                    <p:anim calcmode="lin" valueType="num">
                                      <p:cBhvr>
                                        <p:cTn id="18" dur="500" fill="hold"/>
                                        <p:tgtEl>
                                          <p:spTgt spid="1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fltVal val="0.5"/>
                                          </p:val>
                                        </p:tav>
                                        <p:tav tm="100000">
                                          <p:val>
                                            <p:strVal val="#ppt_x"/>
                                          </p:val>
                                        </p:tav>
                                      </p:tavLst>
                                    </p:anim>
                                    <p:anim calcmode="lin" valueType="num">
                                      <p:cBhvr>
                                        <p:cTn id="25"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fltVal val="0.5"/>
                                          </p:val>
                                        </p:tav>
                                        <p:tav tm="100000">
                                          <p:val>
                                            <p:strVal val="#ppt_x"/>
                                          </p:val>
                                        </p:tav>
                                      </p:tavLst>
                                    </p:anim>
                                    <p:anim calcmode="lin" valueType="num">
                                      <p:cBhvr>
                                        <p:cTn id="34" dur="500" fill="hold"/>
                                        <p:tgtEl>
                                          <p:spTgt spid="16"/>
                                        </p:tgtEl>
                                        <p:attrNameLst>
                                          <p:attrName>ppt_y</p:attrName>
                                        </p:attrNameLst>
                                      </p:cBhvr>
                                      <p:tavLst>
                                        <p:tav tm="0">
                                          <p:val>
                                            <p:fltVal val="0.5"/>
                                          </p:val>
                                        </p:tav>
                                        <p:tav tm="100000">
                                          <p:val>
                                            <p:strVal val="#ppt_y"/>
                                          </p:val>
                                        </p:tav>
                                      </p:tavLst>
                                    </p:anim>
                                  </p:childTnLst>
                                </p:cTn>
                              </p:par>
                              <p:par>
                                <p:cTn id="35" presetID="53" presetClass="entr" presetSubtype="528"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anim calcmode="lin" valueType="num">
                                      <p:cBhvr>
                                        <p:cTn id="40" dur="500" fill="hold"/>
                                        <p:tgtEl>
                                          <p:spTgt spid="17"/>
                                        </p:tgtEl>
                                        <p:attrNameLst>
                                          <p:attrName>ppt_x</p:attrName>
                                        </p:attrNameLst>
                                      </p:cBhvr>
                                      <p:tavLst>
                                        <p:tav tm="0">
                                          <p:val>
                                            <p:fltVal val="0.5"/>
                                          </p:val>
                                        </p:tav>
                                        <p:tav tm="100000">
                                          <p:val>
                                            <p:strVal val="#ppt_x"/>
                                          </p:val>
                                        </p:tav>
                                      </p:tavLst>
                                    </p:anim>
                                    <p:anim calcmode="lin" valueType="num">
                                      <p:cBhvr>
                                        <p:cTn id="41" dur="500" fill="hold"/>
                                        <p:tgtEl>
                                          <p:spTgt spid="17"/>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anim calcmode="lin" valueType="num">
                                      <p:cBhvr>
                                        <p:cTn id="47" dur="500" fill="hold"/>
                                        <p:tgtEl>
                                          <p:spTgt spid="25"/>
                                        </p:tgtEl>
                                        <p:attrNameLst>
                                          <p:attrName>ppt_x</p:attrName>
                                        </p:attrNameLst>
                                      </p:cBhvr>
                                      <p:tavLst>
                                        <p:tav tm="0">
                                          <p:val>
                                            <p:fltVal val="0.5"/>
                                          </p:val>
                                        </p:tav>
                                        <p:tav tm="100000">
                                          <p:val>
                                            <p:strVal val="#ppt_x"/>
                                          </p:val>
                                        </p:tav>
                                      </p:tavLst>
                                    </p:anim>
                                    <p:anim calcmode="lin" valueType="num">
                                      <p:cBhvr>
                                        <p:cTn id="48" dur="500" fill="hold"/>
                                        <p:tgtEl>
                                          <p:spTgt spid="25"/>
                                        </p:tgtEl>
                                        <p:attrNameLst>
                                          <p:attrName>ppt_y</p:attrName>
                                        </p:attrNameLst>
                                      </p:cBhvr>
                                      <p:tavLst>
                                        <p:tav tm="0">
                                          <p:val>
                                            <p:fltVal val="0.5"/>
                                          </p:val>
                                        </p:tav>
                                        <p:tav tm="100000">
                                          <p:val>
                                            <p:strVal val="#ppt_y"/>
                                          </p:val>
                                        </p:tav>
                                      </p:tavLst>
                                    </p:anim>
                                  </p:childTnLst>
                                </p:cTn>
                              </p:par>
                            </p:childTnLst>
                          </p:cTn>
                        </p:par>
                        <p:par>
                          <p:cTn id="49" fill="hold">
                            <p:stCondLst>
                              <p:cond delay="5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par>
                                <p:cTn id="57" presetID="53" presetClass="entr" presetSubtype="528"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anim calcmode="lin" valueType="num">
                                      <p:cBhvr>
                                        <p:cTn id="62" dur="500" fill="hold"/>
                                        <p:tgtEl>
                                          <p:spTgt spid="18"/>
                                        </p:tgtEl>
                                        <p:attrNameLst>
                                          <p:attrName>ppt_x</p:attrName>
                                        </p:attrNameLst>
                                      </p:cBhvr>
                                      <p:tavLst>
                                        <p:tav tm="0">
                                          <p:val>
                                            <p:fltVal val="0.5"/>
                                          </p:val>
                                        </p:tav>
                                        <p:tav tm="100000">
                                          <p:val>
                                            <p:strVal val="#ppt_x"/>
                                          </p:val>
                                        </p:tav>
                                      </p:tavLst>
                                    </p:anim>
                                    <p:anim calcmode="lin" valueType="num">
                                      <p:cBhvr>
                                        <p:cTn id="63" dur="500" fill="hold"/>
                                        <p:tgtEl>
                                          <p:spTgt spid="18"/>
                                        </p:tgtEl>
                                        <p:attrNameLst>
                                          <p:attrName>ppt_y</p:attrName>
                                        </p:attrNameLst>
                                      </p:cBhvr>
                                      <p:tavLst>
                                        <p:tav tm="0">
                                          <p:val>
                                            <p:fltVal val="0.5"/>
                                          </p:val>
                                        </p:tav>
                                        <p:tav tm="100000">
                                          <p:val>
                                            <p:strVal val="#ppt_y"/>
                                          </p:val>
                                        </p:tav>
                                      </p:tavLst>
                                    </p:anim>
                                  </p:childTnLst>
                                </p:cTn>
                              </p:par>
                              <p:par>
                                <p:cTn id="64" presetID="53" presetClass="entr" presetSubtype="528"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anim calcmode="lin" valueType="num">
                                      <p:cBhvr>
                                        <p:cTn id="69" dur="500" fill="hold"/>
                                        <p:tgtEl>
                                          <p:spTgt spid="20"/>
                                        </p:tgtEl>
                                        <p:attrNameLst>
                                          <p:attrName>ppt_x</p:attrName>
                                        </p:attrNameLst>
                                      </p:cBhvr>
                                      <p:tavLst>
                                        <p:tav tm="0">
                                          <p:val>
                                            <p:fltVal val="0.5"/>
                                          </p:val>
                                        </p:tav>
                                        <p:tav tm="100000">
                                          <p:val>
                                            <p:strVal val="#ppt_x"/>
                                          </p:val>
                                        </p:tav>
                                      </p:tavLst>
                                    </p:anim>
                                    <p:anim calcmode="lin" valueType="num">
                                      <p:cBhvr>
                                        <p:cTn id="70" dur="500" fill="hold"/>
                                        <p:tgtEl>
                                          <p:spTgt spid="20"/>
                                        </p:tgtEl>
                                        <p:attrNameLst>
                                          <p:attrName>ppt_y</p:attrName>
                                        </p:attrNameLst>
                                      </p:cBhvr>
                                      <p:tavLst>
                                        <p:tav tm="0">
                                          <p:val>
                                            <p:fltVal val="0.5"/>
                                          </p:val>
                                        </p:tav>
                                        <p:tav tm="100000">
                                          <p:val>
                                            <p:strVal val="#ppt_y"/>
                                          </p:val>
                                        </p:tav>
                                      </p:tavLst>
                                    </p:anim>
                                  </p:childTnLst>
                                </p:cTn>
                              </p:par>
                            </p:childTnLst>
                          </p:cTn>
                        </p:par>
                        <p:par>
                          <p:cTn id="71" fill="hold">
                            <p:stCondLst>
                              <p:cond delay="1000"/>
                            </p:stCondLst>
                            <p:childTnLst>
                              <p:par>
                                <p:cTn id="72" presetID="53" presetClass="entr" presetSubtype="528"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500" fill="hold"/>
                                        <p:tgtEl>
                                          <p:spTgt spid="19"/>
                                        </p:tgtEl>
                                        <p:attrNameLst>
                                          <p:attrName>ppt_w</p:attrName>
                                        </p:attrNameLst>
                                      </p:cBhvr>
                                      <p:tavLst>
                                        <p:tav tm="0">
                                          <p:val>
                                            <p:fltVal val="0"/>
                                          </p:val>
                                        </p:tav>
                                        <p:tav tm="100000">
                                          <p:val>
                                            <p:strVal val="#ppt_w"/>
                                          </p:val>
                                        </p:tav>
                                      </p:tavLst>
                                    </p:anim>
                                    <p:anim calcmode="lin" valueType="num">
                                      <p:cBhvr>
                                        <p:cTn id="75" dur="500" fill="hold"/>
                                        <p:tgtEl>
                                          <p:spTgt spid="19"/>
                                        </p:tgtEl>
                                        <p:attrNameLst>
                                          <p:attrName>ppt_h</p:attrName>
                                        </p:attrNameLst>
                                      </p:cBhvr>
                                      <p:tavLst>
                                        <p:tav tm="0">
                                          <p:val>
                                            <p:fltVal val="0"/>
                                          </p:val>
                                        </p:tav>
                                        <p:tav tm="100000">
                                          <p:val>
                                            <p:strVal val="#ppt_h"/>
                                          </p:val>
                                        </p:tav>
                                      </p:tavLst>
                                    </p:anim>
                                    <p:animEffect transition="in" filter="fade">
                                      <p:cBhvr>
                                        <p:cTn id="76" dur="500"/>
                                        <p:tgtEl>
                                          <p:spTgt spid="19"/>
                                        </p:tgtEl>
                                      </p:cBhvr>
                                    </p:animEffect>
                                    <p:anim calcmode="lin" valueType="num">
                                      <p:cBhvr>
                                        <p:cTn id="77" dur="500" fill="hold"/>
                                        <p:tgtEl>
                                          <p:spTgt spid="19"/>
                                        </p:tgtEl>
                                        <p:attrNameLst>
                                          <p:attrName>ppt_x</p:attrName>
                                        </p:attrNameLst>
                                      </p:cBhvr>
                                      <p:tavLst>
                                        <p:tav tm="0">
                                          <p:val>
                                            <p:fltVal val="0.5"/>
                                          </p:val>
                                        </p:tav>
                                        <p:tav tm="100000">
                                          <p:val>
                                            <p:strVal val="#ppt_x"/>
                                          </p:val>
                                        </p:tav>
                                      </p:tavLst>
                                    </p:anim>
                                    <p:anim calcmode="lin" valueType="num">
                                      <p:cBhvr>
                                        <p:cTn id="78"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anim calcmode="lin" valueType="num">
                                      <p:cBhvr>
                                        <p:cTn id="86" dur="500" fill="hold"/>
                                        <p:tgtEl>
                                          <p:spTgt spid="23"/>
                                        </p:tgtEl>
                                        <p:attrNameLst>
                                          <p:attrName>ppt_x</p:attrName>
                                        </p:attrNameLst>
                                      </p:cBhvr>
                                      <p:tavLst>
                                        <p:tav tm="0">
                                          <p:val>
                                            <p:fltVal val="0.5"/>
                                          </p:val>
                                        </p:tav>
                                        <p:tav tm="100000">
                                          <p:val>
                                            <p:strVal val="#ppt_x"/>
                                          </p:val>
                                        </p:tav>
                                      </p:tavLst>
                                    </p:anim>
                                    <p:anim calcmode="lin" valueType="num">
                                      <p:cBhvr>
                                        <p:cTn id="87" dur="500" fill="hold"/>
                                        <p:tgtEl>
                                          <p:spTgt spid="23"/>
                                        </p:tgtEl>
                                        <p:attrNameLst>
                                          <p:attrName>ppt_y</p:attrName>
                                        </p:attrNameLst>
                                      </p:cBhvr>
                                      <p:tavLst>
                                        <p:tav tm="0">
                                          <p:val>
                                            <p:fltVal val="0.5"/>
                                          </p:val>
                                        </p:tav>
                                        <p:tav tm="100000">
                                          <p:val>
                                            <p:strVal val="#ppt_y"/>
                                          </p:val>
                                        </p:tav>
                                      </p:tavLst>
                                    </p:anim>
                                  </p:childTnLst>
                                </p:cTn>
                              </p:par>
                            </p:childTnLst>
                          </p:cTn>
                        </p:par>
                        <p:par>
                          <p:cTn id="88" fill="hold">
                            <p:stCondLst>
                              <p:cond delay="500"/>
                            </p:stCondLst>
                            <p:childTnLst>
                              <p:par>
                                <p:cTn id="89" presetID="53" presetClass="entr" presetSubtype="528" fill="hold" nodeType="after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anim calcmode="lin" valueType="num">
                                      <p:cBhvr>
                                        <p:cTn id="94" dur="500" fill="hold"/>
                                        <p:tgtEl>
                                          <p:spTgt spid="22"/>
                                        </p:tgtEl>
                                        <p:attrNameLst>
                                          <p:attrName>ppt_x</p:attrName>
                                        </p:attrNameLst>
                                      </p:cBhvr>
                                      <p:tavLst>
                                        <p:tav tm="0">
                                          <p:val>
                                            <p:fltVal val="0.5"/>
                                          </p:val>
                                        </p:tav>
                                        <p:tav tm="100000">
                                          <p:val>
                                            <p:strVal val="#ppt_x"/>
                                          </p:val>
                                        </p:tav>
                                      </p:tavLst>
                                    </p:anim>
                                    <p:anim calcmode="lin" valueType="num">
                                      <p:cBhvr>
                                        <p:cTn id="95" dur="500" fill="hold"/>
                                        <p:tgtEl>
                                          <p:spTgt spid="22"/>
                                        </p:tgtEl>
                                        <p:attrNameLst>
                                          <p:attrName>ppt_y</p:attrName>
                                        </p:attrNameLst>
                                      </p:cBhvr>
                                      <p:tavLst>
                                        <p:tav tm="0">
                                          <p:val>
                                            <p:fltVal val="0.5"/>
                                          </p:val>
                                        </p:tav>
                                        <p:tav tm="100000">
                                          <p:val>
                                            <p:strVal val="#ppt_y"/>
                                          </p:val>
                                        </p:tav>
                                      </p:tavLst>
                                    </p:anim>
                                  </p:childTnLst>
                                </p:cTn>
                              </p:par>
                              <p:par>
                                <p:cTn id="96" presetID="53" presetClass="entr" presetSubtype="16"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62769-DA58-1614-AE46-F0F9178CD4F1}"/>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7050B02-EFC5-998E-84BB-2B82295FC8F7}"/>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ct 5" hidden="1">
                        <a:extLst>
                          <a:ext uri="{FF2B5EF4-FFF2-40B4-BE49-F238E27FC236}">
                            <a16:creationId xmlns:a16="http://schemas.microsoft.com/office/drawing/2014/main" id="{07050B02-EFC5-998E-84BB-2B82295FC8F7}"/>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3" name="Freeform: Shape 172">
            <a:extLst>
              <a:ext uri="{FF2B5EF4-FFF2-40B4-BE49-F238E27FC236}">
                <a16:creationId xmlns:a16="http://schemas.microsoft.com/office/drawing/2014/main" id="{4C0FFB79-BFBC-7209-BE36-4627384E81E5}"/>
              </a:ext>
            </a:extLst>
          </p:cNvPr>
          <p:cNvSpPr/>
          <p:nvPr/>
        </p:nvSpPr>
        <p:spPr>
          <a:xfrm>
            <a:off x="4508008" y="2506071"/>
            <a:ext cx="810013" cy="1168952"/>
          </a:xfrm>
          <a:custGeom>
            <a:avLst/>
            <a:gdLst>
              <a:gd name="connsiteX0" fmla="*/ 675284 w 675284"/>
              <a:gd name="connsiteY0" fmla="*/ 934517 h 974521"/>
              <a:gd name="connsiteX1" fmla="*/ 62236 w 675284"/>
              <a:gd name="connsiteY1" fmla="*/ 0 h 974521"/>
              <a:gd name="connsiteX2" fmla="*/ 0 w 675284"/>
              <a:gd name="connsiteY2" fmla="*/ 40691 h 974521"/>
              <a:gd name="connsiteX3" fmla="*/ 612648 w 675284"/>
              <a:gd name="connsiteY3" fmla="*/ 974522 h 974521"/>
              <a:gd name="connsiteX4" fmla="*/ 675284 w 675284"/>
              <a:gd name="connsiteY4" fmla="*/ 934517 h 97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84" h="974521">
                <a:moveTo>
                  <a:pt x="675284" y="934517"/>
                </a:moveTo>
                <a:lnTo>
                  <a:pt x="62236" y="0"/>
                </a:lnTo>
                <a:lnTo>
                  <a:pt x="0" y="40691"/>
                </a:lnTo>
                <a:lnTo>
                  <a:pt x="612648" y="974522"/>
                </a:lnTo>
                <a:cubicBezTo>
                  <a:pt x="631148" y="957783"/>
                  <a:pt x="652316" y="944261"/>
                  <a:pt x="675284" y="934517"/>
                </a:cubicBezTo>
                <a:close/>
              </a:path>
            </a:pathLst>
          </a:custGeom>
          <a:solidFill>
            <a:srgbClr val="CCCC00"/>
          </a:solidFill>
          <a:ln w="5715" cap="flat">
            <a:noFill/>
            <a:prstDash val="solid"/>
            <a:miter/>
          </a:ln>
        </p:spPr>
        <p:txBody>
          <a:bodyPr rtlCol="0" anchor="ctr"/>
          <a:lstStyle/>
          <a:p>
            <a:pPr defTabSz="685800">
              <a:buClrTx/>
              <a:defRPr/>
            </a:pPr>
            <a:endParaRPr lang="en-US" sz="1350"/>
          </a:p>
        </p:txBody>
      </p:sp>
      <p:sp>
        <p:nvSpPr>
          <p:cNvPr id="174" name="Freeform: Shape 173">
            <a:extLst>
              <a:ext uri="{FF2B5EF4-FFF2-40B4-BE49-F238E27FC236}">
                <a16:creationId xmlns:a16="http://schemas.microsoft.com/office/drawing/2014/main" id="{B53E1C4F-76BD-CA39-8709-18BBCA38E6E0}"/>
              </a:ext>
            </a:extLst>
          </p:cNvPr>
          <p:cNvSpPr/>
          <p:nvPr/>
        </p:nvSpPr>
        <p:spPr>
          <a:xfrm>
            <a:off x="4508008" y="1374411"/>
            <a:ext cx="799936" cy="1179989"/>
          </a:xfrm>
          <a:custGeom>
            <a:avLst/>
            <a:gdLst>
              <a:gd name="connsiteX0" fmla="*/ 606133 w 666883"/>
              <a:gd name="connsiteY0" fmla="*/ 0 h 983722"/>
              <a:gd name="connsiteX1" fmla="*/ 0 w 666883"/>
              <a:gd name="connsiteY1" fmla="*/ 943718 h 983722"/>
              <a:gd name="connsiteX2" fmla="*/ 62408 w 666883"/>
              <a:gd name="connsiteY2" fmla="*/ 983723 h 983722"/>
              <a:gd name="connsiteX3" fmla="*/ 666883 w 666883"/>
              <a:gd name="connsiteY3" fmla="*/ 42634 h 983722"/>
              <a:gd name="connsiteX4" fmla="*/ 606133 w 666883"/>
              <a:gd name="connsiteY4" fmla="*/ 0 h 98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83" h="983722">
                <a:moveTo>
                  <a:pt x="606133" y="0"/>
                </a:moveTo>
                <a:lnTo>
                  <a:pt x="0" y="943718"/>
                </a:lnTo>
                <a:lnTo>
                  <a:pt x="62408" y="983723"/>
                </a:lnTo>
                <a:lnTo>
                  <a:pt x="666883" y="42634"/>
                </a:lnTo>
                <a:cubicBezTo>
                  <a:pt x="644389" y="31924"/>
                  <a:pt x="623849" y="17516"/>
                  <a:pt x="606133"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5" name="Freeform: Shape 174">
            <a:extLst>
              <a:ext uri="{FF2B5EF4-FFF2-40B4-BE49-F238E27FC236}">
                <a16:creationId xmlns:a16="http://schemas.microsoft.com/office/drawing/2014/main" id="{A35DA529-3CD6-DE42-A72B-71A4ACEBA295}"/>
              </a:ext>
            </a:extLst>
          </p:cNvPr>
          <p:cNvSpPr/>
          <p:nvPr/>
        </p:nvSpPr>
        <p:spPr>
          <a:xfrm>
            <a:off x="4524803" y="1940105"/>
            <a:ext cx="1094847" cy="629789"/>
          </a:xfrm>
          <a:custGeom>
            <a:avLst/>
            <a:gdLst>
              <a:gd name="connsiteX0" fmla="*/ 878281 w 912742"/>
              <a:gd name="connsiteY0" fmla="*/ 0 h 525037"/>
              <a:gd name="connsiteX1" fmla="*/ 0 w 912742"/>
              <a:gd name="connsiteY1" fmla="*/ 459315 h 525037"/>
              <a:gd name="connsiteX2" fmla="*/ 34290 w 912742"/>
              <a:gd name="connsiteY2" fmla="*/ 525037 h 525037"/>
              <a:gd name="connsiteX3" fmla="*/ 912742 w 912742"/>
              <a:gd name="connsiteY3" fmla="*/ 65494 h 525037"/>
              <a:gd name="connsiteX4" fmla="*/ 878281 w 912742"/>
              <a:gd name="connsiteY4" fmla="*/ 0 h 52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42" h="525037">
                <a:moveTo>
                  <a:pt x="878281" y="0"/>
                </a:moveTo>
                <a:lnTo>
                  <a:pt x="0" y="459315"/>
                </a:lnTo>
                <a:lnTo>
                  <a:pt x="34290" y="525037"/>
                </a:lnTo>
                <a:lnTo>
                  <a:pt x="912742" y="65494"/>
                </a:lnTo>
                <a:cubicBezTo>
                  <a:pt x="897649" y="45760"/>
                  <a:pt x="885996" y="23614"/>
                  <a:pt x="878281"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6" name="Freeform: Shape 175">
            <a:extLst>
              <a:ext uri="{FF2B5EF4-FFF2-40B4-BE49-F238E27FC236}">
                <a16:creationId xmlns:a16="http://schemas.microsoft.com/office/drawing/2014/main" id="{0FEBB946-E568-87D5-9C8A-050F13024E7C}"/>
              </a:ext>
            </a:extLst>
          </p:cNvPr>
          <p:cNvSpPr/>
          <p:nvPr/>
        </p:nvSpPr>
        <p:spPr>
          <a:xfrm>
            <a:off x="4545437" y="2485985"/>
            <a:ext cx="1450839" cy="89118"/>
          </a:xfrm>
          <a:custGeom>
            <a:avLst/>
            <a:gdLst>
              <a:gd name="connsiteX0" fmla="*/ 1206151 w 1209522"/>
              <a:gd name="connsiteY0" fmla="*/ 35947 h 74295"/>
              <a:gd name="connsiteX1" fmla="*/ 1209123 w 1209522"/>
              <a:gd name="connsiteY1" fmla="*/ 0 h 74295"/>
              <a:gd name="connsiteX2" fmla="*/ 0 w 1209522"/>
              <a:gd name="connsiteY2" fmla="*/ 0 h 74295"/>
              <a:gd name="connsiteX3" fmla="*/ 0 w 1209522"/>
              <a:gd name="connsiteY3" fmla="*/ 74295 h 74295"/>
              <a:gd name="connsiteX4" fmla="*/ 1209522 w 1209522"/>
              <a:gd name="connsiteY4" fmla="*/ 74295 h 74295"/>
              <a:gd name="connsiteX5" fmla="*/ 1206151 w 1209522"/>
              <a:gd name="connsiteY5" fmla="*/ 35947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522" h="74295">
                <a:moveTo>
                  <a:pt x="1206151" y="35947"/>
                </a:moveTo>
                <a:cubicBezTo>
                  <a:pt x="1206151" y="23906"/>
                  <a:pt x="1207145" y="11881"/>
                  <a:pt x="1209123" y="0"/>
                </a:cubicBezTo>
                <a:lnTo>
                  <a:pt x="0" y="0"/>
                </a:lnTo>
                <a:lnTo>
                  <a:pt x="0" y="74295"/>
                </a:lnTo>
                <a:lnTo>
                  <a:pt x="1209522" y="74295"/>
                </a:lnTo>
                <a:cubicBezTo>
                  <a:pt x="1207294" y="61636"/>
                  <a:pt x="1206162" y="48806"/>
                  <a:pt x="1206151" y="3594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7" name="Freeform: Shape 176">
            <a:extLst>
              <a:ext uri="{FF2B5EF4-FFF2-40B4-BE49-F238E27FC236}">
                <a16:creationId xmlns:a16="http://schemas.microsoft.com/office/drawing/2014/main" id="{EF16C4C7-9A60-8C9C-7ECD-593CD45EB0F0}"/>
              </a:ext>
            </a:extLst>
          </p:cNvPr>
          <p:cNvSpPr/>
          <p:nvPr/>
        </p:nvSpPr>
        <p:spPr>
          <a:xfrm>
            <a:off x="4524597" y="2491195"/>
            <a:ext cx="1089021" cy="636644"/>
          </a:xfrm>
          <a:custGeom>
            <a:avLst/>
            <a:gdLst>
              <a:gd name="connsiteX0" fmla="*/ 907885 w 907885"/>
              <a:gd name="connsiteY0" fmla="*/ 463772 h 530752"/>
              <a:gd name="connsiteX1" fmla="*/ 34747 w 907885"/>
              <a:gd name="connsiteY1" fmla="*/ 0 h 530752"/>
              <a:gd name="connsiteX2" fmla="*/ 0 w 907885"/>
              <a:gd name="connsiteY2" fmla="*/ 65494 h 530752"/>
              <a:gd name="connsiteX3" fmla="*/ 875881 w 907885"/>
              <a:gd name="connsiteY3" fmla="*/ 530752 h 530752"/>
              <a:gd name="connsiteX4" fmla="*/ 907885 w 907885"/>
              <a:gd name="connsiteY4" fmla="*/ 463772 h 53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5" h="530752">
                <a:moveTo>
                  <a:pt x="907885" y="463772"/>
                </a:moveTo>
                <a:lnTo>
                  <a:pt x="34747" y="0"/>
                </a:lnTo>
                <a:lnTo>
                  <a:pt x="0" y="65494"/>
                </a:lnTo>
                <a:lnTo>
                  <a:pt x="875881" y="530752"/>
                </a:lnTo>
                <a:cubicBezTo>
                  <a:pt x="882659" y="506766"/>
                  <a:pt x="893483" y="484112"/>
                  <a:pt x="907885" y="46377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8" name="Freeform: Shape 177">
            <a:extLst>
              <a:ext uri="{FF2B5EF4-FFF2-40B4-BE49-F238E27FC236}">
                <a16:creationId xmlns:a16="http://schemas.microsoft.com/office/drawing/2014/main" id="{232B0384-CD95-1099-397A-6C9B9EACBABC}"/>
              </a:ext>
            </a:extLst>
          </p:cNvPr>
          <p:cNvSpPr/>
          <p:nvPr/>
        </p:nvSpPr>
        <p:spPr>
          <a:xfrm>
            <a:off x="3805622" y="1373108"/>
            <a:ext cx="777793" cy="1180880"/>
          </a:xfrm>
          <a:custGeom>
            <a:avLst/>
            <a:gdLst>
              <a:gd name="connsiteX0" fmla="*/ 60522 w 648423"/>
              <a:gd name="connsiteY0" fmla="*/ 0 h 984465"/>
              <a:gd name="connsiteX1" fmla="*/ 0 w 648423"/>
              <a:gd name="connsiteY1" fmla="*/ 43091 h 984465"/>
              <a:gd name="connsiteX2" fmla="*/ 585559 w 648423"/>
              <a:gd name="connsiteY2" fmla="*/ 984466 h 984465"/>
              <a:gd name="connsiteX3" fmla="*/ 648424 w 648423"/>
              <a:gd name="connsiteY3" fmla="*/ 945318 h 984465"/>
            </a:gdLst>
            <a:ahLst/>
            <a:cxnLst>
              <a:cxn ang="0">
                <a:pos x="connsiteX0" y="connsiteY0"/>
              </a:cxn>
              <a:cxn ang="0">
                <a:pos x="connsiteX1" y="connsiteY1"/>
              </a:cxn>
              <a:cxn ang="0">
                <a:pos x="connsiteX2" y="connsiteY2"/>
              </a:cxn>
              <a:cxn ang="0">
                <a:pos x="connsiteX3" y="connsiteY3"/>
              </a:cxn>
            </a:cxnLst>
            <a:rect l="l" t="t" r="r" b="b"/>
            <a:pathLst>
              <a:path w="648423" h="984465">
                <a:moveTo>
                  <a:pt x="60522" y="0"/>
                </a:moveTo>
                <a:cubicBezTo>
                  <a:pt x="42914" y="17665"/>
                  <a:pt x="22454" y="32233"/>
                  <a:pt x="0" y="43091"/>
                </a:cubicBezTo>
                <a:lnTo>
                  <a:pt x="585559" y="984466"/>
                </a:lnTo>
                <a:lnTo>
                  <a:pt x="648424" y="945318"/>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9" name="Freeform: Shape 178">
            <a:extLst>
              <a:ext uri="{FF2B5EF4-FFF2-40B4-BE49-F238E27FC236}">
                <a16:creationId xmlns:a16="http://schemas.microsoft.com/office/drawing/2014/main" id="{1CBFAE99-13F6-72B0-DA39-955F635E9467}"/>
              </a:ext>
            </a:extLst>
          </p:cNvPr>
          <p:cNvSpPr/>
          <p:nvPr/>
        </p:nvSpPr>
        <p:spPr>
          <a:xfrm>
            <a:off x="3793624" y="2506414"/>
            <a:ext cx="789311" cy="1168404"/>
          </a:xfrm>
          <a:custGeom>
            <a:avLst/>
            <a:gdLst>
              <a:gd name="connsiteX0" fmla="*/ 62522 w 658025"/>
              <a:gd name="connsiteY0" fmla="*/ 974065 h 974064"/>
              <a:gd name="connsiteX1" fmla="*/ 658025 w 658025"/>
              <a:gd name="connsiteY1" fmla="*/ 40005 h 974064"/>
              <a:gd name="connsiteX2" fmla="*/ 595503 w 658025"/>
              <a:gd name="connsiteY2" fmla="*/ 0 h 974064"/>
              <a:gd name="connsiteX3" fmla="*/ 0 w 658025"/>
              <a:gd name="connsiteY3" fmla="*/ 934117 h 974064"/>
              <a:gd name="connsiteX4" fmla="*/ 62522 w 658025"/>
              <a:gd name="connsiteY4" fmla="*/ 974065 h 97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25" h="974064">
                <a:moveTo>
                  <a:pt x="62522" y="974065"/>
                </a:moveTo>
                <a:lnTo>
                  <a:pt x="658025" y="40005"/>
                </a:lnTo>
                <a:lnTo>
                  <a:pt x="595503" y="0"/>
                </a:lnTo>
                <a:lnTo>
                  <a:pt x="0" y="934117"/>
                </a:lnTo>
                <a:cubicBezTo>
                  <a:pt x="22911" y="943873"/>
                  <a:pt x="44046" y="957371"/>
                  <a:pt x="62522" y="9740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0" name="Freeform: Shape 179">
            <a:extLst>
              <a:ext uri="{FF2B5EF4-FFF2-40B4-BE49-F238E27FC236}">
                <a16:creationId xmlns:a16="http://schemas.microsoft.com/office/drawing/2014/main" id="{D1575917-6004-05D8-44E4-75153FE94A67}"/>
              </a:ext>
            </a:extLst>
          </p:cNvPr>
          <p:cNvSpPr/>
          <p:nvPr/>
        </p:nvSpPr>
        <p:spPr>
          <a:xfrm>
            <a:off x="3490967" y="2491126"/>
            <a:ext cx="1075241" cy="624716"/>
          </a:xfrm>
          <a:custGeom>
            <a:avLst/>
            <a:gdLst>
              <a:gd name="connsiteX0" fmla="*/ 35033 w 896397"/>
              <a:gd name="connsiteY0" fmla="*/ 520808 h 520807"/>
              <a:gd name="connsiteX1" fmla="*/ 896398 w 896397"/>
              <a:gd name="connsiteY1" fmla="*/ 65608 h 520807"/>
              <a:gd name="connsiteX2" fmla="*/ 861765 w 896397"/>
              <a:gd name="connsiteY2" fmla="*/ 0 h 520807"/>
              <a:gd name="connsiteX3" fmla="*/ 0 w 896397"/>
              <a:gd name="connsiteY3" fmla="*/ 455428 h 520807"/>
              <a:gd name="connsiteX4" fmla="*/ 35033 w 896397"/>
              <a:gd name="connsiteY4" fmla="*/ 520808 h 52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97" h="520807">
                <a:moveTo>
                  <a:pt x="35033" y="520808"/>
                </a:moveTo>
                <a:lnTo>
                  <a:pt x="896398" y="65608"/>
                </a:lnTo>
                <a:lnTo>
                  <a:pt x="861765" y="0"/>
                </a:lnTo>
                <a:lnTo>
                  <a:pt x="0" y="455428"/>
                </a:lnTo>
                <a:cubicBezTo>
                  <a:pt x="15265" y="475100"/>
                  <a:pt x="27106" y="497205"/>
                  <a:pt x="35033" y="5208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1" name="Freeform: Shape 180">
            <a:extLst>
              <a:ext uri="{FF2B5EF4-FFF2-40B4-BE49-F238E27FC236}">
                <a16:creationId xmlns:a16="http://schemas.microsoft.com/office/drawing/2014/main" id="{53A75964-AA5E-F89D-D1C1-9BB8CB699D6A}"/>
              </a:ext>
            </a:extLst>
          </p:cNvPr>
          <p:cNvSpPr/>
          <p:nvPr/>
        </p:nvSpPr>
        <p:spPr>
          <a:xfrm>
            <a:off x="3115712" y="2485985"/>
            <a:ext cx="1429725" cy="89118"/>
          </a:xfrm>
          <a:custGeom>
            <a:avLst/>
            <a:gdLst>
              <a:gd name="connsiteX0" fmla="*/ 572 w 1191920"/>
              <a:gd name="connsiteY0" fmla="*/ 0 h 74295"/>
              <a:gd name="connsiteX1" fmla="*/ 0 w 1191920"/>
              <a:gd name="connsiteY1" fmla="*/ 74295 h 74295"/>
              <a:gd name="connsiteX2" fmla="*/ 1191921 w 1191920"/>
              <a:gd name="connsiteY2" fmla="*/ 74295 h 74295"/>
              <a:gd name="connsiteX3" fmla="*/ 1191921 w 1191920"/>
              <a:gd name="connsiteY3" fmla="*/ 0 h 74295"/>
            </a:gdLst>
            <a:ahLst/>
            <a:cxnLst>
              <a:cxn ang="0">
                <a:pos x="connsiteX0" y="connsiteY0"/>
              </a:cxn>
              <a:cxn ang="0">
                <a:pos x="connsiteX1" y="connsiteY1"/>
              </a:cxn>
              <a:cxn ang="0">
                <a:pos x="connsiteX2" y="connsiteY2"/>
              </a:cxn>
              <a:cxn ang="0">
                <a:pos x="connsiteX3" y="connsiteY3"/>
              </a:cxn>
            </a:cxnLst>
            <a:rect l="l" t="t" r="r" b="b"/>
            <a:pathLst>
              <a:path w="1191920" h="74295">
                <a:moveTo>
                  <a:pt x="572" y="0"/>
                </a:moveTo>
                <a:cubicBezTo>
                  <a:pt x="4578" y="24620"/>
                  <a:pt x="4383" y="49738"/>
                  <a:pt x="0" y="74295"/>
                </a:cubicBezTo>
                <a:lnTo>
                  <a:pt x="1191921" y="74295"/>
                </a:lnTo>
                <a:lnTo>
                  <a:pt x="1191921" y="0"/>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2" name="Freeform: Shape 181">
            <a:extLst>
              <a:ext uri="{FF2B5EF4-FFF2-40B4-BE49-F238E27FC236}">
                <a16:creationId xmlns:a16="http://schemas.microsoft.com/office/drawing/2014/main" id="{ADABED16-E18E-63A3-9ED3-A41CB1DCAD7E}"/>
              </a:ext>
            </a:extLst>
          </p:cNvPr>
          <p:cNvSpPr/>
          <p:nvPr/>
        </p:nvSpPr>
        <p:spPr>
          <a:xfrm>
            <a:off x="3491035" y="1941680"/>
            <a:ext cx="1075310" cy="628076"/>
          </a:xfrm>
          <a:custGeom>
            <a:avLst/>
            <a:gdLst>
              <a:gd name="connsiteX0" fmla="*/ 35033 w 896454"/>
              <a:gd name="connsiteY0" fmla="*/ 0 h 523608"/>
              <a:gd name="connsiteX1" fmla="*/ 0 w 896454"/>
              <a:gd name="connsiteY1" fmla="*/ 65379 h 523608"/>
              <a:gd name="connsiteX2" fmla="*/ 861593 w 896454"/>
              <a:gd name="connsiteY2" fmla="*/ 523608 h 523608"/>
              <a:gd name="connsiteX3" fmla="*/ 896455 w 896454"/>
              <a:gd name="connsiteY3" fmla="*/ 458114 h 523608"/>
            </a:gdLst>
            <a:ahLst/>
            <a:cxnLst>
              <a:cxn ang="0">
                <a:pos x="connsiteX0" y="connsiteY0"/>
              </a:cxn>
              <a:cxn ang="0">
                <a:pos x="connsiteX1" y="connsiteY1"/>
              </a:cxn>
              <a:cxn ang="0">
                <a:pos x="connsiteX2" y="connsiteY2"/>
              </a:cxn>
              <a:cxn ang="0">
                <a:pos x="connsiteX3" y="connsiteY3"/>
              </a:cxn>
            </a:cxnLst>
            <a:rect l="l" t="t" r="r" b="b"/>
            <a:pathLst>
              <a:path w="896454" h="523608">
                <a:moveTo>
                  <a:pt x="35033" y="0"/>
                </a:moveTo>
                <a:cubicBezTo>
                  <a:pt x="27118" y="23609"/>
                  <a:pt x="15276" y="45714"/>
                  <a:pt x="0" y="65379"/>
                </a:cubicBezTo>
                <a:lnTo>
                  <a:pt x="861593" y="523608"/>
                </a:lnTo>
                <a:lnTo>
                  <a:pt x="896455" y="458114"/>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3" name="Rectangle: Rounded Corners 182">
            <a:extLst>
              <a:ext uri="{FF2B5EF4-FFF2-40B4-BE49-F238E27FC236}">
                <a16:creationId xmlns:a16="http://schemas.microsoft.com/office/drawing/2014/main" id="{1BD54D1F-DAF9-02F5-11CA-EB8AF985F129}"/>
              </a:ext>
            </a:extLst>
          </p:cNvPr>
          <p:cNvSpPr/>
          <p:nvPr/>
        </p:nvSpPr>
        <p:spPr>
          <a:xfrm>
            <a:off x="5292776" y="3581280"/>
            <a:ext cx="2723364" cy="582898"/>
          </a:xfrm>
          <a:prstGeom prst="roundRect">
            <a:avLst>
              <a:gd name="adj" fmla="val 50000"/>
            </a:avLst>
          </a:prstGeom>
          <a:solidFill>
            <a:srgbClr val="CCCC00"/>
          </a:solidFill>
          <a:ln w="5715" cap="flat">
            <a:noFill/>
            <a:prstDash val="solid"/>
            <a:miter/>
          </a:ln>
        </p:spPr>
        <p:txBody>
          <a:bodyPr rtlCol="0" anchor="ctr"/>
          <a:lstStyle/>
          <a:p>
            <a:pPr defTabSz="685800">
              <a:buClrTx/>
              <a:defRPr/>
            </a:pPr>
            <a:endParaRPr lang="en-US" sz="1350"/>
          </a:p>
        </p:txBody>
      </p:sp>
      <p:sp>
        <p:nvSpPr>
          <p:cNvPr id="184" name="Rectangle: Rounded Corners 183">
            <a:extLst>
              <a:ext uri="{FF2B5EF4-FFF2-40B4-BE49-F238E27FC236}">
                <a16:creationId xmlns:a16="http://schemas.microsoft.com/office/drawing/2014/main" id="{00B38F37-E6A6-ED71-B0CE-82DA19B76D90}"/>
              </a:ext>
            </a:extLst>
          </p:cNvPr>
          <p:cNvSpPr/>
          <p:nvPr/>
        </p:nvSpPr>
        <p:spPr>
          <a:xfrm>
            <a:off x="5292776" y="893003"/>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5" name="Rectangle: Rounded Corners 184">
            <a:extLst>
              <a:ext uri="{FF2B5EF4-FFF2-40B4-BE49-F238E27FC236}">
                <a16:creationId xmlns:a16="http://schemas.microsoft.com/office/drawing/2014/main" id="{7632972E-C590-DFF1-9805-A5066B1AAEDC}"/>
              </a:ext>
            </a:extLst>
          </p:cNvPr>
          <p:cNvSpPr/>
          <p:nvPr/>
        </p:nvSpPr>
        <p:spPr>
          <a:xfrm>
            <a:off x="5702256" y="1565295"/>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6" name="Rectangle: Rounded Corners 185">
            <a:extLst>
              <a:ext uri="{FF2B5EF4-FFF2-40B4-BE49-F238E27FC236}">
                <a16:creationId xmlns:a16="http://schemas.microsoft.com/office/drawing/2014/main" id="{F1126183-BF0A-0DBF-BEA5-B1A012F7BC4A}"/>
              </a:ext>
            </a:extLst>
          </p:cNvPr>
          <p:cNvSpPr/>
          <p:nvPr/>
        </p:nvSpPr>
        <p:spPr>
          <a:xfrm>
            <a:off x="6130704" y="2237543"/>
            <a:ext cx="2703505"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7" name="Rectangle: Rounded Corners 186">
            <a:extLst>
              <a:ext uri="{FF2B5EF4-FFF2-40B4-BE49-F238E27FC236}">
                <a16:creationId xmlns:a16="http://schemas.microsoft.com/office/drawing/2014/main" id="{4918AEF0-B2CA-650B-8A74-63FEA8440633}"/>
              </a:ext>
            </a:extLst>
          </p:cNvPr>
          <p:cNvSpPr/>
          <p:nvPr/>
        </p:nvSpPr>
        <p:spPr>
          <a:xfrm>
            <a:off x="5702256" y="2909468"/>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8" name="Rectangle: Rounded Corners 187">
            <a:extLst>
              <a:ext uri="{FF2B5EF4-FFF2-40B4-BE49-F238E27FC236}">
                <a16:creationId xmlns:a16="http://schemas.microsoft.com/office/drawing/2014/main" id="{22F118AA-F866-2DA4-B3F0-A1A6C76F737F}"/>
              </a:ext>
            </a:extLst>
          </p:cNvPr>
          <p:cNvSpPr/>
          <p:nvPr/>
        </p:nvSpPr>
        <p:spPr>
          <a:xfrm>
            <a:off x="1093309" y="893372"/>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9" name="Rectangle: Rounded Corners 188">
            <a:extLst>
              <a:ext uri="{FF2B5EF4-FFF2-40B4-BE49-F238E27FC236}">
                <a16:creationId xmlns:a16="http://schemas.microsoft.com/office/drawing/2014/main" id="{B629FDF0-4BA2-EEF8-C29D-507744FE6BA6}"/>
              </a:ext>
            </a:extLst>
          </p:cNvPr>
          <p:cNvSpPr/>
          <p:nvPr/>
        </p:nvSpPr>
        <p:spPr>
          <a:xfrm>
            <a:off x="1093309" y="3581648"/>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0" name="Rectangle: Rounded Corners 189">
            <a:extLst>
              <a:ext uri="{FF2B5EF4-FFF2-40B4-BE49-F238E27FC236}">
                <a16:creationId xmlns:a16="http://schemas.microsoft.com/office/drawing/2014/main" id="{0C6A8F4F-1CDF-A8FD-6F15-B5ADCB433DB9}"/>
              </a:ext>
            </a:extLst>
          </p:cNvPr>
          <p:cNvSpPr/>
          <p:nvPr/>
        </p:nvSpPr>
        <p:spPr>
          <a:xfrm>
            <a:off x="691020" y="2909398"/>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1" name="Rectangle: Rounded Corners 190">
            <a:extLst>
              <a:ext uri="{FF2B5EF4-FFF2-40B4-BE49-F238E27FC236}">
                <a16:creationId xmlns:a16="http://schemas.microsoft.com/office/drawing/2014/main" id="{41A638DB-79D8-26C5-8BEE-481472A7CBE8}"/>
              </a:ext>
            </a:extLst>
          </p:cNvPr>
          <p:cNvSpPr/>
          <p:nvPr/>
        </p:nvSpPr>
        <p:spPr>
          <a:xfrm>
            <a:off x="288393" y="2237106"/>
            <a:ext cx="2662948"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2" name="Rectangle: Rounded Corners 191">
            <a:extLst>
              <a:ext uri="{FF2B5EF4-FFF2-40B4-BE49-F238E27FC236}">
                <a16:creationId xmlns:a16="http://schemas.microsoft.com/office/drawing/2014/main" id="{AE011AA9-FC68-6E99-6AAE-B3BD9DE7624A}"/>
              </a:ext>
            </a:extLst>
          </p:cNvPr>
          <p:cNvSpPr/>
          <p:nvPr/>
        </p:nvSpPr>
        <p:spPr>
          <a:xfrm>
            <a:off x="691020" y="1565226"/>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3" name="Freeform: Shape 192">
            <a:extLst>
              <a:ext uri="{FF2B5EF4-FFF2-40B4-BE49-F238E27FC236}">
                <a16:creationId xmlns:a16="http://schemas.microsoft.com/office/drawing/2014/main" id="{B7678D62-6117-1003-49B6-679E2435DEEE}"/>
              </a:ext>
            </a:extLst>
          </p:cNvPr>
          <p:cNvSpPr/>
          <p:nvPr/>
        </p:nvSpPr>
        <p:spPr>
          <a:xfrm>
            <a:off x="5155552" y="3605923"/>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0" y="345506"/>
                  <a:pt x="345392" y="445118"/>
                  <a:pt x="222485" y="445084"/>
                </a:cubicBezTo>
                <a:cubicBezTo>
                  <a:pt x="99601" y="445056"/>
                  <a:pt x="0" y="345426"/>
                  <a:pt x="0" y="222542"/>
                </a:cubicBezTo>
                <a:cubicBezTo>
                  <a:pt x="188" y="99692"/>
                  <a:pt x="99749" y="160"/>
                  <a:pt x="222599" y="0"/>
                </a:cubicBezTo>
                <a:close/>
              </a:path>
            </a:pathLst>
          </a:custGeom>
          <a:solidFill>
            <a:srgbClr val="B0AC00"/>
          </a:solidFill>
          <a:ln w="5715" cap="flat">
            <a:noFill/>
            <a:prstDash val="solid"/>
            <a:miter/>
          </a:ln>
        </p:spPr>
        <p:txBody>
          <a:bodyPr rtlCol="0" anchor="ctr"/>
          <a:lstStyle/>
          <a:p>
            <a:pPr defTabSz="685800">
              <a:buClrTx/>
              <a:defRPr/>
            </a:pPr>
            <a:endParaRPr lang="en-US" sz="1350"/>
          </a:p>
        </p:txBody>
      </p:sp>
      <p:sp>
        <p:nvSpPr>
          <p:cNvPr id="194" name="Freeform: Shape 193">
            <a:extLst>
              <a:ext uri="{FF2B5EF4-FFF2-40B4-BE49-F238E27FC236}">
                <a16:creationId xmlns:a16="http://schemas.microsoft.com/office/drawing/2014/main" id="{3BEFB1AD-656B-5D23-87E9-67B42472828F}"/>
              </a:ext>
            </a:extLst>
          </p:cNvPr>
          <p:cNvSpPr/>
          <p:nvPr/>
        </p:nvSpPr>
        <p:spPr>
          <a:xfrm>
            <a:off x="5155552" y="917510"/>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0" y="345506"/>
                  <a:pt x="345392" y="445119"/>
                  <a:pt x="222485" y="445084"/>
                </a:cubicBezTo>
                <a:cubicBezTo>
                  <a:pt x="99601" y="445050"/>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5" name="Freeform: Shape 194">
            <a:extLst>
              <a:ext uri="{FF2B5EF4-FFF2-40B4-BE49-F238E27FC236}">
                <a16:creationId xmlns:a16="http://schemas.microsoft.com/office/drawing/2014/main" id="{2AF05225-2F06-6C8B-9505-4B7C95ACAAC2}"/>
              </a:ext>
            </a:extLst>
          </p:cNvPr>
          <p:cNvSpPr/>
          <p:nvPr/>
        </p:nvSpPr>
        <p:spPr>
          <a:xfrm>
            <a:off x="5565013" y="158980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6" y="345506"/>
                  <a:pt x="345392" y="445119"/>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6" name="Freeform: Shape 195">
            <a:extLst>
              <a:ext uri="{FF2B5EF4-FFF2-40B4-BE49-F238E27FC236}">
                <a16:creationId xmlns:a16="http://schemas.microsoft.com/office/drawing/2014/main" id="{43F496EF-9A5D-774F-6B19-9E10B57C057C}"/>
              </a:ext>
            </a:extLst>
          </p:cNvPr>
          <p:cNvSpPr/>
          <p:nvPr/>
        </p:nvSpPr>
        <p:spPr>
          <a:xfrm>
            <a:off x="5991957" y="2262300"/>
            <a:ext cx="533885" cy="533885"/>
          </a:xfrm>
          <a:custGeom>
            <a:avLst/>
            <a:gdLst>
              <a:gd name="connsiteX0" fmla="*/ 222885 w 445084"/>
              <a:gd name="connsiteY0" fmla="*/ 0 h 445084"/>
              <a:gd name="connsiteX1" fmla="*/ 445084 w 445084"/>
              <a:gd name="connsiteY1" fmla="*/ 222885 h 445084"/>
              <a:gd name="connsiteX2" fmla="*/ 222199 w 445084"/>
              <a:gd name="connsiteY2" fmla="*/ 445084 h 445084"/>
              <a:gd name="connsiteX3" fmla="*/ 0 w 445084"/>
              <a:gd name="connsiteY3" fmla="*/ 222542 h 445084"/>
              <a:gd name="connsiteX4" fmla="*/ 222542 w 445084"/>
              <a:gd name="connsiteY4" fmla="*/ 0 h 445084"/>
              <a:gd name="connsiteX5" fmla="*/ 222885 w 445084"/>
              <a:gd name="connsiteY5" fmla="*/ 0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885" y="0"/>
                </a:moveTo>
                <a:cubicBezTo>
                  <a:pt x="345792" y="189"/>
                  <a:pt x="445273" y="99978"/>
                  <a:pt x="445084" y="222885"/>
                </a:cubicBezTo>
                <a:cubicBezTo>
                  <a:pt x="444896" y="345792"/>
                  <a:pt x="345106" y="445273"/>
                  <a:pt x="222199" y="445084"/>
                </a:cubicBezTo>
                <a:cubicBezTo>
                  <a:pt x="99424" y="444896"/>
                  <a:pt x="0" y="345312"/>
                  <a:pt x="0" y="222542"/>
                </a:cubicBezTo>
                <a:cubicBezTo>
                  <a:pt x="0" y="99635"/>
                  <a:pt x="99635" y="0"/>
                  <a:pt x="222542" y="0"/>
                </a:cubicBezTo>
                <a:cubicBezTo>
                  <a:pt x="222657" y="0"/>
                  <a:pt x="222771" y="0"/>
                  <a:pt x="222885"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7" name="Freeform: Shape 196">
            <a:extLst>
              <a:ext uri="{FF2B5EF4-FFF2-40B4-BE49-F238E27FC236}">
                <a16:creationId xmlns:a16="http://schemas.microsoft.com/office/drawing/2014/main" id="{98D7968E-7E17-43FC-E21E-472A4E150157}"/>
              </a:ext>
            </a:extLst>
          </p:cNvPr>
          <p:cNvSpPr/>
          <p:nvPr/>
        </p:nvSpPr>
        <p:spPr>
          <a:xfrm>
            <a:off x="5565013" y="293411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6" y="345506"/>
                  <a:pt x="345392" y="445118"/>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8" name="Freeform: Shape 197">
            <a:extLst>
              <a:ext uri="{FF2B5EF4-FFF2-40B4-BE49-F238E27FC236}">
                <a16:creationId xmlns:a16="http://schemas.microsoft.com/office/drawing/2014/main" id="{D7851C7C-484E-FF6D-58EE-FB292E73A6D0}"/>
              </a:ext>
            </a:extLst>
          </p:cNvPr>
          <p:cNvSpPr/>
          <p:nvPr/>
        </p:nvSpPr>
        <p:spPr>
          <a:xfrm>
            <a:off x="3422825" y="917441"/>
            <a:ext cx="533885" cy="533885"/>
          </a:xfrm>
          <a:custGeom>
            <a:avLst/>
            <a:gdLst>
              <a:gd name="connsiteX0" fmla="*/ 222199 w 445084"/>
              <a:gd name="connsiteY0" fmla="*/ 445085 h 445084"/>
              <a:gd name="connsiteX1" fmla="*/ 0 w 445084"/>
              <a:gd name="connsiteY1" fmla="*/ 222200 h 445084"/>
              <a:gd name="connsiteX2" fmla="*/ 222885 w 445084"/>
              <a:gd name="connsiteY2" fmla="*/ 0 h 445084"/>
              <a:gd name="connsiteX3" fmla="*/ 445084 w 445084"/>
              <a:gd name="connsiteY3" fmla="*/ 222599 h 445084"/>
              <a:gd name="connsiteX4" fmla="*/ 222485 w 445084"/>
              <a:gd name="connsiteY4" fmla="*/ 445085 h 445084"/>
              <a:gd name="connsiteX5" fmla="*/ 222199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199" y="445085"/>
                </a:moveTo>
                <a:cubicBezTo>
                  <a:pt x="99293" y="444896"/>
                  <a:pt x="-188" y="345106"/>
                  <a:pt x="0" y="222200"/>
                </a:cubicBezTo>
                <a:cubicBezTo>
                  <a:pt x="189" y="99293"/>
                  <a:pt x="99978" y="-188"/>
                  <a:pt x="222885" y="0"/>
                </a:cubicBezTo>
                <a:cubicBezTo>
                  <a:pt x="345678" y="189"/>
                  <a:pt x="445119" y="99807"/>
                  <a:pt x="445084" y="222599"/>
                </a:cubicBezTo>
                <a:cubicBezTo>
                  <a:pt x="445056" y="345506"/>
                  <a:pt x="345392" y="445119"/>
                  <a:pt x="222485" y="445085"/>
                </a:cubicBezTo>
                <a:cubicBezTo>
                  <a:pt x="222388" y="445085"/>
                  <a:pt x="222296" y="445085"/>
                  <a:pt x="222199"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9" name="Freeform: Shape 198">
            <a:extLst>
              <a:ext uri="{FF2B5EF4-FFF2-40B4-BE49-F238E27FC236}">
                <a16:creationId xmlns:a16="http://schemas.microsoft.com/office/drawing/2014/main" id="{95027527-EEFE-41A4-F9AC-A291AD1C5DF3}"/>
              </a:ext>
            </a:extLst>
          </p:cNvPr>
          <p:cNvSpPr/>
          <p:nvPr/>
        </p:nvSpPr>
        <p:spPr>
          <a:xfrm>
            <a:off x="3333571" y="82852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59"/>
                  <a:pt x="0" y="296837"/>
                </a:cubicBezTo>
                <a:cubicBezTo>
                  <a:pt x="63" y="460715"/>
                  <a:pt x="132960" y="593508"/>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29"/>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0" name="Freeform: Shape 199">
            <a:extLst>
              <a:ext uri="{FF2B5EF4-FFF2-40B4-BE49-F238E27FC236}">
                <a16:creationId xmlns:a16="http://schemas.microsoft.com/office/drawing/2014/main" id="{42C86091-1C63-B335-92E6-3272E1183E92}"/>
              </a:ext>
            </a:extLst>
          </p:cNvPr>
          <p:cNvSpPr/>
          <p:nvPr/>
        </p:nvSpPr>
        <p:spPr>
          <a:xfrm rot="16211400">
            <a:off x="3422504" y="3605775"/>
            <a:ext cx="533885" cy="534021"/>
          </a:xfrm>
          <a:custGeom>
            <a:avLst/>
            <a:gdLst>
              <a:gd name="connsiteX0" fmla="*/ 445084 w 445084"/>
              <a:gd name="connsiteY0" fmla="*/ 222599 h 445198"/>
              <a:gd name="connsiteX1" fmla="*/ 222542 w 445084"/>
              <a:gd name="connsiteY1" fmla="*/ 445199 h 445198"/>
              <a:gd name="connsiteX2" fmla="*/ 0 w 445084"/>
              <a:gd name="connsiteY2" fmla="*/ 222599 h 445198"/>
              <a:gd name="connsiteX3" fmla="*/ 222542 w 445084"/>
              <a:gd name="connsiteY3" fmla="*/ 0 h 445198"/>
              <a:gd name="connsiteX4" fmla="*/ 445084 w 445084"/>
              <a:gd name="connsiteY4" fmla="*/ 222599 h 44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198">
                <a:moveTo>
                  <a:pt x="445084" y="222599"/>
                </a:moveTo>
                <a:cubicBezTo>
                  <a:pt x="445084" y="345537"/>
                  <a:pt x="345449" y="445199"/>
                  <a:pt x="222542" y="445199"/>
                </a:cubicBezTo>
                <a:cubicBezTo>
                  <a:pt x="99635" y="445199"/>
                  <a:pt x="0" y="345537"/>
                  <a:pt x="0" y="222599"/>
                </a:cubicBezTo>
                <a:cubicBezTo>
                  <a:pt x="0" y="99661"/>
                  <a:pt x="99635" y="0"/>
                  <a:pt x="222542" y="0"/>
                </a:cubicBezTo>
                <a:cubicBezTo>
                  <a:pt x="345449" y="0"/>
                  <a:pt x="445084" y="99661"/>
                  <a:pt x="445084" y="222599"/>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1" name="Freeform: Shape 200">
            <a:extLst>
              <a:ext uri="{FF2B5EF4-FFF2-40B4-BE49-F238E27FC236}">
                <a16:creationId xmlns:a16="http://schemas.microsoft.com/office/drawing/2014/main" id="{272F9A0A-6BD6-F1C8-1BD0-220830D7BC01}"/>
              </a:ext>
            </a:extLst>
          </p:cNvPr>
          <p:cNvSpPr/>
          <p:nvPr/>
        </p:nvSpPr>
        <p:spPr>
          <a:xfrm>
            <a:off x="3013363" y="2933974"/>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542 h 445084"/>
              <a:gd name="connsiteX4" fmla="*/ 222428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7"/>
                  <a:pt x="0" y="222200"/>
                </a:cubicBezTo>
                <a:cubicBezTo>
                  <a:pt x="189" y="99293"/>
                  <a:pt x="99978" y="-188"/>
                  <a:pt x="222885" y="0"/>
                </a:cubicBezTo>
                <a:cubicBezTo>
                  <a:pt x="345655" y="189"/>
                  <a:pt x="445085" y="99773"/>
                  <a:pt x="445085" y="222542"/>
                </a:cubicBezTo>
                <a:cubicBezTo>
                  <a:pt x="445056" y="345478"/>
                  <a:pt x="345369" y="445119"/>
                  <a:pt x="222428" y="445085"/>
                </a:cubicBezTo>
                <a:cubicBezTo>
                  <a:pt x="222354" y="445085"/>
                  <a:pt x="222274"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2" name="Freeform: Shape 201">
            <a:extLst>
              <a:ext uri="{FF2B5EF4-FFF2-40B4-BE49-F238E27FC236}">
                <a16:creationId xmlns:a16="http://schemas.microsoft.com/office/drawing/2014/main" id="{A1A25E0F-3A8E-43F2-5FCC-DF7FAF8D7241}"/>
              </a:ext>
            </a:extLst>
          </p:cNvPr>
          <p:cNvSpPr/>
          <p:nvPr/>
        </p:nvSpPr>
        <p:spPr>
          <a:xfrm>
            <a:off x="2586145" y="2261545"/>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600 h 445084"/>
              <a:gd name="connsiteX4" fmla="*/ 222485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6"/>
                  <a:pt x="0" y="222200"/>
                </a:cubicBezTo>
                <a:cubicBezTo>
                  <a:pt x="189" y="99292"/>
                  <a:pt x="99979" y="-188"/>
                  <a:pt x="222885" y="0"/>
                </a:cubicBezTo>
                <a:cubicBezTo>
                  <a:pt x="345678" y="189"/>
                  <a:pt x="445119" y="99807"/>
                  <a:pt x="445085" y="222600"/>
                </a:cubicBezTo>
                <a:cubicBezTo>
                  <a:pt x="445056" y="345506"/>
                  <a:pt x="345392" y="445119"/>
                  <a:pt x="222485" y="445085"/>
                </a:cubicBezTo>
                <a:cubicBezTo>
                  <a:pt x="222388" y="445085"/>
                  <a:pt x="222297"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3" name="Freeform: Shape 202">
            <a:extLst>
              <a:ext uri="{FF2B5EF4-FFF2-40B4-BE49-F238E27FC236}">
                <a16:creationId xmlns:a16="http://schemas.microsoft.com/office/drawing/2014/main" id="{AD049EF2-D113-A095-16D7-5CF6B0969728}"/>
              </a:ext>
            </a:extLst>
          </p:cNvPr>
          <p:cNvSpPr/>
          <p:nvPr/>
        </p:nvSpPr>
        <p:spPr>
          <a:xfrm>
            <a:off x="5066777" y="3516805"/>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3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11" y="132817"/>
                  <a:pt x="460515" y="-29"/>
                  <a:pt x="296608" y="0"/>
                </a:cubicBezTo>
                <a:close/>
                <a:moveTo>
                  <a:pt x="296608" y="519208"/>
                </a:moveTo>
                <a:cubicBezTo>
                  <a:pt x="173702" y="519019"/>
                  <a:pt x="74221" y="419230"/>
                  <a:pt x="74409" y="296323"/>
                </a:cubicBezTo>
                <a:cubicBezTo>
                  <a:pt x="74598" y="173416"/>
                  <a:pt x="174387" y="73935"/>
                  <a:pt x="297294" y="74123"/>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04" name="Freeform: Shape 203">
            <a:extLst>
              <a:ext uri="{FF2B5EF4-FFF2-40B4-BE49-F238E27FC236}">
                <a16:creationId xmlns:a16="http://schemas.microsoft.com/office/drawing/2014/main" id="{A6270888-CCF7-ABBF-7AB3-C13211B7FCB9}"/>
              </a:ext>
            </a:extLst>
          </p:cNvPr>
          <p:cNvSpPr/>
          <p:nvPr/>
        </p:nvSpPr>
        <p:spPr>
          <a:xfrm>
            <a:off x="5066777" y="828529"/>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4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59"/>
                  <a:pt x="0" y="296837"/>
                </a:cubicBezTo>
                <a:cubicBezTo>
                  <a:pt x="63" y="460715"/>
                  <a:pt x="132960" y="593508"/>
                  <a:pt x="296837" y="593446"/>
                </a:cubicBezTo>
                <a:cubicBezTo>
                  <a:pt x="460669" y="593383"/>
                  <a:pt x="593445" y="460555"/>
                  <a:pt x="593445" y="296723"/>
                </a:cubicBezTo>
                <a:cubicBezTo>
                  <a:pt x="593411" y="132817"/>
                  <a:pt x="460515" y="-34"/>
                  <a:pt x="296608" y="0"/>
                </a:cubicBezTo>
                <a:close/>
                <a:moveTo>
                  <a:pt x="296608" y="519208"/>
                </a:moveTo>
                <a:cubicBezTo>
                  <a:pt x="173702" y="519019"/>
                  <a:pt x="74221" y="419229"/>
                  <a:pt x="74409" y="296323"/>
                </a:cubicBezTo>
                <a:cubicBezTo>
                  <a:pt x="74598" y="173416"/>
                  <a:pt x="174387" y="73935"/>
                  <a:pt x="297294" y="74124"/>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5" name="Freeform: Shape 204">
            <a:extLst>
              <a:ext uri="{FF2B5EF4-FFF2-40B4-BE49-F238E27FC236}">
                <a16:creationId xmlns:a16="http://schemas.microsoft.com/office/drawing/2014/main" id="{CC9DCE5C-3656-DC97-1680-B9AD34472BB8}"/>
              </a:ext>
            </a:extLst>
          </p:cNvPr>
          <p:cNvSpPr/>
          <p:nvPr/>
        </p:nvSpPr>
        <p:spPr>
          <a:xfrm>
            <a:off x="5476239"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09 w 593445"/>
              <a:gd name="connsiteY4" fmla="*/ 0 h 593445"/>
              <a:gd name="connsiteX5" fmla="*/ 296609 w 593445"/>
              <a:gd name="connsiteY5" fmla="*/ 519208 h 593445"/>
              <a:gd name="connsiteX6" fmla="*/ 74409 w 593445"/>
              <a:gd name="connsiteY6" fmla="*/ 296323 h 593445"/>
              <a:gd name="connsiteX7" fmla="*/ 297294 w 593445"/>
              <a:gd name="connsiteY7" fmla="*/ 74124 h 593445"/>
              <a:gd name="connsiteX8" fmla="*/ 519494 w 593445"/>
              <a:gd name="connsiteY8" fmla="*/ 296666 h 593445"/>
              <a:gd name="connsiteX9" fmla="*/ 296837 w 593445"/>
              <a:gd name="connsiteY9" fmla="*/ 519208 h 593445"/>
              <a:gd name="connsiteX10" fmla="*/ 296609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9" y="0"/>
                </a:moveTo>
                <a:cubicBezTo>
                  <a:pt x="132731" y="63"/>
                  <a:pt x="-63" y="132960"/>
                  <a:pt x="0" y="296837"/>
                </a:cubicBezTo>
                <a:cubicBezTo>
                  <a:pt x="63" y="460715"/>
                  <a:pt x="132960" y="593509"/>
                  <a:pt x="296837" y="593446"/>
                </a:cubicBezTo>
                <a:cubicBezTo>
                  <a:pt x="460692" y="593383"/>
                  <a:pt x="593480" y="460520"/>
                  <a:pt x="593446" y="296666"/>
                </a:cubicBezTo>
                <a:cubicBezTo>
                  <a:pt x="593383" y="132782"/>
                  <a:pt x="460492" y="-34"/>
                  <a:pt x="296609" y="0"/>
                </a:cubicBezTo>
                <a:close/>
                <a:moveTo>
                  <a:pt x="296609" y="519208"/>
                </a:moveTo>
                <a:cubicBezTo>
                  <a:pt x="173702" y="519019"/>
                  <a:pt x="74221" y="419230"/>
                  <a:pt x="74409" y="296323"/>
                </a:cubicBezTo>
                <a:cubicBezTo>
                  <a:pt x="74598" y="173416"/>
                  <a:pt x="174388"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6" name="Freeform: Shape 205">
            <a:extLst>
              <a:ext uri="{FF2B5EF4-FFF2-40B4-BE49-F238E27FC236}">
                <a16:creationId xmlns:a16="http://schemas.microsoft.com/office/drawing/2014/main" id="{F6AEA0B5-48C6-2DA2-C738-BBC980098D3F}"/>
              </a:ext>
            </a:extLst>
          </p:cNvPr>
          <p:cNvSpPr/>
          <p:nvPr/>
        </p:nvSpPr>
        <p:spPr>
          <a:xfrm>
            <a:off x="5903525" y="2173182"/>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723 w 593445"/>
              <a:gd name="connsiteY4" fmla="*/ 0 h 593445"/>
              <a:gd name="connsiteX5" fmla="*/ 296608 w 593445"/>
              <a:gd name="connsiteY5" fmla="*/ 0 h 593445"/>
              <a:gd name="connsiteX6" fmla="*/ 296608 w 593445"/>
              <a:gd name="connsiteY6" fmla="*/ 519208 h 593445"/>
              <a:gd name="connsiteX7" fmla="*/ 74123 w 593445"/>
              <a:gd name="connsiteY7" fmla="*/ 296609 h 593445"/>
              <a:gd name="connsiteX8" fmla="*/ 296723 w 593445"/>
              <a:gd name="connsiteY8" fmla="*/ 74123 h 593445"/>
              <a:gd name="connsiteX9" fmla="*/ 519208 w 593445"/>
              <a:gd name="connsiteY9" fmla="*/ 296723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45" y="132845"/>
                  <a:pt x="460600" y="0"/>
                  <a:pt x="296723" y="0"/>
                </a:cubicBezTo>
                <a:cubicBezTo>
                  <a:pt x="296683" y="0"/>
                  <a:pt x="296648" y="0"/>
                  <a:pt x="296608" y="0"/>
                </a:cubicBezTo>
                <a:close/>
                <a:moveTo>
                  <a:pt x="296608" y="519208"/>
                </a:moveTo>
                <a:cubicBezTo>
                  <a:pt x="173702" y="519173"/>
                  <a:pt x="74089" y="419515"/>
                  <a:pt x="74123" y="296609"/>
                </a:cubicBezTo>
                <a:cubicBezTo>
                  <a:pt x="74152" y="173702"/>
                  <a:pt x="173816" y="74089"/>
                  <a:pt x="296723" y="74123"/>
                </a:cubicBezTo>
                <a:cubicBezTo>
                  <a:pt x="419629" y="74152"/>
                  <a:pt x="519242" y="173816"/>
                  <a:pt x="519208" y="296723"/>
                </a:cubicBezTo>
                <a:cubicBezTo>
                  <a:pt x="519173" y="419630"/>
                  <a:pt x="419515" y="519242"/>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7" name="Freeform: Shape 206">
            <a:extLst>
              <a:ext uri="{FF2B5EF4-FFF2-40B4-BE49-F238E27FC236}">
                <a16:creationId xmlns:a16="http://schemas.microsoft.com/office/drawing/2014/main" id="{806A59D7-3233-92BB-1BF7-C68193A7B30A}"/>
              </a:ext>
            </a:extLst>
          </p:cNvPr>
          <p:cNvSpPr/>
          <p:nvPr/>
        </p:nvSpPr>
        <p:spPr>
          <a:xfrm>
            <a:off x="5476376"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494 w 593331"/>
              <a:gd name="connsiteY4" fmla="*/ 0 h 593331"/>
              <a:gd name="connsiteX5" fmla="*/ 296494 w 593331"/>
              <a:gd name="connsiteY5" fmla="*/ 519208 h 593331"/>
              <a:gd name="connsiteX6" fmla="*/ 74295 w 593331"/>
              <a:gd name="connsiteY6" fmla="*/ 296323 h 593331"/>
              <a:gd name="connsiteX7" fmla="*/ 297180 w 593331"/>
              <a:gd name="connsiteY7" fmla="*/ 74123 h 593331"/>
              <a:gd name="connsiteX8" fmla="*/ 519379 w 593331"/>
              <a:gd name="connsiteY8" fmla="*/ 296666 h 593331"/>
              <a:gd name="connsiteX9" fmla="*/ 296780 w 593331"/>
              <a:gd name="connsiteY9" fmla="*/ 519265 h 593331"/>
              <a:gd name="connsiteX10" fmla="*/ 296494 w 593331"/>
              <a:gd name="connsiteY10"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68" y="132782"/>
                  <a:pt x="460377" y="-29"/>
                  <a:pt x="296494" y="0"/>
                </a:cubicBezTo>
                <a:close/>
                <a:moveTo>
                  <a:pt x="296494" y="519208"/>
                </a:moveTo>
                <a:cubicBezTo>
                  <a:pt x="173587" y="519019"/>
                  <a:pt x="74106"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8" name="Freeform: Shape 207">
            <a:extLst>
              <a:ext uri="{FF2B5EF4-FFF2-40B4-BE49-F238E27FC236}">
                <a16:creationId xmlns:a16="http://schemas.microsoft.com/office/drawing/2014/main" id="{A2987E4A-0EBF-773E-1A08-A25C9A9662AB}"/>
              </a:ext>
            </a:extLst>
          </p:cNvPr>
          <p:cNvSpPr/>
          <p:nvPr/>
        </p:nvSpPr>
        <p:spPr>
          <a:xfrm>
            <a:off x="3333571" y="3516806"/>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3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60" y="593509"/>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30"/>
                  <a:pt x="74409" y="296323"/>
                </a:cubicBezTo>
                <a:cubicBezTo>
                  <a:pt x="74598" y="173416"/>
                  <a:pt x="174388" y="73935"/>
                  <a:pt x="297294" y="74123"/>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9" name="Freeform: Shape 208">
            <a:extLst>
              <a:ext uri="{FF2B5EF4-FFF2-40B4-BE49-F238E27FC236}">
                <a16:creationId xmlns:a16="http://schemas.microsoft.com/office/drawing/2014/main" id="{9E6C89D5-8FFB-F669-F6ED-B67137A3DFA9}"/>
              </a:ext>
            </a:extLst>
          </p:cNvPr>
          <p:cNvSpPr/>
          <p:nvPr/>
        </p:nvSpPr>
        <p:spPr>
          <a:xfrm>
            <a:off x="2924245"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551 w 593331"/>
              <a:gd name="connsiteY4" fmla="*/ 0 h 593331"/>
              <a:gd name="connsiteX5" fmla="*/ 296494 w 593331"/>
              <a:gd name="connsiteY5" fmla="*/ 0 h 593331"/>
              <a:gd name="connsiteX6" fmla="*/ 296494 w 593331"/>
              <a:gd name="connsiteY6" fmla="*/ 519208 h 593331"/>
              <a:gd name="connsiteX7" fmla="*/ 74295 w 593331"/>
              <a:gd name="connsiteY7" fmla="*/ 296323 h 593331"/>
              <a:gd name="connsiteX8" fmla="*/ 297180 w 593331"/>
              <a:gd name="connsiteY8" fmla="*/ 74123 h 593331"/>
              <a:gd name="connsiteX9" fmla="*/ 519379 w 593331"/>
              <a:gd name="connsiteY9" fmla="*/ 296666 h 593331"/>
              <a:gd name="connsiteX10" fmla="*/ 296780 w 593331"/>
              <a:gd name="connsiteY10" fmla="*/ 519265 h 593331"/>
              <a:gd name="connsiteX11" fmla="*/ 296494 w 593331"/>
              <a:gd name="connsiteY11"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97" y="132788"/>
                  <a:pt x="460429" y="-29"/>
                  <a:pt x="296551" y="0"/>
                </a:cubicBezTo>
                <a:cubicBezTo>
                  <a:pt x="296534" y="0"/>
                  <a:pt x="296511" y="0"/>
                  <a:pt x="296494" y="0"/>
                </a:cubicBezTo>
                <a:close/>
                <a:moveTo>
                  <a:pt x="296494" y="519208"/>
                </a:moveTo>
                <a:cubicBezTo>
                  <a:pt x="173587" y="519019"/>
                  <a:pt x="74107"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0" name="Freeform: Shape 209">
            <a:extLst>
              <a:ext uri="{FF2B5EF4-FFF2-40B4-BE49-F238E27FC236}">
                <a16:creationId xmlns:a16="http://schemas.microsoft.com/office/drawing/2014/main" id="{214BAA6A-B35D-F7D1-8844-0D5FFB5A33EB}"/>
              </a:ext>
            </a:extLst>
          </p:cNvPr>
          <p:cNvSpPr/>
          <p:nvPr/>
        </p:nvSpPr>
        <p:spPr>
          <a:xfrm>
            <a:off x="2496890" y="2172632"/>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69" y="593383"/>
                  <a:pt x="593446" y="460555"/>
                  <a:pt x="593446" y="296723"/>
                </a:cubicBezTo>
                <a:cubicBezTo>
                  <a:pt x="593446" y="132845"/>
                  <a:pt x="460600" y="0"/>
                  <a:pt x="296723" y="0"/>
                </a:cubicBezTo>
                <a:cubicBezTo>
                  <a:pt x="296683" y="0"/>
                  <a:pt x="296648" y="0"/>
                  <a:pt x="296609" y="0"/>
                </a:cubicBezTo>
                <a:close/>
                <a:moveTo>
                  <a:pt x="296609" y="519208"/>
                </a:moveTo>
                <a:cubicBezTo>
                  <a:pt x="173702" y="519019"/>
                  <a:pt x="74221" y="419230"/>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1" name="Freeform: Shape 210">
            <a:extLst>
              <a:ext uri="{FF2B5EF4-FFF2-40B4-BE49-F238E27FC236}">
                <a16:creationId xmlns:a16="http://schemas.microsoft.com/office/drawing/2014/main" id="{89580357-183A-9BC2-C3C4-738060117CD4}"/>
              </a:ext>
            </a:extLst>
          </p:cNvPr>
          <p:cNvSpPr/>
          <p:nvPr/>
        </p:nvSpPr>
        <p:spPr>
          <a:xfrm rot="21587400">
            <a:off x="3013102" y="1589619"/>
            <a:ext cx="534021" cy="533885"/>
          </a:xfrm>
          <a:custGeom>
            <a:avLst/>
            <a:gdLst>
              <a:gd name="connsiteX0" fmla="*/ 445198 w 445198"/>
              <a:gd name="connsiteY0" fmla="*/ 222542 h 445084"/>
              <a:gd name="connsiteX1" fmla="*/ 222599 w 445198"/>
              <a:gd name="connsiteY1" fmla="*/ 445084 h 445084"/>
              <a:gd name="connsiteX2" fmla="*/ 0 w 445198"/>
              <a:gd name="connsiteY2" fmla="*/ 222542 h 445084"/>
              <a:gd name="connsiteX3" fmla="*/ 222599 w 445198"/>
              <a:gd name="connsiteY3" fmla="*/ 0 h 445084"/>
              <a:gd name="connsiteX4" fmla="*/ 445198 w 445198"/>
              <a:gd name="connsiteY4" fmla="*/ 222542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98" h="445084">
                <a:moveTo>
                  <a:pt x="445198" y="222542"/>
                </a:moveTo>
                <a:cubicBezTo>
                  <a:pt x="445198" y="345448"/>
                  <a:pt x="345537" y="445084"/>
                  <a:pt x="222599" y="445084"/>
                </a:cubicBezTo>
                <a:cubicBezTo>
                  <a:pt x="99661" y="445084"/>
                  <a:pt x="0" y="345448"/>
                  <a:pt x="0" y="222542"/>
                </a:cubicBezTo>
                <a:cubicBezTo>
                  <a:pt x="0" y="99635"/>
                  <a:pt x="99661" y="0"/>
                  <a:pt x="222599" y="0"/>
                </a:cubicBezTo>
                <a:cubicBezTo>
                  <a:pt x="345537" y="0"/>
                  <a:pt x="445198" y="99635"/>
                  <a:pt x="445198" y="22254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2" name="Freeform: Shape 211">
            <a:extLst>
              <a:ext uri="{FF2B5EF4-FFF2-40B4-BE49-F238E27FC236}">
                <a16:creationId xmlns:a16="http://schemas.microsoft.com/office/drawing/2014/main" id="{4381698B-7A61-AC98-6AD1-C65C53D06E75}"/>
              </a:ext>
            </a:extLst>
          </p:cNvPr>
          <p:cNvSpPr/>
          <p:nvPr/>
        </p:nvSpPr>
        <p:spPr>
          <a:xfrm>
            <a:off x="2924108"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66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666 h 593445"/>
              <a:gd name="connsiteX10" fmla="*/ 296837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92" y="593383"/>
                  <a:pt x="593480" y="460520"/>
                  <a:pt x="593446" y="296666"/>
                </a:cubicBezTo>
                <a:cubicBezTo>
                  <a:pt x="593411" y="132788"/>
                  <a:pt x="460543" y="-34"/>
                  <a:pt x="296666" y="0"/>
                </a:cubicBezTo>
                <a:cubicBezTo>
                  <a:pt x="296648" y="0"/>
                  <a:pt x="296626" y="0"/>
                  <a:pt x="296609" y="0"/>
                </a:cubicBezTo>
                <a:close/>
                <a:moveTo>
                  <a:pt x="296609" y="519208"/>
                </a:moveTo>
                <a:cubicBezTo>
                  <a:pt x="173702" y="519019"/>
                  <a:pt x="74221" y="419230"/>
                  <a:pt x="74409" y="296323"/>
                </a:cubicBezTo>
                <a:cubicBezTo>
                  <a:pt x="74598" y="173416"/>
                  <a:pt x="174387"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3" name="Freeform: Shape 212">
            <a:extLst>
              <a:ext uri="{FF2B5EF4-FFF2-40B4-BE49-F238E27FC236}">
                <a16:creationId xmlns:a16="http://schemas.microsoft.com/office/drawing/2014/main" id="{802C4EB4-92B1-4C16-C0CF-7F56D07525A5}"/>
              </a:ext>
            </a:extLst>
          </p:cNvPr>
          <p:cNvSpPr/>
          <p:nvPr/>
        </p:nvSpPr>
        <p:spPr>
          <a:xfrm>
            <a:off x="3851072" y="1835973"/>
            <a:ext cx="1378585" cy="1377900"/>
          </a:xfrm>
          <a:custGeom>
            <a:avLst/>
            <a:gdLst>
              <a:gd name="connsiteX0" fmla="*/ 1149287 w 1149286"/>
              <a:gd name="connsiteY0" fmla="*/ 574358 h 1148715"/>
              <a:gd name="connsiteX1" fmla="*/ 574643 w 1149286"/>
              <a:gd name="connsiteY1" fmla="*/ 1148715 h 1148715"/>
              <a:gd name="connsiteX2" fmla="*/ 0 w 1149286"/>
              <a:gd name="connsiteY2" fmla="*/ 574358 h 1148715"/>
              <a:gd name="connsiteX3" fmla="*/ 574643 w 1149286"/>
              <a:gd name="connsiteY3" fmla="*/ 0 h 1148715"/>
              <a:gd name="connsiteX4" fmla="*/ 1149287 w 1149286"/>
              <a:gd name="connsiteY4" fmla="*/ 574358 h 114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86" h="1148715">
                <a:moveTo>
                  <a:pt x="1149287" y="574358"/>
                </a:moveTo>
                <a:cubicBezTo>
                  <a:pt x="1149287" y="891567"/>
                  <a:pt x="892010" y="1148715"/>
                  <a:pt x="574643" y="1148715"/>
                </a:cubicBezTo>
                <a:cubicBezTo>
                  <a:pt x="257277" y="1148715"/>
                  <a:pt x="0" y="891567"/>
                  <a:pt x="0" y="574358"/>
                </a:cubicBezTo>
                <a:cubicBezTo>
                  <a:pt x="0" y="257148"/>
                  <a:pt x="257277" y="0"/>
                  <a:pt x="574643" y="0"/>
                </a:cubicBezTo>
                <a:cubicBezTo>
                  <a:pt x="892010" y="0"/>
                  <a:pt x="1149287" y="257148"/>
                  <a:pt x="1149287" y="57435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14" name="Freeform: Shape 213">
            <a:extLst>
              <a:ext uri="{FF2B5EF4-FFF2-40B4-BE49-F238E27FC236}">
                <a16:creationId xmlns:a16="http://schemas.microsoft.com/office/drawing/2014/main" id="{6A9D9436-AFF9-064E-0AA0-7B3D83BE246C}"/>
              </a:ext>
            </a:extLst>
          </p:cNvPr>
          <p:cNvSpPr/>
          <p:nvPr/>
        </p:nvSpPr>
        <p:spPr>
          <a:xfrm>
            <a:off x="3942109" y="1926943"/>
            <a:ext cx="1196510" cy="1195961"/>
          </a:xfrm>
          <a:custGeom>
            <a:avLst/>
            <a:gdLst>
              <a:gd name="connsiteX0" fmla="*/ 997496 w 997496"/>
              <a:gd name="connsiteY0" fmla="*/ 498519 h 997038"/>
              <a:gd name="connsiteX1" fmla="*/ 498748 w 997496"/>
              <a:gd name="connsiteY1" fmla="*/ 997039 h 997038"/>
              <a:gd name="connsiteX2" fmla="*/ 0 w 997496"/>
              <a:gd name="connsiteY2" fmla="*/ 498519 h 997038"/>
              <a:gd name="connsiteX3" fmla="*/ 498748 w 997496"/>
              <a:gd name="connsiteY3" fmla="*/ 0 h 997038"/>
              <a:gd name="connsiteX4" fmla="*/ 997496 w 997496"/>
              <a:gd name="connsiteY4" fmla="*/ 498519 h 99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96" h="997038">
                <a:moveTo>
                  <a:pt x="997496" y="498519"/>
                </a:moveTo>
                <a:cubicBezTo>
                  <a:pt x="997496" y="773844"/>
                  <a:pt x="774199" y="997039"/>
                  <a:pt x="498748" y="997039"/>
                </a:cubicBezTo>
                <a:cubicBezTo>
                  <a:pt x="223297" y="997039"/>
                  <a:pt x="0" y="773844"/>
                  <a:pt x="0" y="498519"/>
                </a:cubicBezTo>
                <a:cubicBezTo>
                  <a:pt x="0" y="223195"/>
                  <a:pt x="223297" y="0"/>
                  <a:pt x="498748" y="0"/>
                </a:cubicBezTo>
                <a:cubicBezTo>
                  <a:pt x="774199" y="0"/>
                  <a:pt x="997496" y="223195"/>
                  <a:pt x="997496" y="49851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5715" cap="flat">
            <a:noFill/>
            <a:prstDash val="solid"/>
            <a:miter/>
          </a:ln>
        </p:spPr>
        <p:txBody>
          <a:bodyPr rtlCol="0" anchor="ctr"/>
          <a:lstStyle/>
          <a:p>
            <a:pPr defTabSz="685800">
              <a:buClrTx/>
              <a:defRPr/>
            </a:pPr>
            <a:endParaRPr lang="en-US" sz="1350"/>
          </a:p>
        </p:txBody>
      </p:sp>
      <p:sp>
        <p:nvSpPr>
          <p:cNvPr id="152" name="TextBox 151">
            <a:extLst>
              <a:ext uri="{FF2B5EF4-FFF2-40B4-BE49-F238E27FC236}">
                <a16:creationId xmlns:a16="http://schemas.microsoft.com/office/drawing/2014/main" id="{2A8ECF92-4416-425D-350A-6325A34BAF7E}"/>
              </a:ext>
            </a:extLst>
          </p:cNvPr>
          <p:cNvSpPr txBox="1"/>
          <p:nvPr/>
        </p:nvSpPr>
        <p:spPr>
          <a:xfrm>
            <a:off x="4028587" y="2348740"/>
            <a:ext cx="1021186" cy="300082"/>
          </a:xfrm>
          <a:prstGeom prst="rect">
            <a:avLst/>
          </a:prstGeom>
          <a:noFill/>
        </p:spPr>
        <p:txBody>
          <a:bodyPr wrap="square">
            <a:spAutoFit/>
          </a:bodyPr>
          <a:lstStyle/>
          <a:p>
            <a:pPr algn="ctr" defTabSz="685800">
              <a:buClrTx/>
              <a:defRPr/>
            </a:pPr>
            <a:r>
              <a:rPr lang="en-US" sz="1350" b="1">
                <a:solidFill>
                  <a:srgbClr val="FFFFFF"/>
                </a:solidFill>
                <a:latin typeface="Lora" pitchFamily="2" charset="0"/>
              </a:rPr>
              <a:t>Benefits</a:t>
            </a:r>
          </a:p>
        </p:txBody>
      </p:sp>
      <p:sp>
        <p:nvSpPr>
          <p:cNvPr id="153" name="TextBox 152">
            <a:extLst>
              <a:ext uri="{FF2B5EF4-FFF2-40B4-BE49-F238E27FC236}">
                <a16:creationId xmlns:a16="http://schemas.microsoft.com/office/drawing/2014/main" id="{4A55D0C7-3368-4FEC-7D99-72D81F00B4A7}"/>
              </a:ext>
            </a:extLst>
          </p:cNvPr>
          <p:cNvSpPr txBox="1"/>
          <p:nvPr/>
        </p:nvSpPr>
        <p:spPr>
          <a:xfrm>
            <a:off x="1239766" y="930108"/>
            <a:ext cx="2171540" cy="479618"/>
          </a:xfrm>
          <a:prstGeom prst="rect">
            <a:avLst/>
          </a:prstGeom>
          <a:solidFill>
            <a:schemeClr val="bg1">
              <a:lumMod val="95000"/>
            </a:schemeClr>
          </a:solidFill>
        </p:spPr>
        <p:txBody>
          <a:bodyPr wrap="square">
            <a:spAutoFit/>
          </a:bodyPr>
          <a:lstStyle/>
          <a:p>
            <a:pPr>
              <a:spcAft>
                <a:spcPts val="450"/>
              </a:spcAft>
              <a:defRPr/>
            </a:pPr>
            <a:r>
              <a:rPr lang="en-US" sz="1050" b="1">
                <a:solidFill>
                  <a:srgbClr val="FFFFFF"/>
                </a:solidFill>
                <a:latin typeface="Lora" pitchFamily="2" charset="0"/>
              </a:rPr>
              <a:t>Data integration and reporting</a:t>
            </a:r>
          </a:p>
          <a:p>
            <a:pPr defTabSz="685800">
              <a:spcAft>
                <a:spcPts val="450"/>
              </a:spcAft>
              <a:buClrTx/>
              <a:defRPr/>
            </a:pPr>
            <a:r>
              <a:rPr lang="en-US" sz="1050" b="1">
                <a:solidFill>
                  <a:srgbClr val="FFFFFF"/>
                </a:solidFill>
                <a:latin typeface="Lora" pitchFamily="2" charset="0"/>
              </a:rPr>
              <a:t>Document trials</a:t>
            </a:r>
          </a:p>
        </p:txBody>
      </p:sp>
      <p:sp>
        <p:nvSpPr>
          <p:cNvPr id="154" name="TextBox 153">
            <a:extLst>
              <a:ext uri="{FF2B5EF4-FFF2-40B4-BE49-F238E27FC236}">
                <a16:creationId xmlns:a16="http://schemas.microsoft.com/office/drawing/2014/main" id="{0874738C-B6C3-5A02-8678-08E4D9966F20}"/>
              </a:ext>
            </a:extLst>
          </p:cNvPr>
          <p:cNvSpPr txBox="1"/>
          <p:nvPr/>
        </p:nvSpPr>
        <p:spPr>
          <a:xfrm>
            <a:off x="817417" y="1570470"/>
            <a:ext cx="2220665"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Real-Time collaboration Decision making and increased productivity</a:t>
            </a:r>
          </a:p>
        </p:txBody>
      </p:sp>
      <p:sp>
        <p:nvSpPr>
          <p:cNvPr id="155" name="TextBox 154">
            <a:extLst>
              <a:ext uri="{FF2B5EF4-FFF2-40B4-BE49-F238E27FC236}">
                <a16:creationId xmlns:a16="http://schemas.microsoft.com/office/drawing/2014/main" id="{02F25ABD-3939-B46D-40D2-54B553482165}"/>
              </a:ext>
            </a:extLst>
          </p:cNvPr>
          <p:cNvSpPr txBox="1"/>
          <p:nvPr/>
        </p:nvSpPr>
        <p:spPr>
          <a:xfrm>
            <a:off x="594067" y="2241432"/>
            <a:ext cx="1958888"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Enhancing project quality by using Project Quality Index feature</a:t>
            </a:r>
            <a:r>
              <a:rPr lang="en-US" sz="900" b="1">
                <a:solidFill>
                  <a:srgbClr val="FFFFFF"/>
                </a:solidFill>
                <a:latin typeface="Lora" pitchFamily="2" charset="0"/>
              </a:rPr>
              <a:t> </a:t>
            </a:r>
          </a:p>
        </p:txBody>
      </p:sp>
      <p:sp>
        <p:nvSpPr>
          <p:cNvPr id="156" name="TextBox 155">
            <a:extLst>
              <a:ext uri="{FF2B5EF4-FFF2-40B4-BE49-F238E27FC236}">
                <a16:creationId xmlns:a16="http://schemas.microsoft.com/office/drawing/2014/main" id="{D0FE9CAD-E5FB-8358-FD6F-77BDC8C45CA8}"/>
              </a:ext>
            </a:extLst>
          </p:cNvPr>
          <p:cNvSpPr txBox="1"/>
          <p:nvPr/>
        </p:nvSpPr>
        <p:spPr>
          <a:xfrm>
            <a:off x="838426" y="2943455"/>
            <a:ext cx="1943642" cy="47961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Offline functionality </a:t>
            </a:r>
          </a:p>
          <a:p>
            <a:pPr defTabSz="685800">
              <a:spcAft>
                <a:spcPts val="450"/>
              </a:spcAft>
              <a:buClrTx/>
              <a:defRPr/>
            </a:pPr>
            <a:r>
              <a:rPr lang="en-US" sz="1050" b="1">
                <a:solidFill>
                  <a:srgbClr val="FFFFFF"/>
                </a:solidFill>
                <a:latin typeface="Lora" pitchFamily="2" charset="0"/>
              </a:rPr>
              <a:t>Alerts and notifications</a:t>
            </a:r>
            <a:r>
              <a:rPr lang="en-US" sz="900" b="1">
                <a:solidFill>
                  <a:srgbClr val="FFFFFF"/>
                </a:solidFill>
                <a:latin typeface="Lora" pitchFamily="2" charset="0"/>
              </a:rPr>
              <a:t> </a:t>
            </a:r>
          </a:p>
        </p:txBody>
      </p:sp>
      <p:sp>
        <p:nvSpPr>
          <p:cNvPr id="157" name="TextBox 156">
            <a:extLst>
              <a:ext uri="{FF2B5EF4-FFF2-40B4-BE49-F238E27FC236}">
                <a16:creationId xmlns:a16="http://schemas.microsoft.com/office/drawing/2014/main" id="{F630613D-C9D0-0D19-7A82-00BBDD34C650}"/>
              </a:ext>
            </a:extLst>
          </p:cNvPr>
          <p:cNvSpPr txBox="1"/>
          <p:nvPr/>
        </p:nvSpPr>
        <p:spPr>
          <a:xfrm>
            <a:off x="1259885" y="3651254"/>
            <a:ext cx="2124845"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Cost and Resources saving Sustainability</a:t>
            </a:r>
            <a:r>
              <a:rPr lang="en-US" sz="900" b="1">
                <a:solidFill>
                  <a:srgbClr val="FFFFFF"/>
                </a:solidFill>
                <a:latin typeface="Lora" pitchFamily="2" charset="0"/>
              </a:rPr>
              <a:t> </a:t>
            </a:r>
          </a:p>
        </p:txBody>
      </p:sp>
      <p:sp>
        <p:nvSpPr>
          <p:cNvPr id="158" name="TextBox 157">
            <a:extLst>
              <a:ext uri="{FF2B5EF4-FFF2-40B4-BE49-F238E27FC236}">
                <a16:creationId xmlns:a16="http://schemas.microsoft.com/office/drawing/2014/main" id="{C3AB81F8-8F5A-6BD4-930A-148158BAD6CE}"/>
              </a:ext>
            </a:extLst>
          </p:cNvPr>
          <p:cNvSpPr txBox="1"/>
          <p:nvPr/>
        </p:nvSpPr>
        <p:spPr>
          <a:xfrm>
            <a:off x="5819069" y="996632"/>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Digital checklists for real-time monitoring</a:t>
            </a:r>
          </a:p>
        </p:txBody>
      </p:sp>
      <p:sp>
        <p:nvSpPr>
          <p:cNvPr id="159" name="TextBox 158">
            <a:extLst>
              <a:ext uri="{FF2B5EF4-FFF2-40B4-BE49-F238E27FC236}">
                <a16:creationId xmlns:a16="http://schemas.microsoft.com/office/drawing/2014/main" id="{CF14172D-6A74-EA48-A6A6-6F7009322AC9}"/>
              </a:ext>
            </a:extLst>
          </p:cNvPr>
          <p:cNvSpPr txBox="1"/>
          <p:nvPr/>
        </p:nvSpPr>
        <p:spPr>
          <a:xfrm>
            <a:off x="6244374" y="1673064"/>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Enhanced inspection management</a:t>
            </a:r>
            <a:r>
              <a:rPr lang="en-US" sz="900" b="1">
                <a:solidFill>
                  <a:srgbClr val="FFFFFF"/>
                </a:solidFill>
                <a:latin typeface="Lora" pitchFamily="2" charset="0"/>
              </a:rPr>
              <a:t> </a:t>
            </a:r>
          </a:p>
        </p:txBody>
      </p:sp>
      <p:sp>
        <p:nvSpPr>
          <p:cNvPr id="160" name="TextBox 159">
            <a:extLst>
              <a:ext uri="{FF2B5EF4-FFF2-40B4-BE49-F238E27FC236}">
                <a16:creationId xmlns:a16="http://schemas.microsoft.com/office/drawing/2014/main" id="{BCB6576F-FFEB-A77D-ACFC-EFA22949A3B9}"/>
              </a:ext>
            </a:extLst>
          </p:cNvPr>
          <p:cNvSpPr txBox="1"/>
          <p:nvPr/>
        </p:nvSpPr>
        <p:spPr>
          <a:xfrm>
            <a:off x="6635249" y="2331152"/>
            <a:ext cx="2073674"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Comprehensive documentation features</a:t>
            </a:r>
          </a:p>
        </p:txBody>
      </p:sp>
      <p:sp>
        <p:nvSpPr>
          <p:cNvPr id="161" name="TextBox 160">
            <a:extLst>
              <a:ext uri="{FF2B5EF4-FFF2-40B4-BE49-F238E27FC236}">
                <a16:creationId xmlns:a16="http://schemas.microsoft.com/office/drawing/2014/main" id="{EC2694DD-D9D6-F3E3-21AC-8ABB236D51C0}"/>
              </a:ext>
            </a:extLst>
          </p:cNvPr>
          <p:cNvSpPr txBox="1"/>
          <p:nvPr/>
        </p:nvSpPr>
        <p:spPr>
          <a:xfrm>
            <a:off x="6272600" y="3091374"/>
            <a:ext cx="2063371"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Data access and Traceability</a:t>
            </a:r>
          </a:p>
        </p:txBody>
      </p:sp>
      <p:sp>
        <p:nvSpPr>
          <p:cNvPr id="162" name="TextBox 161">
            <a:extLst>
              <a:ext uri="{FF2B5EF4-FFF2-40B4-BE49-F238E27FC236}">
                <a16:creationId xmlns:a16="http://schemas.microsoft.com/office/drawing/2014/main" id="{5B9F04BF-4AB2-B9F6-449B-F8A3251BD973}"/>
              </a:ext>
            </a:extLst>
          </p:cNvPr>
          <p:cNvSpPr txBox="1"/>
          <p:nvPr/>
        </p:nvSpPr>
        <p:spPr>
          <a:xfrm>
            <a:off x="5800641" y="3759149"/>
            <a:ext cx="2023379" cy="276999"/>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1200"/>
              <a:t>Reports and Dashboards</a:t>
            </a:r>
          </a:p>
        </p:txBody>
      </p:sp>
      <p:sp>
        <p:nvSpPr>
          <p:cNvPr id="2" name="TextBox 1">
            <a:extLst>
              <a:ext uri="{FF2B5EF4-FFF2-40B4-BE49-F238E27FC236}">
                <a16:creationId xmlns:a16="http://schemas.microsoft.com/office/drawing/2014/main" id="{F9B08ADD-FCEB-9B28-D2FB-B372B06373E2}"/>
              </a:ext>
            </a:extLst>
          </p:cNvPr>
          <p:cNvSpPr txBox="1"/>
          <p:nvPr/>
        </p:nvSpPr>
        <p:spPr>
          <a:xfrm>
            <a:off x="5244562" y="1049846"/>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01</a:t>
            </a:r>
            <a:endParaRPr lang="en-IN" sz="1500" b="1" kern="1200">
              <a:solidFill>
                <a:schemeClr val="bg1"/>
              </a:solidFill>
              <a:latin typeface="Perpetua" panose="02020502060401020303" pitchFamily="18" charset="0"/>
            </a:endParaRPr>
          </a:p>
        </p:txBody>
      </p:sp>
      <p:sp>
        <p:nvSpPr>
          <p:cNvPr id="12" name="TextBox 11">
            <a:extLst>
              <a:ext uri="{FF2B5EF4-FFF2-40B4-BE49-F238E27FC236}">
                <a16:creationId xmlns:a16="http://schemas.microsoft.com/office/drawing/2014/main" id="{CE7CB4A9-6844-FC64-AC42-F4E8B32EA5D2}"/>
              </a:ext>
            </a:extLst>
          </p:cNvPr>
          <p:cNvSpPr txBox="1"/>
          <p:nvPr/>
        </p:nvSpPr>
        <p:spPr>
          <a:xfrm>
            <a:off x="5691022"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02</a:t>
            </a:r>
            <a:endParaRPr lang="en-IN" sz="1500" b="1" kern="1200">
              <a:solidFill>
                <a:schemeClr val="bg1"/>
              </a:solidFill>
              <a:latin typeface="Perpetua" panose="02020502060401020303" pitchFamily="18" charset="0"/>
            </a:endParaRPr>
          </a:p>
        </p:txBody>
      </p:sp>
      <p:sp>
        <p:nvSpPr>
          <p:cNvPr id="13" name="TextBox 12">
            <a:extLst>
              <a:ext uri="{FF2B5EF4-FFF2-40B4-BE49-F238E27FC236}">
                <a16:creationId xmlns:a16="http://schemas.microsoft.com/office/drawing/2014/main" id="{0785FECE-B030-7D2B-1C7E-A5BAF05C563A}"/>
              </a:ext>
            </a:extLst>
          </p:cNvPr>
          <p:cNvSpPr txBox="1"/>
          <p:nvPr/>
        </p:nvSpPr>
        <p:spPr>
          <a:xfrm>
            <a:off x="6110825" y="2392971"/>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03</a:t>
            </a:r>
            <a:endParaRPr lang="en-IN" sz="1500" b="1" kern="1200">
              <a:solidFill>
                <a:schemeClr val="bg1"/>
              </a:solidFill>
              <a:latin typeface="Perpetua" panose="02020502060401020303" pitchFamily="18" charset="0"/>
            </a:endParaRPr>
          </a:p>
        </p:txBody>
      </p:sp>
      <p:sp>
        <p:nvSpPr>
          <p:cNvPr id="19" name="TextBox 18">
            <a:extLst>
              <a:ext uri="{FF2B5EF4-FFF2-40B4-BE49-F238E27FC236}">
                <a16:creationId xmlns:a16="http://schemas.microsoft.com/office/drawing/2014/main" id="{A910B0C9-C367-C947-C593-5A586DF087DD}"/>
              </a:ext>
            </a:extLst>
          </p:cNvPr>
          <p:cNvSpPr txBox="1"/>
          <p:nvPr/>
        </p:nvSpPr>
        <p:spPr>
          <a:xfrm>
            <a:off x="5665487" y="307263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04</a:t>
            </a:r>
            <a:endParaRPr lang="en-IN" sz="1500" b="1" kern="1200">
              <a:solidFill>
                <a:schemeClr val="bg1"/>
              </a:solidFill>
              <a:latin typeface="Perpetua" panose="02020502060401020303" pitchFamily="18" charset="0"/>
            </a:endParaRPr>
          </a:p>
        </p:txBody>
      </p:sp>
      <p:sp>
        <p:nvSpPr>
          <p:cNvPr id="20" name="TextBox 19">
            <a:extLst>
              <a:ext uri="{FF2B5EF4-FFF2-40B4-BE49-F238E27FC236}">
                <a16:creationId xmlns:a16="http://schemas.microsoft.com/office/drawing/2014/main" id="{DDFE45FE-7AEF-6414-FEE2-87F703ECDB0E}"/>
              </a:ext>
            </a:extLst>
          </p:cNvPr>
          <p:cNvSpPr txBox="1"/>
          <p:nvPr/>
        </p:nvSpPr>
        <p:spPr>
          <a:xfrm>
            <a:off x="5251093" y="3735535"/>
            <a:ext cx="323549" cy="230832"/>
          </a:xfrm>
          <a:prstGeom prst="rect">
            <a:avLst/>
          </a:prstGeom>
          <a:noFill/>
        </p:spPr>
        <p:txBody>
          <a:bodyPr wrap="square" rtlCol="0">
            <a:spAutoFit/>
          </a:bodyPr>
          <a:lstStyle/>
          <a:p>
            <a:pPr algn="just" defTabSz="685800">
              <a:buClrTx/>
              <a:defRPr/>
            </a:pPr>
            <a:r>
              <a:rPr lang="en-US" sz="900" b="1" kern="1200" dirty="0">
                <a:solidFill>
                  <a:schemeClr val="bg1"/>
                </a:solidFill>
                <a:latin typeface="Perpetua" panose="02020502060401020303" pitchFamily="18" charset="0"/>
              </a:rPr>
              <a:t>05</a:t>
            </a:r>
            <a:endParaRPr lang="en-IN" sz="900" b="1" kern="1200" dirty="0">
              <a:solidFill>
                <a:schemeClr val="bg1"/>
              </a:solidFill>
              <a:latin typeface="Perpetua" panose="02020502060401020303" pitchFamily="18" charset="0"/>
            </a:endParaRPr>
          </a:p>
        </p:txBody>
      </p:sp>
      <p:sp>
        <p:nvSpPr>
          <p:cNvPr id="22" name="TextBox 21">
            <a:extLst>
              <a:ext uri="{FF2B5EF4-FFF2-40B4-BE49-F238E27FC236}">
                <a16:creationId xmlns:a16="http://schemas.microsoft.com/office/drawing/2014/main" id="{4B227AE4-F162-06EC-8772-2F7A6A0550B2}"/>
              </a:ext>
            </a:extLst>
          </p:cNvPr>
          <p:cNvSpPr txBox="1"/>
          <p:nvPr/>
        </p:nvSpPr>
        <p:spPr>
          <a:xfrm>
            <a:off x="3115651"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07</a:t>
            </a:r>
            <a:endParaRPr lang="en-IN" sz="1500" b="1" kern="1200">
              <a:solidFill>
                <a:schemeClr val="bg1"/>
              </a:solidFill>
              <a:latin typeface="Perpetua" panose="02020502060401020303" pitchFamily="18" charset="0"/>
            </a:endParaRPr>
          </a:p>
        </p:txBody>
      </p:sp>
      <p:sp>
        <p:nvSpPr>
          <p:cNvPr id="23" name="TextBox 22">
            <a:extLst>
              <a:ext uri="{FF2B5EF4-FFF2-40B4-BE49-F238E27FC236}">
                <a16:creationId xmlns:a16="http://schemas.microsoft.com/office/drawing/2014/main" id="{F10952AD-11A9-2114-3C69-05BA0591180D}"/>
              </a:ext>
            </a:extLst>
          </p:cNvPr>
          <p:cNvSpPr txBox="1"/>
          <p:nvPr/>
        </p:nvSpPr>
        <p:spPr>
          <a:xfrm>
            <a:off x="3527523" y="105950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06</a:t>
            </a:r>
            <a:endParaRPr lang="en-IN" sz="1500" b="1" kern="1200">
              <a:solidFill>
                <a:schemeClr val="bg1"/>
              </a:solidFill>
              <a:latin typeface="Perpetua" panose="02020502060401020303" pitchFamily="18" charset="0"/>
            </a:endParaRPr>
          </a:p>
        </p:txBody>
      </p:sp>
      <p:sp>
        <p:nvSpPr>
          <p:cNvPr id="27" name="TextBox 26">
            <a:extLst>
              <a:ext uri="{FF2B5EF4-FFF2-40B4-BE49-F238E27FC236}">
                <a16:creationId xmlns:a16="http://schemas.microsoft.com/office/drawing/2014/main" id="{223EB2C1-57BE-F63A-9EF3-B114DB8951D1}"/>
              </a:ext>
            </a:extLst>
          </p:cNvPr>
          <p:cNvSpPr txBox="1"/>
          <p:nvPr/>
        </p:nvSpPr>
        <p:spPr>
          <a:xfrm>
            <a:off x="2673070" y="238222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08</a:t>
            </a:r>
            <a:endParaRPr lang="en-IN" sz="1500" b="1" kern="1200">
              <a:solidFill>
                <a:schemeClr val="bg1"/>
              </a:solidFill>
              <a:latin typeface="Perpetua" panose="02020502060401020303" pitchFamily="18" charset="0"/>
            </a:endParaRPr>
          </a:p>
        </p:txBody>
      </p:sp>
      <p:sp>
        <p:nvSpPr>
          <p:cNvPr id="28" name="TextBox 27">
            <a:extLst>
              <a:ext uri="{FF2B5EF4-FFF2-40B4-BE49-F238E27FC236}">
                <a16:creationId xmlns:a16="http://schemas.microsoft.com/office/drawing/2014/main" id="{647BA2A6-701C-939A-7E72-B414B27AF508}"/>
              </a:ext>
            </a:extLst>
          </p:cNvPr>
          <p:cNvSpPr txBox="1"/>
          <p:nvPr/>
        </p:nvSpPr>
        <p:spPr>
          <a:xfrm>
            <a:off x="3101037" y="3046353"/>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09</a:t>
            </a:r>
            <a:endParaRPr lang="en-IN" sz="1500" b="1" kern="1200">
              <a:solidFill>
                <a:schemeClr val="bg1"/>
              </a:solidFill>
              <a:latin typeface="Perpetua" panose="02020502060401020303" pitchFamily="18" charset="0"/>
            </a:endParaRPr>
          </a:p>
        </p:txBody>
      </p:sp>
      <p:sp>
        <p:nvSpPr>
          <p:cNvPr id="29" name="TextBox 28">
            <a:extLst>
              <a:ext uri="{FF2B5EF4-FFF2-40B4-BE49-F238E27FC236}">
                <a16:creationId xmlns:a16="http://schemas.microsoft.com/office/drawing/2014/main" id="{96F0C71D-D084-778B-6223-D27DA848AE75}"/>
              </a:ext>
            </a:extLst>
          </p:cNvPr>
          <p:cNvSpPr txBox="1"/>
          <p:nvPr/>
        </p:nvSpPr>
        <p:spPr>
          <a:xfrm>
            <a:off x="3522745" y="374214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10</a:t>
            </a:r>
            <a:endParaRPr lang="en-IN" sz="1500" b="1" kern="1200">
              <a:solidFill>
                <a:schemeClr val="bg1"/>
              </a:solidFill>
              <a:latin typeface="Perpetua" panose="02020502060401020303" pitchFamily="18" charset="0"/>
            </a:endParaRPr>
          </a:p>
        </p:txBody>
      </p:sp>
      <p:grpSp>
        <p:nvGrpSpPr>
          <p:cNvPr id="3" name="Group 2">
            <a:extLst>
              <a:ext uri="{FF2B5EF4-FFF2-40B4-BE49-F238E27FC236}">
                <a16:creationId xmlns:a16="http://schemas.microsoft.com/office/drawing/2014/main" id="{24AD433F-E52A-9816-8EAB-424B600521A4}"/>
              </a:ext>
            </a:extLst>
          </p:cNvPr>
          <p:cNvGrpSpPr/>
          <p:nvPr/>
        </p:nvGrpSpPr>
        <p:grpSpPr>
          <a:xfrm>
            <a:off x="62033" y="483133"/>
            <a:ext cx="4094782" cy="4398353"/>
            <a:chOff x="2755489" y="163152"/>
            <a:chExt cx="6211529" cy="6244413"/>
          </a:xfr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p:grpSpPr>
        <p:grpSp>
          <p:nvGrpSpPr>
            <p:cNvPr id="5" name="Group 4">
              <a:extLst>
                <a:ext uri="{FF2B5EF4-FFF2-40B4-BE49-F238E27FC236}">
                  <a16:creationId xmlns:a16="http://schemas.microsoft.com/office/drawing/2014/main" id="{1615644A-D6FB-AF0B-E956-FC22516AA6A8}"/>
                </a:ext>
              </a:extLst>
            </p:cNvPr>
            <p:cNvGrpSpPr/>
            <p:nvPr/>
          </p:nvGrpSpPr>
          <p:grpSpPr>
            <a:xfrm>
              <a:off x="2755489" y="163152"/>
              <a:ext cx="6211529" cy="6244413"/>
              <a:chOff x="2740741" y="458120"/>
              <a:chExt cx="6211529" cy="6244413"/>
            </a:xfrm>
            <a:grpFill/>
          </p:grpSpPr>
          <p:sp>
            <p:nvSpPr>
              <p:cNvPr id="17" name="Oval 16">
                <a:extLst>
                  <a:ext uri="{FF2B5EF4-FFF2-40B4-BE49-F238E27FC236}">
                    <a16:creationId xmlns:a16="http://schemas.microsoft.com/office/drawing/2014/main" id="{8B9F7C04-3B6D-6DA7-133B-B73863531038}"/>
                  </a:ext>
                </a:extLst>
              </p:cNvPr>
              <p:cNvSpPr/>
              <p:nvPr/>
            </p:nvSpPr>
            <p:spPr>
              <a:xfrm>
                <a:off x="5402822" y="458120"/>
                <a:ext cx="1715729" cy="63418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chemeClr val="tx1"/>
                    </a:solidFill>
                    <a:latin typeface="Perpetua" panose="02020502060401020303" pitchFamily="18" charset="0"/>
                  </a:rPr>
                  <a:t>Application </a:t>
                </a:r>
                <a:endParaRPr lang="en-IN" sz="825" b="1">
                  <a:solidFill>
                    <a:schemeClr val="tx1"/>
                  </a:solidFill>
                  <a:latin typeface="Perpetua" panose="02020502060401020303" pitchFamily="18" charset="0"/>
                </a:endParaRPr>
              </a:p>
            </p:txBody>
          </p:sp>
          <p:sp>
            <p:nvSpPr>
              <p:cNvPr id="18" name="Rectangle 17">
                <a:extLst>
                  <a:ext uri="{FF2B5EF4-FFF2-40B4-BE49-F238E27FC236}">
                    <a16:creationId xmlns:a16="http://schemas.microsoft.com/office/drawing/2014/main" id="{C787824F-DC8A-87C1-3B01-1279D5CE9D8B}"/>
                  </a:ext>
                </a:extLst>
              </p:cNvPr>
              <p:cNvSpPr/>
              <p:nvPr/>
            </p:nvSpPr>
            <p:spPr>
              <a:xfrm>
                <a:off x="5014453" y="1341255"/>
                <a:ext cx="2212258" cy="3834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Perpetua" panose="02020502060401020303" pitchFamily="18" charset="0"/>
                  </a:rPr>
                  <a:t>Raising and assigning of RFI”s</a:t>
                </a:r>
                <a:endParaRPr lang="en-IN" sz="900">
                  <a:solidFill>
                    <a:schemeClr val="tx1"/>
                  </a:solidFill>
                  <a:latin typeface="Perpetua" panose="02020502060401020303" pitchFamily="18" charset="0"/>
                </a:endParaRPr>
              </a:p>
            </p:txBody>
          </p:sp>
          <p:sp>
            <p:nvSpPr>
              <p:cNvPr id="21" name="Rectangle 20">
                <a:extLst>
                  <a:ext uri="{FF2B5EF4-FFF2-40B4-BE49-F238E27FC236}">
                    <a16:creationId xmlns:a16="http://schemas.microsoft.com/office/drawing/2014/main" id="{5717EA17-60B8-E90D-2E69-100FB18133F8}"/>
                  </a:ext>
                </a:extLst>
              </p:cNvPr>
              <p:cNvSpPr/>
              <p:nvPr/>
            </p:nvSpPr>
            <p:spPr>
              <a:xfrm>
                <a:off x="4618084" y="2003866"/>
                <a:ext cx="3259393" cy="3531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Perpetua" panose="02020502060401020303" pitchFamily="18" charset="0"/>
                  </a:rPr>
                  <a:t>Checklist of corresponding activity is populated</a:t>
                </a:r>
                <a:endParaRPr lang="en-IN" sz="900">
                  <a:solidFill>
                    <a:schemeClr val="tx1"/>
                  </a:solidFill>
                  <a:latin typeface="Perpetua" panose="02020502060401020303" pitchFamily="18" charset="0"/>
                </a:endParaRPr>
              </a:p>
            </p:txBody>
          </p:sp>
          <p:sp>
            <p:nvSpPr>
              <p:cNvPr id="24" name="Diamond 23">
                <a:extLst>
                  <a:ext uri="{FF2B5EF4-FFF2-40B4-BE49-F238E27FC236}">
                    <a16:creationId xmlns:a16="http://schemas.microsoft.com/office/drawing/2014/main" id="{98D7C338-F596-1817-1C10-5EFFE5F1B506}"/>
                  </a:ext>
                </a:extLst>
              </p:cNvPr>
              <p:cNvSpPr/>
              <p:nvPr/>
            </p:nvSpPr>
            <p:spPr>
              <a:xfrm>
                <a:off x="5707626" y="3763293"/>
                <a:ext cx="1268361" cy="946352"/>
              </a:xfrm>
              <a:prstGeom prst="diamond">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Perpetua" panose="02020502060401020303" pitchFamily="18" charset="0"/>
                  </a:rPr>
                  <a:t>RFI</a:t>
                </a:r>
                <a:endParaRPr lang="en-IN" sz="900">
                  <a:solidFill>
                    <a:schemeClr val="tx1"/>
                  </a:solidFill>
                  <a:latin typeface="Perpetua" panose="02020502060401020303" pitchFamily="18" charset="0"/>
                </a:endParaRPr>
              </a:p>
            </p:txBody>
          </p:sp>
          <p:sp>
            <p:nvSpPr>
              <p:cNvPr id="25" name="Rectangle 24">
                <a:extLst>
                  <a:ext uri="{FF2B5EF4-FFF2-40B4-BE49-F238E27FC236}">
                    <a16:creationId xmlns:a16="http://schemas.microsoft.com/office/drawing/2014/main" id="{709E4BD9-C11E-B8D4-E8E0-6E3D26902888}"/>
                  </a:ext>
                </a:extLst>
              </p:cNvPr>
              <p:cNvSpPr/>
              <p:nvPr/>
            </p:nvSpPr>
            <p:spPr>
              <a:xfrm>
                <a:off x="3779270" y="4542503"/>
                <a:ext cx="1843549" cy="3834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Perpetua" panose="02020502060401020303" pitchFamily="18" charset="0"/>
                  </a:rPr>
                  <a:t>Convert to CAR</a:t>
                </a:r>
                <a:endParaRPr lang="en-IN" sz="900">
                  <a:solidFill>
                    <a:schemeClr val="tx1"/>
                  </a:solidFill>
                  <a:latin typeface="Perpetua" panose="02020502060401020303" pitchFamily="18" charset="0"/>
                </a:endParaRPr>
              </a:p>
            </p:txBody>
          </p:sp>
          <p:sp>
            <p:nvSpPr>
              <p:cNvPr id="26" name="Rectangle 25">
                <a:extLst>
                  <a:ext uri="{FF2B5EF4-FFF2-40B4-BE49-F238E27FC236}">
                    <a16:creationId xmlns:a16="http://schemas.microsoft.com/office/drawing/2014/main" id="{8ACF327B-14FD-EDEE-0D4F-A1AD256F7CDA}"/>
                  </a:ext>
                </a:extLst>
              </p:cNvPr>
              <p:cNvSpPr/>
              <p:nvPr/>
            </p:nvSpPr>
            <p:spPr>
              <a:xfrm>
                <a:off x="7108721" y="5496848"/>
                <a:ext cx="1843549" cy="3834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Perpetua" panose="02020502060401020303" pitchFamily="18" charset="0"/>
                  </a:rPr>
                  <a:t>Convert to DPR</a:t>
                </a:r>
                <a:endParaRPr lang="en-IN" sz="900">
                  <a:solidFill>
                    <a:schemeClr val="tx1"/>
                  </a:solidFill>
                  <a:latin typeface="Perpetua" panose="02020502060401020303" pitchFamily="18" charset="0"/>
                </a:endParaRPr>
              </a:p>
            </p:txBody>
          </p:sp>
          <p:cxnSp>
            <p:nvCxnSpPr>
              <p:cNvPr id="30" name="Straight Arrow Connector 29">
                <a:extLst>
                  <a:ext uri="{FF2B5EF4-FFF2-40B4-BE49-F238E27FC236}">
                    <a16:creationId xmlns:a16="http://schemas.microsoft.com/office/drawing/2014/main" id="{027C0B8F-A252-39DB-E8EB-71132DD9E087}"/>
                  </a:ext>
                </a:extLst>
              </p:cNvPr>
              <p:cNvCxnSpPr>
                <a:cxnSpLocks/>
                <a:stCxn id="17" idx="4"/>
              </p:cNvCxnSpPr>
              <p:nvPr/>
            </p:nvCxnSpPr>
            <p:spPr>
              <a:xfrm>
                <a:off x="6260687" y="1092300"/>
                <a:ext cx="7372" cy="250876"/>
              </a:xfrm>
              <a:prstGeom prst="straightConnector1">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21CD3D89-E440-CD4F-0998-E8C47C38E901}"/>
                  </a:ext>
                </a:extLst>
              </p:cNvPr>
              <p:cNvCxnSpPr>
                <a:cxnSpLocks/>
              </p:cNvCxnSpPr>
              <p:nvPr/>
            </p:nvCxnSpPr>
            <p:spPr>
              <a:xfrm>
                <a:off x="6260688" y="1736626"/>
                <a:ext cx="7371" cy="255326"/>
              </a:xfrm>
              <a:prstGeom prst="straightConnector1">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EF0FBF92-E9BB-344F-9184-DD3ABBF40CF9}"/>
                  </a:ext>
                </a:extLst>
              </p:cNvPr>
              <p:cNvCxnSpPr>
                <a:cxnSpLocks/>
              </p:cNvCxnSpPr>
              <p:nvPr/>
            </p:nvCxnSpPr>
            <p:spPr>
              <a:xfrm>
                <a:off x="6268059" y="2349202"/>
                <a:ext cx="0" cy="219469"/>
              </a:xfrm>
              <a:prstGeom prst="straightConnector1">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Connector: Elbow 32">
                <a:extLst>
                  <a:ext uri="{FF2B5EF4-FFF2-40B4-BE49-F238E27FC236}">
                    <a16:creationId xmlns:a16="http://schemas.microsoft.com/office/drawing/2014/main" id="{104D0CB7-3DD0-52EB-39B1-B34AA23ADB55}"/>
                  </a:ext>
                </a:extLst>
              </p:cNvPr>
              <p:cNvCxnSpPr>
                <a:cxnSpLocks/>
                <a:endCxn id="25" idx="0"/>
              </p:cNvCxnSpPr>
              <p:nvPr/>
            </p:nvCxnSpPr>
            <p:spPr>
              <a:xfrm rot="10800000" flipV="1">
                <a:off x="4701046" y="4235699"/>
                <a:ext cx="1006579" cy="306803"/>
              </a:xfrm>
              <a:prstGeom prst="bentConnector2">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TextBox 33">
                <a:extLst>
                  <a:ext uri="{FF2B5EF4-FFF2-40B4-BE49-F238E27FC236}">
                    <a16:creationId xmlns:a16="http://schemas.microsoft.com/office/drawing/2014/main" id="{17FE2C4A-FE7C-A84A-F7CD-6C92566B3F23}"/>
                  </a:ext>
                </a:extLst>
              </p:cNvPr>
              <p:cNvSpPr txBox="1"/>
              <p:nvPr/>
            </p:nvSpPr>
            <p:spPr>
              <a:xfrm>
                <a:off x="4886238" y="3959303"/>
                <a:ext cx="693174" cy="311331"/>
              </a:xfrm>
              <a:prstGeom prst="rect">
                <a:avLst/>
              </a:prstGeom>
              <a:grpFill/>
            </p:spPr>
            <p:txBody>
              <a:bodyPr wrap="square" rtlCol="0">
                <a:spAutoFit/>
              </a:bodyPr>
              <a:lstStyle/>
              <a:p>
                <a:r>
                  <a:rPr lang="en-US" sz="825">
                    <a:latin typeface="Perpetua" panose="02020502060401020303" pitchFamily="18" charset="0"/>
                  </a:rPr>
                  <a:t>OPEN</a:t>
                </a:r>
                <a:endParaRPr lang="en-IN" sz="825">
                  <a:latin typeface="Perpetua" panose="02020502060401020303" pitchFamily="18" charset="0"/>
                </a:endParaRPr>
              </a:p>
            </p:txBody>
          </p:sp>
          <p:sp>
            <p:nvSpPr>
              <p:cNvPr id="35" name="TextBox 34">
                <a:extLst>
                  <a:ext uri="{FF2B5EF4-FFF2-40B4-BE49-F238E27FC236}">
                    <a16:creationId xmlns:a16="http://schemas.microsoft.com/office/drawing/2014/main" id="{7B7CC3E7-9AEE-7E9D-1DFF-076841E4E45D}"/>
                  </a:ext>
                </a:extLst>
              </p:cNvPr>
              <p:cNvSpPr txBox="1"/>
              <p:nvPr/>
            </p:nvSpPr>
            <p:spPr>
              <a:xfrm>
                <a:off x="6975985" y="4001722"/>
                <a:ext cx="899212" cy="311331"/>
              </a:xfrm>
              <a:prstGeom prst="rect">
                <a:avLst/>
              </a:prstGeom>
              <a:grpFill/>
            </p:spPr>
            <p:txBody>
              <a:bodyPr wrap="square" rtlCol="0">
                <a:spAutoFit/>
              </a:bodyPr>
              <a:lstStyle/>
              <a:p>
                <a:r>
                  <a:rPr lang="en-US" sz="825">
                    <a:latin typeface="Perpetua" panose="02020502060401020303" pitchFamily="18" charset="0"/>
                  </a:rPr>
                  <a:t>CLOSED</a:t>
                </a:r>
                <a:endParaRPr lang="en-IN" sz="825">
                  <a:latin typeface="Perpetua" panose="02020502060401020303" pitchFamily="18" charset="0"/>
                </a:endParaRPr>
              </a:p>
            </p:txBody>
          </p:sp>
          <p:sp>
            <p:nvSpPr>
              <p:cNvPr id="36" name="Diamond 35">
                <a:extLst>
                  <a:ext uri="{FF2B5EF4-FFF2-40B4-BE49-F238E27FC236}">
                    <a16:creationId xmlns:a16="http://schemas.microsoft.com/office/drawing/2014/main" id="{02813B1F-8BFA-50B4-8475-A88972DDC21C}"/>
                  </a:ext>
                </a:extLst>
              </p:cNvPr>
              <p:cNvSpPr/>
              <p:nvPr/>
            </p:nvSpPr>
            <p:spPr>
              <a:xfrm>
                <a:off x="4056771" y="5204758"/>
                <a:ext cx="1302332" cy="946352"/>
              </a:xfrm>
              <a:prstGeom prst="diamond">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Perpetua" panose="02020502060401020303" pitchFamily="18" charset="0"/>
                  </a:rPr>
                  <a:t>CAR Closed</a:t>
                </a:r>
                <a:endParaRPr lang="en-IN" sz="900">
                  <a:solidFill>
                    <a:schemeClr val="tx1"/>
                  </a:solidFill>
                  <a:latin typeface="Perpetua" panose="02020502060401020303" pitchFamily="18" charset="0"/>
                </a:endParaRPr>
              </a:p>
            </p:txBody>
          </p:sp>
          <p:sp>
            <p:nvSpPr>
              <p:cNvPr id="37" name="TextBox 36">
                <a:extLst>
                  <a:ext uri="{FF2B5EF4-FFF2-40B4-BE49-F238E27FC236}">
                    <a16:creationId xmlns:a16="http://schemas.microsoft.com/office/drawing/2014/main" id="{71BC25CA-C1FC-6F3D-7187-A366AD1CB7E1}"/>
                  </a:ext>
                </a:extLst>
              </p:cNvPr>
              <p:cNvSpPr txBox="1"/>
              <p:nvPr/>
            </p:nvSpPr>
            <p:spPr>
              <a:xfrm>
                <a:off x="5357352" y="5423871"/>
                <a:ext cx="578031" cy="311331"/>
              </a:xfrm>
              <a:prstGeom prst="rect">
                <a:avLst/>
              </a:prstGeom>
              <a:grpFill/>
            </p:spPr>
            <p:txBody>
              <a:bodyPr wrap="square" rtlCol="0">
                <a:spAutoFit/>
              </a:bodyPr>
              <a:lstStyle/>
              <a:p>
                <a:r>
                  <a:rPr lang="en-US" sz="825">
                    <a:latin typeface="Perpetua" panose="02020502060401020303" pitchFamily="18" charset="0"/>
                  </a:rPr>
                  <a:t>YES</a:t>
                </a:r>
                <a:endParaRPr lang="en-IN" sz="825">
                  <a:latin typeface="Perpetua" panose="02020502060401020303" pitchFamily="18" charset="0"/>
                </a:endParaRPr>
              </a:p>
            </p:txBody>
          </p:sp>
          <p:sp>
            <p:nvSpPr>
              <p:cNvPr id="38" name="TextBox 37">
                <a:extLst>
                  <a:ext uri="{FF2B5EF4-FFF2-40B4-BE49-F238E27FC236}">
                    <a16:creationId xmlns:a16="http://schemas.microsoft.com/office/drawing/2014/main" id="{1642483E-00BF-8CF6-447B-C5E00BE0FBE0}"/>
                  </a:ext>
                </a:extLst>
              </p:cNvPr>
              <p:cNvSpPr txBox="1"/>
              <p:nvPr/>
            </p:nvSpPr>
            <p:spPr>
              <a:xfrm>
                <a:off x="3543301" y="5413275"/>
                <a:ext cx="471950" cy="491575"/>
              </a:xfrm>
              <a:prstGeom prst="rect">
                <a:avLst/>
              </a:prstGeom>
              <a:grpFill/>
            </p:spPr>
            <p:txBody>
              <a:bodyPr wrap="square" rtlCol="0">
                <a:spAutoFit/>
              </a:bodyPr>
              <a:lstStyle/>
              <a:p>
                <a:r>
                  <a:rPr lang="en-US" sz="825">
                    <a:latin typeface="Perpetua" panose="02020502060401020303" pitchFamily="18" charset="0"/>
                  </a:rPr>
                  <a:t>NO</a:t>
                </a:r>
                <a:endParaRPr lang="en-IN" sz="825">
                  <a:latin typeface="Perpetua" panose="02020502060401020303" pitchFamily="18" charset="0"/>
                </a:endParaRPr>
              </a:p>
            </p:txBody>
          </p:sp>
          <p:sp>
            <p:nvSpPr>
              <p:cNvPr id="39" name="Rectangle 38">
                <a:extLst>
                  <a:ext uri="{FF2B5EF4-FFF2-40B4-BE49-F238E27FC236}">
                    <a16:creationId xmlns:a16="http://schemas.microsoft.com/office/drawing/2014/main" id="{17B62D27-DC6C-6880-1AF8-B47BF2F67D26}"/>
                  </a:ext>
                </a:extLst>
              </p:cNvPr>
              <p:cNvSpPr/>
              <p:nvPr/>
            </p:nvSpPr>
            <p:spPr>
              <a:xfrm>
                <a:off x="2740741" y="6319075"/>
                <a:ext cx="1843549" cy="3834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Perpetua" panose="02020502060401020303" pitchFamily="18" charset="0"/>
                  </a:rPr>
                  <a:t>Convert to NCR</a:t>
                </a:r>
                <a:endParaRPr lang="en-IN" sz="900">
                  <a:solidFill>
                    <a:schemeClr val="tx1"/>
                  </a:solidFill>
                  <a:latin typeface="Perpetua" panose="02020502060401020303" pitchFamily="18" charset="0"/>
                </a:endParaRPr>
              </a:p>
            </p:txBody>
          </p:sp>
          <p:cxnSp>
            <p:nvCxnSpPr>
              <p:cNvPr id="40" name="Connector: Elbow 39">
                <a:extLst>
                  <a:ext uri="{FF2B5EF4-FFF2-40B4-BE49-F238E27FC236}">
                    <a16:creationId xmlns:a16="http://schemas.microsoft.com/office/drawing/2014/main" id="{86BC9900-816E-1072-FF9E-D46CD10AA253}"/>
                  </a:ext>
                </a:extLst>
              </p:cNvPr>
              <p:cNvCxnSpPr>
                <a:cxnSpLocks/>
                <a:stCxn id="36" idx="1"/>
                <a:endCxn id="39" idx="0"/>
              </p:cNvCxnSpPr>
              <p:nvPr/>
            </p:nvCxnSpPr>
            <p:spPr>
              <a:xfrm rot="10800000" flipV="1">
                <a:off x="3662516" y="5677933"/>
                <a:ext cx="394255" cy="641141"/>
              </a:xfrm>
              <a:prstGeom prst="bentConnector2">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5252E336-F9EC-5924-101A-E7F69E3EA164}"/>
                  </a:ext>
                </a:extLst>
              </p:cNvPr>
              <p:cNvCxnSpPr>
                <a:cxnSpLocks/>
                <a:stCxn id="25" idx="2"/>
              </p:cNvCxnSpPr>
              <p:nvPr/>
            </p:nvCxnSpPr>
            <p:spPr>
              <a:xfrm flipH="1">
                <a:off x="4701044" y="4925961"/>
                <a:ext cx="1" cy="289440"/>
              </a:xfrm>
              <a:prstGeom prst="straightConnector1">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Connector: Elbow 41">
                <a:extLst>
                  <a:ext uri="{FF2B5EF4-FFF2-40B4-BE49-F238E27FC236}">
                    <a16:creationId xmlns:a16="http://schemas.microsoft.com/office/drawing/2014/main" id="{6E6AA1C9-FCC6-FEF3-CA66-2366D46DCA79}"/>
                  </a:ext>
                </a:extLst>
              </p:cNvPr>
              <p:cNvCxnSpPr>
                <a:cxnSpLocks/>
                <a:stCxn id="24" idx="3"/>
                <a:endCxn id="26" idx="0"/>
              </p:cNvCxnSpPr>
              <p:nvPr/>
            </p:nvCxnSpPr>
            <p:spPr>
              <a:xfrm>
                <a:off x="6975987" y="4236469"/>
                <a:ext cx="1054509" cy="1260379"/>
              </a:xfrm>
              <a:prstGeom prst="bentConnector2">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874D0BE0-6FEB-43EB-C86F-F51A2BD6FC60}"/>
                  </a:ext>
                </a:extLst>
              </p:cNvPr>
              <p:cNvCxnSpPr>
                <a:cxnSpLocks/>
                <a:stCxn id="36" idx="3"/>
                <a:endCxn id="26" idx="1"/>
              </p:cNvCxnSpPr>
              <p:nvPr/>
            </p:nvCxnSpPr>
            <p:spPr>
              <a:xfrm>
                <a:off x="5359104" y="5677934"/>
                <a:ext cx="1749617" cy="10643"/>
              </a:xfrm>
              <a:prstGeom prst="straightConnector1">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7" name="Rectangle 6">
              <a:extLst>
                <a:ext uri="{FF2B5EF4-FFF2-40B4-BE49-F238E27FC236}">
                  <a16:creationId xmlns:a16="http://schemas.microsoft.com/office/drawing/2014/main" id="{8AFB84F4-1286-413D-3EDB-85F19A2EB564}"/>
                </a:ext>
              </a:extLst>
            </p:cNvPr>
            <p:cNvSpPr/>
            <p:nvPr/>
          </p:nvSpPr>
          <p:spPr>
            <a:xfrm>
              <a:off x="4632831" y="2301813"/>
              <a:ext cx="3259393" cy="3531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Perpetua" panose="02020502060401020303" pitchFamily="18" charset="0"/>
                </a:rPr>
                <a:t>All the queries have been addressed</a:t>
              </a:r>
              <a:endParaRPr lang="en-IN" sz="900">
                <a:solidFill>
                  <a:schemeClr val="tx1"/>
                </a:solidFill>
                <a:latin typeface="Perpetua" panose="02020502060401020303" pitchFamily="18" charset="0"/>
              </a:endParaRPr>
            </a:p>
          </p:txBody>
        </p:sp>
        <p:sp>
          <p:nvSpPr>
            <p:cNvPr id="10" name="Rectangle 9">
              <a:extLst>
                <a:ext uri="{FF2B5EF4-FFF2-40B4-BE49-F238E27FC236}">
                  <a16:creationId xmlns:a16="http://schemas.microsoft.com/office/drawing/2014/main" id="{DA2FE257-926A-292A-AF49-AED830A42F33}"/>
                </a:ext>
              </a:extLst>
            </p:cNvPr>
            <p:cNvSpPr/>
            <p:nvPr/>
          </p:nvSpPr>
          <p:spPr>
            <a:xfrm>
              <a:off x="4632833" y="2882379"/>
              <a:ext cx="3259393" cy="3531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Perpetua" panose="02020502060401020303" pitchFamily="18" charset="0"/>
                </a:rPr>
                <a:t>Submit </a:t>
              </a:r>
              <a:endParaRPr lang="en-IN" sz="900">
                <a:solidFill>
                  <a:schemeClr val="tx1"/>
                </a:solidFill>
                <a:latin typeface="Perpetua" panose="02020502060401020303" pitchFamily="18" charset="0"/>
              </a:endParaRPr>
            </a:p>
          </p:txBody>
        </p:sp>
        <p:cxnSp>
          <p:nvCxnSpPr>
            <p:cNvPr id="11" name="Straight Arrow Connector 10">
              <a:extLst>
                <a:ext uri="{FF2B5EF4-FFF2-40B4-BE49-F238E27FC236}">
                  <a16:creationId xmlns:a16="http://schemas.microsoft.com/office/drawing/2014/main" id="{5E5F2C29-DEDE-FFA3-83DD-C7E29F957C36}"/>
                </a:ext>
              </a:extLst>
            </p:cNvPr>
            <p:cNvCxnSpPr>
              <a:cxnSpLocks/>
            </p:cNvCxnSpPr>
            <p:nvPr/>
          </p:nvCxnSpPr>
          <p:spPr>
            <a:xfrm>
              <a:off x="6302473" y="2634349"/>
              <a:ext cx="0" cy="219469"/>
            </a:xfrm>
            <a:prstGeom prst="straightConnector1">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D9F48E79-A4F9-A238-C11E-98499845C55D}"/>
                </a:ext>
              </a:extLst>
            </p:cNvPr>
            <p:cNvCxnSpPr>
              <a:cxnSpLocks/>
              <a:endCxn id="24" idx="0"/>
            </p:cNvCxnSpPr>
            <p:nvPr/>
          </p:nvCxnSpPr>
          <p:spPr>
            <a:xfrm flipH="1">
              <a:off x="6356555" y="3194774"/>
              <a:ext cx="4912" cy="273551"/>
            </a:xfrm>
            <a:prstGeom prst="straightConnector1">
              <a:avLst/>
            </a:prstGeom>
            <a:grpFill/>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pic>
        <p:nvPicPr>
          <p:cNvPr id="50" name="Picture 49">
            <a:extLst>
              <a:ext uri="{FF2B5EF4-FFF2-40B4-BE49-F238E27FC236}">
                <a16:creationId xmlns:a16="http://schemas.microsoft.com/office/drawing/2014/main" id="{EF052775-E210-472D-92ED-3B05596373EA}"/>
              </a:ext>
            </a:extLst>
          </p:cNvPr>
          <p:cNvPicPr>
            <a:picLocks noChangeAspect="1"/>
          </p:cNvPicPr>
          <p:nvPr/>
        </p:nvPicPr>
        <p:blipFill>
          <a:blip r:embed="rId6"/>
          <a:srcRect l="10743" t="1065" r="43823" b="2701"/>
          <a:stretch/>
        </p:blipFill>
        <p:spPr>
          <a:xfrm>
            <a:off x="526644" y="960635"/>
            <a:ext cx="3074539" cy="3139818"/>
          </a:xfrm>
          <a:prstGeom prst="rect">
            <a:avLst/>
          </a:prstGeom>
          <a:solidFill>
            <a:schemeClr val="bg1"/>
          </a:solidFill>
        </p:spPr>
      </p:pic>
      <p:sp>
        <p:nvSpPr>
          <p:cNvPr id="44" name="Google Shape;99;p16">
            <a:extLst>
              <a:ext uri="{FF2B5EF4-FFF2-40B4-BE49-F238E27FC236}">
                <a16:creationId xmlns:a16="http://schemas.microsoft.com/office/drawing/2014/main" id="{6043F305-B074-7EB4-CF65-1F005F5C4E32}"/>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 name="Google Shape;100;p16">
            <a:extLst>
              <a:ext uri="{FF2B5EF4-FFF2-40B4-BE49-F238E27FC236}">
                <a16:creationId xmlns:a16="http://schemas.microsoft.com/office/drawing/2014/main" id="{B53ECC6F-CB95-5927-1639-BF9F8F3B5A01}"/>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46" name="Google Shape;97;p16">
            <a:extLst>
              <a:ext uri="{FF2B5EF4-FFF2-40B4-BE49-F238E27FC236}">
                <a16:creationId xmlns:a16="http://schemas.microsoft.com/office/drawing/2014/main" id="{35F71564-0739-7B65-4F79-BCEABC59DA70}"/>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Benefits</a:t>
            </a:r>
          </a:p>
        </p:txBody>
      </p:sp>
      <p:pic>
        <p:nvPicPr>
          <p:cNvPr id="47" name="Google Shape;98;p16" title="HIA Blue_New Logo_Only -01.png">
            <a:extLst>
              <a:ext uri="{FF2B5EF4-FFF2-40B4-BE49-F238E27FC236}">
                <a16:creationId xmlns:a16="http://schemas.microsoft.com/office/drawing/2014/main" id="{07FB7329-8B3D-B8FD-A7F6-E65614D00C4F}"/>
              </a:ext>
            </a:extLst>
          </p:cNvPr>
          <p:cNvPicPr preferRelativeResize="0"/>
          <p:nvPr/>
        </p:nvPicPr>
        <p:blipFill rotWithShape="1">
          <a:blip r:embed="rId7">
            <a:alphaModFix/>
          </a:blip>
          <a:srcRect/>
          <a:stretch/>
        </p:blipFill>
        <p:spPr>
          <a:xfrm>
            <a:off x="7838442" y="152425"/>
            <a:ext cx="1126001" cy="788201"/>
          </a:xfrm>
          <a:prstGeom prst="rect">
            <a:avLst/>
          </a:prstGeom>
          <a:noFill/>
          <a:ln>
            <a:noFill/>
          </a:ln>
        </p:spPr>
      </p:pic>
      <p:cxnSp>
        <p:nvCxnSpPr>
          <p:cNvPr id="48" name="Google Shape;102;p16">
            <a:extLst>
              <a:ext uri="{FF2B5EF4-FFF2-40B4-BE49-F238E27FC236}">
                <a16:creationId xmlns:a16="http://schemas.microsoft.com/office/drawing/2014/main" id="{EF197887-8ACF-7840-EB05-ED3983E8A568}"/>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8" name="Slide Number Placeholder 7">
            <a:extLst>
              <a:ext uri="{FF2B5EF4-FFF2-40B4-BE49-F238E27FC236}">
                <a16:creationId xmlns:a16="http://schemas.microsoft.com/office/drawing/2014/main" id="{9ED9777A-7D56-9AB7-B1D1-F4E4FE38DB8F}"/>
              </a:ext>
            </a:extLst>
          </p:cNvPr>
          <p:cNvSpPr>
            <a:spLocks noGrp="1"/>
          </p:cNvSpPr>
          <p:nvPr>
            <p:ph type="sldNum" sz="quarter" idx="12"/>
          </p:nvPr>
        </p:nvSpPr>
        <p:spPr/>
        <p:txBody>
          <a:bodyPr/>
          <a:lstStyle/>
          <a:p>
            <a:fld id="{7476E806-B426-4043-B850-C90DEF4A2F9F}" type="slidenum">
              <a:rPr lang="en-US" smtClean="0"/>
              <a:t>20</a:t>
            </a:fld>
            <a:endParaRPr lang="en-US"/>
          </a:p>
        </p:txBody>
      </p:sp>
    </p:spTree>
    <p:extLst>
      <p:ext uri="{BB962C8B-B14F-4D97-AF65-F5344CB8AC3E}">
        <p14:creationId xmlns:p14="http://schemas.microsoft.com/office/powerpoint/2010/main" val="36356765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4FAB69EF-CF37-27FE-C8A2-581DE45D6192}"/>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08CAE8C7-F678-7CB3-2CB8-16530F3A2F5E}"/>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Example</a:t>
            </a: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1541DD47-366A-0A67-85ED-5B41B62588F7}"/>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E6C51015-3AF1-FA60-8931-88F7F892C6C7}"/>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084C7F76-DF78-58FF-CD3C-9D11A894B77D}"/>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3697AC6C-0810-9FE7-5AB8-940A5BDE2971}"/>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59529332-AAA6-8BAA-40AE-F0EE49293E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4" name="Picture 3">
            <a:extLst>
              <a:ext uri="{FF2B5EF4-FFF2-40B4-BE49-F238E27FC236}">
                <a16:creationId xmlns:a16="http://schemas.microsoft.com/office/drawing/2014/main" id="{65150372-76EF-7B7E-2640-7E42B5CDC2AC}"/>
              </a:ext>
            </a:extLst>
          </p:cNvPr>
          <p:cNvPicPr>
            <a:picLocks noChangeAspect="1"/>
          </p:cNvPicPr>
          <p:nvPr/>
        </p:nvPicPr>
        <p:blipFill>
          <a:blip r:embed="rId4"/>
          <a:stretch>
            <a:fillRect/>
          </a:stretch>
        </p:blipFill>
        <p:spPr>
          <a:xfrm>
            <a:off x="341971" y="1449662"/>
            <a:ext cx="4230029" cy="3234420"/>
          </a:xfrm>
          <a:prstGeom prst="rect">
            <a:avLst/>
          </a:prstGeom>
        </p:spPr>
      </p:pic>
      <p:pic>
        <p:nvPicPr>
          <p:cNvPr id="6" name="Picture 5">
            <a:extLst>
              <a:ext uri="{FF2B5EF4-FFF2-40B4-BE49-F238E27FC236}">
                <a16:creationId xmlns:a16="http://schemas.microsoft.com/office/drawing/2014/main" id="{8738839A-092C-733A-BD7E-F206CA427365}"/>
              </a:ext>
            </a:extLst>
          </p:cNvPr>
          <p:cNvPicPr>
            <a:picLocks noChangeAspect="1"/>
          </p:cNvPicPr>
          <p:nvPr/>
        </p:nvPicPr>
        <p:blipFill>
          <a:blip r:embed="rId5"/>
          <a:stretch>
            <a:fillRect/>
          </a:stretch>
        </p:blipFill>
        <p:spPr>
          <a:xfrm>
            <a:off x="4877093" y="1356127"/>
            <a:ext cx="4087350" cy="3677447"/>
          </a:xfrm>
          <a:prstGeom prst="rect">
            <a:avLst/>
          </a:prstGeom>
        </p:spPr>
      </p:pic>
      <p:sp>
        <p:nvSpPr>
          <p:cNvPr id="7" name="TextBox 6">
            <a:extLst>
              <a:ext uri="{FF2B5EF4-FFF2-40B4-BE49-F238E27FC236}">
                <a16:creationId xmlns:a16="http://schemas.microsoft.com/office/drawing/2014/main" id="{68A26370-35D7-39C2-95D5-1467BA379C65}"/>
              </a:ext>
            </a:extLst>
          </p:cNvPr>
          <p:cNvSpPr txBox="1"/>
          <p:nvPr/>
        </p:nvSpPr>
        <p:spPr>
          <a:xfrm>
            <a:off x="457200" y="1137424"/>
            <a:ext cx="6791093" cy="282770"/>
          </a:xfrm>
          <a:prstGeom prst="rect">
            <a:avLst/>
          </a:prstGeom>
          <a:noFill/>
        </p:spPr>
        <p:txBody>
          <a:bodyPr wrap="square" rtlCol="0">
            <a:spAutoFit/>
          </a:bodyPr>
          <a:lstStyle/>
          <a:p>
            <a:pPr marL="57150">
              <a:lnSpc>
                <a:spcPct val="150000"/>
              </a:lnSpc>
              <a:buClrTx/>
              <a:defRPr/>
            </a:pPr>
            <a:r>
              <a:rPr lang="en-US" sz="900" kern="1200" dirty="0">
                <a:solidFill>
                  <a:prstClr val="black"/>
                </a:solidFill>
                <a:latin typeface="Perpetua" panose="02020502060401020303" pitchFamily="18" charset="0"/>
                <a:ea typeface="+mn-ea"/>
                <a:cs typeface="+mn-cs"/>
              </a:rPr>
              <a:t>Dashboard on with the help of </a:t>
            </a:r>
            <a:r>
              <a:rPr lang="en-US" sz="900" kern="1200" dirty="0" err="1">
                <a:solidFill>
                  <a:prstClr val="black"/>
                </a:solidFill>
                <a:latin typeface="Perpetua" panose="02020502060401020303" pitchFamily="18" charset="0"/>
                <a:ea typeface="+mn-ea"/>
                <a:cs typeface="+mn-cs"/>
              </a:rPr>
              <a:t>Sharepoint</a:t>
            </a:r>
            <a:r>
              <a:rPr lang="en-US" sz="900" kern="1200" dirty="0">
                <a:solidFill>
                  <a:prstClr val="black"/>
                </a:solidFill>
                <a:latin typeface="Perpetua" panose="02020502060401020303" pitchFamily="18" charset="0"/>
                <a:ea typeface="+mn-ea"/>
                <a:cs typeface="+mn-cs"/>
              </a:rPr>
              <a:t> &amp; </a:t>
            </a:r>
            <a:r>
              <a:rPr lang="en-US" sz="900" kern="1200" dirty="0" err="1">
                <a:solidFill>
                  <a:prstClr val="black"/>
                </a:solidFill>
                <a:latin typeface="Perpetua" panose="02020502060401020303" pitchFamily="18" charset="0"/>
                <a:ea typeface="+mn-ea"/>
                <a:cs typeface="+mn-cs"/>
              </a:rPr>
              <a:t>PowerBI</a:t>
            </a:r>
            <a:r>
              <a:rPr lang="en-US" sz="900" kern="1200" dirty="0">
                <a:solidFill>
                  <a:prstClr val="black"/>
                </a:solidFill>
                <a:latin typeface="Perpetua" panose="02020502060401020303" pitchFamily="18" charset="0"/>
                <a:ea typeface="+mn-ea"/>
                <a:cs typeface="+mn-cs"/>
              </a:rPr>
              <a:t> </a:t>
            </a:r>
            <a:endParaRPr lang="en-IN" sz="900" kern="1200" dirty="0">
              <a:solidFill>
                <a:prstClr val="black"/>
              </a:solidFill>
              <a:latin typeface="Perpetua" panose="02020502060401020303" pitchFamily="18" charset="0"/>
              <a:ea typeface="+mn-ea"/>
              <a:cs typeface="+mn-cs"/>
            </a:endParaRPr>
          </a:p>
        </p:txBody>
      </p:sp>
    </p:spTree>
    <p:extLst>
      <p:ext uri="{BB962C8B-B14F-4D97-AF65-F5344CB8AC3E}">
        <p14:creationId xmlns:p14="http://schemas.microsoft.com/office/powerpoint/2010/main" val="4165699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BD499-643F-36CD-274F-8F628384555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AD6D106-E984-4762-EF31-852597B293F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ct 5" hidden="1">
                        <a:extLst>
                          <a:ext uri="{FF2B5EF4-FFF2-40B4-BE49-F238E27FC236}">
                            <a16:creationId xmlns:a16="http://schemas.microsoft.com/office/drawing/2014/main" id="{6AD6D106-E984-4762-EF31-852597B293F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3" name="Freeform: Shape 172">
            <a:extLst>
              <a:ext uri="{FF2B5EF4-FFF2-40B4-BE49-F238E27FC236}">
                <a16:creationId xmlns:a16="http://schemas.microsoft.com/office/drawing/2014/main" id="{F02BA7D4-03AA-E595-450D-4E0C1682A37B}"/>
              </a:ext>
            </a:extLst>
          </p:cNvPr>
          <p:cNvSpPr/>
          <p:nvPr/>
        </p:nvSpPr>
        <p:spPr>
          <a:xfrm>
            <a:off x="4508008" y="2506071"/>
            <a:ext cx="810013" cy="1168952"/>
          </a:xfrm>
          <a:custGeom>
            <a:avLst/>
            <a:gdLst>
              <a:gd name="connsiteX0" fmla="*/ 675284 w 675284"/>
              <a:gd name="connsiteY0" fmla="*/ 934517 h 974521"/>
              <a:gd name="connsiteX1" fmla="*/ 62236 w 675284"/>
              <a:gd name="connsiteY1" fmla="*/ 0 h 974521"/>
              <a:gd name="connsiteX2" fmla="*/ 0 w 675284"/>
              <a:gd name="connsiteY2" fmla="*/ 40691 h 974521"/>
              <a:gd name="connsiteX3" fmla="*/ 612648 w 675284"/>
              <a:gd name="connsiteY3" fmla="*/ 974522 h 974521"/>
              <a:gd name="connsiteX4" fmla="*/ 675284 w 675284"/>
              <a:gd name="connsiteY4" fmla="*/ 934517 h 97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84" h="974521">
                <a:moveTo>
                  <a:pt x="675284" y="934517"/>
                </a:moveTo>
                <a:lnTo>
                  <a:pt x="62236" y="0"/>
                </a:lnTo>
                <a:lnTo>
                  <a:pt x="0" y="40691"/>
                </a:lnTo>
                <a:lnTo>
                  <a:pt x="612648" y="974522"/>
                </a:lnTo>
                <a:cubicBezTo>
                  <a:pt x="631148" y="957783"/>
                  <a:pt x="652316" y="944261"/>
                  <a:pt x="675284" y="93451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4" name="Freeform: Shape 173">
            <a:extLst>
              <a:ext uri="{FF2B5EF4-FFF2-40B4-BE49-F238E27FC236}">
                <a16:creationId xmlns:a16="http://schemas.microsoft.com/office/drawing/2014/main" id="{EF0A2CE9-7954-4DB9-6DA3-18253BA9F0C2}"/>
              </a:ext>
            </a:extLst>
          </p:cNvPr>
          <p:cNvSpPr/>
          <p:nvPr/>
        </p:nvSpPr>
        <p:spPr>
          <a:xfrm>
            <a:off x="4508008" y="1374411"/>
            <a:ext cx="799936" cy="1179989"/>
          </a:xfrm>
          <a:custGeom>
            <a:avLst/>
            <a:gdLst>
              <a:gd name="connsiteX0" fmla="*/ 606133 w 666883"/>
              <a:gd name="connsiteY0" fmla="*/ 0 h 983722"/>
              <a:gd name="connsiteX1" fmla="*/ 0 w 666883"/>
              <a:gd name="connsiteY1" fmla="*/ 943718 h 983722"/>
              <a:gd name="connsiteX2" fmla="*/ 62408 w 666883"/>
              <a:gd name="connsiteY2" fmla="*/ 983723 h 983722"/>
              <a:gd name="connsiteX3" fmla="*/ 666883 w 666883"/>
              <a:gd name="connsiteY3" fmla="*/ 42634 h 983722"/>
              <a:gd name="connsiteX4" fmla="*/ 606133 w 666883"/>
              <a:gd name="connsiteY4" fmla="*/ 0 h 98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83" h="983722">
                <a:moveTo>
                  <a:pt x="606133" y="0"/>
                </a:moveTo>
                <a:lnTo>
                  <a:pt x="0" y="943718"/>
                </a:lnTo>
                <a:lnTo>
                  <a:pt x="62408" y="983723"/>
                </a:lnTo>
                <a:lnTo>
                  <a:pt x="666883" y="42634"/>
                </a:lnTo>
                <a:cubicBezTo>
                  <a:pt x="644389" y="31924"/>
                  <a:pt x="623849" y="17516"/>
                  <a:pt x="606133"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5" name="Freeform: Shape 174">
            <a:extLst>
              <a:ext uri="{FF2B5EF4-FFF2-40B4-BE49-F238E27FC236}">
                <a16:creationId xmlns:a16="http://schemas.microsoft.com/office/drawing/2014/main" id="{34F623DD-E233-9E74-4F84-BEA24FE3CF0E}"/>
              </a:ext>
            </a:extLst>
          </p:cNvPr>
          <p:cNvSpPr/>
          <p:nvPr/>
        </p:nvSpPr>
        <p:spPr>
          <a:xfrm>
            <a:off x="4524803" y="1940105"/>
            <a:ext cx="1094847" cy="629789"/>
          </a:xfrm>
          <a:custGeom>
            <a:avLst/>
            <a:gdLst>
              <a:gd name="connsiteX0" fmla="*/ 878281 w 912742"/>
              <a:gd name="connsiteY0" fmla="*/ 0 h 525037"/>
              <a:gd name="connsiteX1" fmla="*/ 0 w 912742"/>
              <a:gd name="connsiteY1" fmla="*/ 459315 h 525037"/>
              <a:gd name="connsiteX2" fmla="*/ 34290 w 912742"/>
              <a:gd name="connsiteY2" fmla="*/ 525037 h 525037"/>
              <a:gd name="connsiteX3" fmla="*/ 912742 w 912742"/>
              <a:gd name="connsiteY3" fmla="*/ 65494 h 525037"/>
              <a:gd name="connsiteX4" fmla="*/ 878281 w 912742"/>
              <a:gd name="connsiteY4" fmla="*/ 0 h 52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42" h="525037">
                <a:moveTo>
                  <a:pt x="878281" y="0"/>
                </a:moveTo>
                <a:lnTo>
                  <a:pt x="0" y="459315"/>
                </a:lnTo>
                <a:lnTo>
                  <a:pt x="34290" y="525037"/>
                </a:lnTo>
                <a:lnTo>
                  <a:pt x="912742" y="65494"/>
                </a:lnTo>
                <a:cubicBezTo>
                  <a:pt x="897649" y="45760"/>
                  <a:pt x="885996" y="23614"/>
                  <a:pt x="878281"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6" name="Freeform: Shape 175">
            <a:extLst>
              <a:ext uri="{FF2B5EF4-FFF2-40B4-BE49-F238E27FC236}">
                <a16:creationId xmlns:a16="http://schemas.microsoft.com/office/drawing/2014/main" id="{9A7F35AA-F34C-A013-7921-BD11DDAB471B}"/>
              </a:ext>
            </a:extLst>
          </p:cNvPr>
          <p:cNvSpPr/>
          <p:nvPr/>
        </p:nvSpPr>
        <p:spPr>
          <a:xfrm>
            <a:off x="4545437" y="2485985"/>
            <a:ext cx="1450839" cy="89118"/>
          </a:xfrm>
          <a:custGeom>
            <a:avLst/>
            <a:gdLst>
              <a:gd name="connsiteX0" fmla="*/ 1206151 w 1209522"/>
              <a:gd name="connsiteY0" fmla="*/ 35947 h 74295"/>
              <a:gd name="connsiteX1" fmla="*/ 1209123 w 1209522"/>
              <a:gd name="connsiteY1" fmla="*/ 0 h 74295"/>
              <a:gd name="connsiteX2" fmla="*/ 0 w 1209522"/>
              <a:gd name="connsiteY2" fmla="*/ 0 h 74295"/>
              <a:gd name="connsiteX3" fmla="*/ 0 w 1209522"/>
              <a:gd name="connsiteY3" fmla="*/ 74295 h 74295"/>
              <a:gd name="connsiteX4" fmla="*/ 1209522 w 1209522"/>
              <a:gd name="connsiteY4" fmla="*/ 74295 h 74295"/>
              <a:gd name="connsiteX5" fmla="*/ 1206151 w 1209522"/>
              <a:gd name="connsiteY5" fmla="*/ 35947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522" h="74295">
                <a:moveTo>
                  <a:pt x="1206151" y="35947"/>
                </a:moveTo>
                <a:cubicBezTo>
                  <a:pt x="1206151" y="23906"/>
                  <a:pt x="1207145" y="11881"/>
                  <a:pt x="1209123" y="0"/>
                </a:cubicBezTo>
                <a:lnTo>
                  <a:pt x="0" y="0"/>
                </a:lnTo>
                <a:lnTo>
                  <a:pt x="0" y="74295"/>
                </a:lnTo>
                <a:lnTo>
                  <a:pt x="1209522" y="74295"/>
                </a:lnTo>
                <a:cubicBezTo>
                  <a:pt x="1207294" y="61636"/>
                  <a:pt x="1206162" y="48806"/>
                  <a:pt x="1206151" y="3594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7" name="Freeform: Shape 176">
            <a:extLst>
              <a:ext uri="{FF2B5EF4-FFF2-40B4-BE49-F238E27FC236}">
                <a16:creationId xmlns:a16="http://schemas.microsoft.com/office/drawing/2014/main" id="{F1F2EB56-D359-6ED4-08D8-D4E5E0006C70}"/>
              </a:ext>
            </a:extLst>
          </p:cNvPr>
          <p:cNvSpPr/>
          <p:nvPr/>
        </p:nvSpPr>
        <p:spPr>
          <a:xfrm>
            <a:off x="4524597" y="2491195"/>
            <a:ext cx="1089021" cy="636644"/>
          </a:xfrm>
          <a:custGeom>
            <a:avLst/>
            <a:gdLst>
              <a:gd name="connsiteX0" fmla="*/ 907885 w 907885"/>
              <a:gd name="connsiteY0" fmla="*/ 463772 h 530752"/>
              <a:gd name="connsiteX1" fmla="*/ 34747 w 907885"/>
              <a:gd name="connsiteY1" fmla="*/ 0 h 530752"/>
              <a:gd name="connsiteX2" fmla="*/ 0 w 907885"/>
              <a:gd name="connsiteY2" fmla="*/ 65494 h 530752"/>
              <a:gd name="connsiteX3" fmla="*/ 875881 w 907885"/>
              <a:gd name="connsiteY3" fmla="*/ 530752 h 530752"/>
              <a:gd name="connsiteX4" fmla="*/ 907885 w 907885"/>
              <a:gd name="connsiteY4" fmla="*/ 463772 h 53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5" h="530752">
                <a:moveTo>
                  <a:pt x="907885" y="463772"/>
                </a:moveTo>
                <a:lnTo>
                  <a:pt x="34747" y="0"/>
                </a:lnTo>
                <a:lnTo>
                  <a:pt x="0" y="65494"/>
                </a:lnTo>
                <a:lnTo>
                  <a:pt x="875881" y="530752"/>
                </a:lnTo>
                <a:cubicBezTo>
                  <a:pt x="882659" y="506766"/>
                  <a:pt x="893483" y="484112"/>
                  <a:pt x="907885" y="46377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8" name="Freeform: Shape 177">
            <a:extLst>
              <a:ext uri="{FF2B5EF4-FFF2-40B4-BE49-F238E27FC236}">
                <a16:creationId xmlns:a16="http://schemas.microsoft.com/office/drawing/2014/main" id="{F4F20AC8-ACAC-9193-9303-D3626F9987C0}"/>
              </a:ext>
            </a:extLst>
          </p:cNvPr>
          <p:cNvSpPr/>
          <p:nvPr/>
        </p:nvSpPr>
        <p:spPr>
          <a:xfrm>
            <a:off x="3805622" y="1373108"/>
            <a:ext cx="777793" cy="1180880"/>
          </a:xfrm>
          <a:custGeom>
            <a:avLst/>
            <a:gdLst>
              <a:gd name="connsiteX0" fmla="*/ 60522 w 648423"/>
              <a:gd name="connsiteY0" fmla="*/ 0 h 984465"/>
              <a:gd name="connsiteX1" fmla="*/ 0 w 648423"/>
              <a:gd name="connsiteY1" fmla="*/ 43091 h 984465"/>
              <a:gd name="connsiteX2" fmla="*/ 585559 w 648423"/>
              <a:gd name="connsiteY2" fmla="*/ 984466 h 984465"/>
              <a:gd name="connsiteX3" fmla="*/ 648424 w 648423"/>
              <a:gd name="connsiteY3" fmla="*/ 945318 h 984465"/>
            </a:gdLst>
            <a:ahLst/>
            <a:cxnLst>
              <a:cxn ang="0">
                <a:pos x="connsiteX0" y="connsiteY0"/>
              </a:cxn>
              <a:cxn ang="0">
                <a:pos x="connsiteX1" y="connsiteY1"/>
              </a:cxn>
              <a:cxn ang="0">
                <a:pos x="connsiteX2" y="connsiteY2"/>
              </a:cxn>
              <a:cxn ang="0">
                <a:pos x="connsiteX3" y="connsiteY3"/>
              </a:cxn>
            </a:cxnLst>
            <a:rect l="l" t="t" r="r" b="b"/>
            <a:pathLst>
              <a:path w="648423" h="984465">
                <a:moveTo>
                  <a:pt x="60522" y="0"/>
                </a:moveTo>
                <a:cubicBezTo>
                  <a:pt x="42914" y="17665"/>
                  <a:pt x="22454" y="32233"/>
                  <a:pt x="0" y="43091"/>
                </a:cubicBezTo>
                <a:lnTo>
                  <a:pt x="585559" y="984466"/>
                </a:lnTo>
                <a:lnTo>
                  <a:pt x="648424" y="945318"/>
                </a:lnTo>
                <a:close/>
              </a:path>
            </a:pathLst>
          </a:custGeom>
          <a:solidFill>
            <a:srgbClr val="EF4F42"/>
          </a:solidFill>
          <a:ln w="5715" cap="flat">
            <a:noFill/>
            <a:prstDash val="solid"/>
            <a:miter/>
          </a:ln>
        </p:spPr>
        <p:txBody>
          <a:bodyPr rtlCol="0" anchor="ctr"/>
          <a:lstStyle/>
          <a:p>
            <a:pPr defTabSz="685800">
              <a:buClrTx/>
              <a:defRPr/>
            </a:pPr>
            <a:endParaRPr lang="en-US" sz="1350"/>
          </a:p>
        </p:txBody>
      </p:sp>
      <p:sp>
        <p:nvSpPr>
          <p:cNvPr id="179" name="Freeform: Shape 178">
            <a:extLst>
              <a:ext uri="{FF2B5EF4-FFF2-40B4-BE49-F238E27FC236}">
                <a16:creationId xmlns:a16="http://schemas.microsoft.com/office/drawing/2014/main" id="{B92A4F64-9748-65FA-CD4F-B8F6AE5ABD88}"/>
              </a:ext>
            </a:extLst>
          </p:cNvPr>
          <p:cNvSpPr/>
          <p:nvPr/>
        </p:nvSpPr>
        <p:spPr>
          <a:xfrm>
            <a:off x="3793624" y="2506414"/>
            <a:ext cx="789311" cy="1168404"/>
          </a:xfrm>
          <a:custGeom>
            <a:avLst/>
            <a:gdLst>
              <a:gd name="connsiteX0" fmla="*/ 62522 w 658025"/>
              <a:gd name="connsiteY0" fmla="*/ 974065 h 974064"/>
              <a:gd name="connsiteX1" fmla="*/ 658025 w 658025"/>
              <a:gd name="connsiteY1" fmla="*/ 40005 h 974064"/>
              <a:gd name="connsiteX2" fmla="*/ 595503 w 658025"/>
              <a:gd name="connsiteY2" fmla="*/ 0 h 974064"/>
              <a:gd name="connsiteX3" fmla="*/ 0 w 658025"/>
              <a:gd name="connsiteY3" fmla="*/ 934117 h 974064"/>
              <a:gd name="connsiteX4" fmla="*/ 62522 w 658025"/>
              <a:gd name="connsiteY4" fmla="*/ 974065 h 97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25" h="974064">
                <a:moveTo>
                  <a:pt x="62522" y="974065"/>
                </a:moveTo>
                <a:lnTo>
                  <a:pt x="658025" y="40005"/>
                </a:lnTo>
                <a:lnTo>
                  <a:pt x="595503" y="0"/>
                </a:lnTo>
                <a:lnTo>
                  <a:pt x="0" y="934117"/>
                </a:lnTo>
                <a:cubicBezTo>
                  <a:pt x="22911" y="943873"/>
                  <a:pt x="44046" y="957371"/>
                  <a:pt x="62522" y="9740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0" name="Freeform: Shape 179">
            <a:extLst>
              <a:ext uri="{FF2B5EF4-FFF2-40B4-BE49-F238E27FC236}">
                <a16:creationId xmlns:a16="http://schemas.microsoft.com/office/drawing/2014/main" id="{6238470A-6D65-A1C2-9F0B-2E3D05CF6D69}"/>
              </a:ext>
            </a:extLst>
          </p:cNvPr>
          <p:cNvSpPr/>
          <p:nvPr/>
        </p:nvSpPr>
        <p:spPr>
          <a:xfrm>
            <a:off x="3490967" y="2491126"/>
            <a:ext cx="1075241" cy="624716"/>
          </a:xfrm>
          <a:custGeom>
            <a:avLst/>
            <a:gdLst>
              <a:gd name="connsiteX0" fmla="*/ 35033 w 896397"/>
              <a:gd name="connsiteY0" fmla="*/ 520808 h 520807"/>
              <a:gd name="connsiteX1" fmla="*/ 896398 w 896397"/>
              <a:gd name="connsiteY1" fmla="*/ 65608 h 520807"/>
              <a:gd name="connsiteX2" fmla="*/ 861765 w 896397"/>
              <a:gd name="connsiteY2" fmla="*/ 0 h 520807"/>
              <a:gd name="connsiteX3" fmla="*/ 0 w 896397"/>
              <a:gd name="connsiteY3" fmla="*/ 455428 h 520807"/>
              <a:gd name="connsiteX4" fmla="*/ 35033 w 896397"/>
              <a:gd name="connsiteY4" fmla="*/ 520808 h 52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97" h="520807">
                <a:moveTo>
                  <a:pt x="35033" y="520808"/>
                </a:moveTo>
                <a:lnTo>
                  <a:pt x="896398" y="65608"/>
                </a:lnTo>
                <a:lnTo>
                  <a:pt x="861765" y="0"/>
                </a:lnTo>
                <a:lnTo>
                  <a:pt x="0" y="455428"/>
                </a:lnTo>
                <a:cubicBezTo>
                  <a:pt x="15265" y="475100"/>
                  <a:pt x="27106" y="497205"/>
                  <a:pt x="35033" y="5208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1" name="Freeform: Shape 180">
            <a:extLst>
              <a:ext uri="{FF2B5EF4-FFF2-40B4-BE49-F238E27FC236}">
                <a16:creationId xmlns:a16="http://schemas.microsoft.com/office/drawing/2014/main" id="{0ABEEB77-7603-77E0-3197-DE31B0740AE4}"/>
              </a:ext>
            </a:extLst>
          </p:cNvPr>
          <p:cNvSpPr/>
          <p:nvPr/>
        </p:nvSpPr>
        <p:spPr>
          <a:xfrm>
            <a:off x="3115712" y="2485985"/>
            <a:ext cx="1429725" cy="89118"/>
          </a:xfrm>
          <a:custGeom>
            <a:avLst/>
            <a:gdLst>
              <a:gd name="connsiteX0" fmla="*/ 572 w 1191920"/>
              <a:gd name="connsiteY0" fmla="*/ 0 h 74295"/>
              <a:gd name="connsiteX1" fmla="*/ 0 w 1191920"/>
              <a:gd name="connsiteY1" fmla="*/ 74295 h 74295"/>
              <a:gd name="connsiteX2" fmla="*/ 1191921 w 1191920"/>
              <a:gd name="connsiteY2" fmla="*/ 74295 h 74295"/>
              <a:gd name="connsiteX3" fmla="*/ 1191921 w 1191920"/>
              <a:gd name="connsiteY3" fmla="*/ 0 h 74295"/>
            </a:gdLst>
            <a:ahLst/>
            <a:cxnLst>
              <a:cxn ang="0">
                <a:pos x="connsiteX0" y="connsiteY0"/>
              </a:cxn>
              <a:cxn ang="0">
                <a:pos x="connsiteX1" y="connsiteY1"/>
              </a:cxn>
              <a:cxn ang="0">
                <a:pos x="connsiteX2" y="connsiteY2"/>
              </a:cxn>
              <a:cxn ang="0">
                <a:pos x="connsiteX3" y="connsiteY3"/>
              </a:cxn>
            </a:cxnLst>
            <a:rect l="l" t="t" r="r" b="b"/>
            <a:pathLst>
              <a:path w="1191920" h="74295">
                <a:moveTo>
                  <a:pt x="572" y="0"/>
                </a:moveTo>
                <a:cubicBezTo>
                  <a:pt x="4578" y="24620"/>
                  <a:pt x="4383" y="49738"/>
                  <a:pt x="0" y="74295"/>
                </a:cubicBezTo>
                <a:lnTo>
                  <a:pt x="1191921" y="74295"/>
                </a:lnTo>
                <a:lnTo>
                  <a:pt x="1191921" y="0"/>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2" name="Freeform: Shape 181">
            <a:extLst>
              <a:ext uri="{FF2B5EF4-FFF2-40B4-BE49-F238E27FC236}">
                <a16:creationId xmlns:a16="http://schemas.microsoft.com/office/drawing/2014/main" id="{E1204768-8FBF-C499-A37C-E062136A7FD3}"/>
              </a:ext>
            </a:extLst>
          </p:cNvPr>
          <p:cNvSpPr/>
          <p:nvPr/>
        </p:nvSpPr>
        <p:spPr>
          <a:xfrm>
            <a:off x="3491035" y="1941680"/>
            <a:ext cx="1075310" cy="628076"/>
          </a:xfrm>
          <a:custGeom>
            <a:avLst/>
            <a:gdLst>
              <a:gd name="connsiteX0" fmla="*/ 35033 w 896454"/>
              <a:gd name="connsiteY0" fmla="*/ 0 h 523608"/>
              <a:gd name="connsiteX1" fmla="*/ 0 w 896454"/>
              <a:gd name="connsiteY1" fmla="*/ 65379 h 523608"/>
              <a:gd name="connsiteX2" fmla="*/ 861593 w 896454"/>
              <a:gd name="connsiteY2" fmla="*/ 523608 h 523608"/>
              <a:gd name="connsiteX3" fmla="*/ 896455 w 896454"/>
              <a:gd name="connsiteY3" fmla="*/ 458114 h 523608"/>
            </a:gdLst>
            <a:ahLst/>
            <a:cxnLst>
              <a:cxn ang="0">
                <a:pos x="connsiteX0" y="connsiteY0"/>
              </a:cxn>
              <a:cxn ang="0">
                <a:pos x="connsiteX1" y="connsiteY1"/>
              </a:cxn>
              <a:cxn ang="0">
                <a:pos x="connsiteX2" y="connsiteY2"/>
              </a:cxn>
              <a:cxn ang="0">
                <a:pos x="connsiteX3" y="connsiteY3"/>
              </a:cxn>
            </a:cxnLst>
            <a:rect l="l" t="t" r="r" b="b"/>
            <a:pathLst>
              <a:path w="896454" h="523608">
                <a:moveTo>
                  <a:pt x="35033" y="0"/>
                </a:moveTo>
                <a:cubicBezTo>
                  <a:pt x="27118" y="23609"/>
                  <a:pt x="15276" y="45714"/>
                  <a:pt x="0" y="65379"/>
                </a:cubicBezTo>
                <a:lnTo>
                  <a:pt x="861593" y="523608"/>
                </a:lnTo>
                <a:lnTo>
                  <a:pt x="896455" y="458114"/>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3" name="Rectangle: Rounded Corners 182">
            <a:extLst>
              <a:ext uri="{FF2B5EF4-FFF2-40B4-BE49-F238E27FC236}">
                <a16:creationId xmlns:a16="http://schemas.microsoft.com/office/drawing/2014/main" id="{8F859F0E-F37F-55F3-82AB-E9786F000554}"/>
              </a:ext>
            </a:extLst>
          </p:cNvPr>
          <p:cNvSpPr/>
          <p:nvPr/>
        </p:nvSpPr>
        <p:spPr>
          <a:xfrm>
            <a:off x="5292776" y="3581280"/>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4" name="Rectangle: Rounded Corners 183">
            <a:extLst>
              <a:ext uri="{FF2B5EF4-FFF2-40B4-BE49-F238E27FC236}">
                <a16:creationId xmlns:a16="http://schemas.microsoft.com/office/drawing/2014/main" id="{E48F198B-CB79-E09F-F90F-4D6C5A576800}"/>
              </a:ext>
            </a:extLst>
          </p:cNvPr>
          <p:cNvSpPr/>
          <p:nvPr/>
        </p:nvSpPr>
        <p:spPr>
          <a:xfrm>
            <a:off x="5292776" y="893003"/>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5" name="Rectangle: Rounded Corners 184">
            <a:extLst>
              <a:ext uri="{FF2B5EF4-FFF2-40B4-BE49-F238E27FC236}">
                <a16:creationId xmlns:a16="http://schemas.microsoft.com/office/drawing/2014/main" id="{57FBE779-6BC5-6768-DB3C-E09213F8EBD9}"/>
              </a:ext>
            </a:extLst>
          </p:cNvPr>
          <p:cNvSpPr/>
          <p:nvPr/>
        </p:nvSpPr>
        <p:spPr>
          <a:xfrm>
            <a:off x="5702256" y="1565295"/>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6" name="Rectangle: Rounded Corners 185">
            <a:extLst>
              <a:ext uri="{FF2B5EF4-FFF2-40B4-BE49-F238E27FC236}">
                <a16:creationId xmlns:a16="http://schemas.microsoft.com/office/drawing/2014/main" id="{54988019-9DED-3E19-9151-41377165177A}"/>
              </a:ext>
            </a:extLst>
          </p:cNvPr>
          <p:cNvSpPr/>
          <p:nvPr/>
        </p:nvSpPr>
        <p:spPr>
          <a:xfrm>
            <a:off x="6130704" y="2237543"/>
            <a:ext cx="2703505"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7" name="Rectangle: Rounded Corners 186">
            <a:extLst>
              <a:ext uri="{FF2B5EF4-FFF2-40B4-BE49-F238E27FC236}">
                <a16:creationId xmlns:a16="http://schemas.microsoft.com/office/drawing/2014/main" id="{1FBB913F-6FC5-EC83-8B22-F170493CB6FD}"/>
              </a:ext>
            </a:extLst>
          </p:cNvPr>
          <p:cNvSpPr/>
          <p:nvPr/>
        </p:nvSpPr>
        <p:spPr>
          <a:xfrm>
            <a:off x="5702256" y="2909468"/>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8" name="Rectangle: Rounded Corners 187">
            <a:extLst>
              <a:ext uri="{FF2B5EF4-FFF2-40B4-BE49-F238E27FC236}">
                <a16:creationId xmlns:a16="http://schemas.microsoft.com/office/drawing/2014/main" id="{C24C9E6A-E013-867C-4D9D-92CEB84AA70C}"/>
              </a:ext>
            </a:extLst>
          </p:cNvPr>
          <p:cNvSpPr/>
          <p:nvPr/>
        </p:nvSpPr>
        <p:spPr>
          <a:xfrm>
            <a:off x="1093309" y="893372"/>
            <a:ext cx="2700314" cy="583053"/>
          </a:xfrm>
          <a:prstGeom prst="roundRect">
            <a:avLst>
              <a:gd name="adj" fmla="val 50000"/>
            </a:avLst>
          </a:prstGeom>
          <a:solidFill>
            <a:srgbClr val="EF4F42"/>
          </a:solidFill>
          <a:ln w="5715" cap="flat">
            <a:noFill/>
            <a:prstDash val="solid"/>
            <a:miter/>
          </a:ln>
        </p:spPr>
        <p:txBody>
          <a:bodyPr rtlCol="0" anchor="ctr"/>
          <a:lstStyle/>
          <a:p>
            <a:pPr defTabSz="685800">
              <a:buClrTx/>
              <a:defRPr/>
            </a:pPr>
            <a:endParaRPr lang="en-US" sz="1350"/>
          </a:p>
        </p:txBody>
      </p:sp>
      <p:sp>
        <p:nvSpPr>
          <p:cNvPr id="189" name="Rectangle: Rounded Corners 188">
            <a:extLst>
              <a:ext uri="{FF2B5EF4-FFF2-40B4-BE49-F238E27FC236}">
                <a16:creationId xmlns:a16="http://schemas.microsoft.com/office/drawing/2014/main" id="{757156BB-F750-B550-E7D7-48685F82DBE3}"/>
              </a:ext>
            </a:extLst>
          </p:cNvPr>
          <p:cNvSpPr/>
          <p:nvPr/>
        </p:nvSpPr>
        <p:spPr>
          <a:xfrm>
            <a:off x="1093309" y="3581648"/>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0" name="Rectangle: Rounded Corners 189">
            <a:extLst>
              <a:ext uri="{FF2B5EF4-FFF2-40B4-BE49-F238E27FC236}">
                <a16:creationId xmlns:a16="http://schemas.microsoft.com/office/drawing/2014/main" id="{555645CE-577A-6FD2-E97C-27605521E99E}"/>
              </a:ext>
            </a:extLst>
          </p:cNvPr>
          <p:cNvSpPr/>
          <p:nvPr/>
        </p:nvSpPr>
        <p:spPr>
          <a:xfrm>
            <a:off x="691020" y="2909398"/>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1" name="Rectangle: Rounded Corners 190">
            <a:extLst>
              <a:ext uri="{FF2B5EF4-FFF2-40B4-BE49-F238E27FC236}">
                <a16:creationId xmlns:a16="http://schemas.microsoft.com/office/drawing/2014/main" id="{989393BD-410F-B635-E77E-B1A919FF150A}"/>
              </a:ext>
            </a:extLst>
          </p:cNvPr>
          <p:cNvSpPr/>
          <p:nvPr/>
        </p:nvSpPr>
        <p:spPr>
          <a:xfrm>
            <a:off x="288393" y="2237106"/>
            <a:ext cx="2662948"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2" name="Rectangle: Rounded Corners 191">
            <a:extLst>
              <a:ext uri="{FF2B5EF4-FFF2-40B4-BE49-F238E27FC236}">
                <a16:creationId xmlns:a16="http://schemas.microsoft.com/office/drawing/2014/main" id="{37550497-9364-109B-E995-0CA6259778DC}"/>
              </a:ext>
            </a:extLst>
          </p:cNvPr>
          <p:cNvSpPr/>
          <p:nvPr/>
        </p:nvSpPr>
        <p:spPr>
          <a:xfrm>
            <a:off x="691020" y="1565226"/>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3" name="Freeform: Shape 192">
            <a:extLst>
              <a:ext uri="{FF2B5EF4-FFF2-40B4-BE49-F238E27FC236}">
                <a16:creationId xmlns:a16="http://schemas.microsoft.com/office/drawing/2014/main" id="{46FCAD5A-34D0-6BF8-682A-D3CE2533E3C7}"/>
              </a:ext>
            </a:extLst>
          </p:cNvPr>
          <p:cNvSpPr/>
          <p:nvPr/>
        </p:nvSpPr>
        <p:spPr>
          <a:xfrm>
            <a:off x="5155552" y="3605923"/>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0" y="345506"/>
                  <a:pt x="345392" y="445118"/>
                  <a:pt x="222485" y="445084"/>
                </a:cubicBezTo>
                <a:cubicBezTo>
                  <a:pt x="99601" y="445056"/>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4" name="Freeform: Shape 193">
            <a:extLst>
              <a:ext uri="{FF2B5EF4-FFF2-40B4-BE49-F238E27FC236}">
                <a16:creationId xmlns:a16="http://schemas.microsoft.com/office/drawing/2014/main" id="{686C4389-B6A5-4CE9-E5A1-B60A4452F372}"/>
              </a:ext>
            </a:extLst>
          </p:cNvPr>
          <p:cNvSpPr/>
          <p:nvPr/>
        </p:nvSpPr>
        <p:spPr>
          <a:xfrm>
            <a:off x="5155552" y="917510"/>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0" y="345506"/>
                  <a:pt x="345392" y="445119"/>
                  <a:pt x="222485" y="445084"/>
                </a:cubicBezTo>
                <a:cubicBezTo>
                  <a:pt x="99601" y="445050"/>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5" name="Freeform: Shape 194">
            <a:extLst>
              <a:ext uri="{FF2B5EF4-FFF2-40B4-BE49-F238E27FC236}">
                <a16:creationId xmlns:a16="http://schemas.microsoft.com/office/drawing/2014/main" id="{3500574C-4671-12A7-9507-A515CED86251}"/>
              </a:ext>
            </a:extLst>
          </p:cNvPr>
          <p:cNvSpPr/>
          <p:nvPr/>
        </p:nvSpPr>
        <p:spPr>
          <a:xfrm>
            <a:off x="5565013" y="158980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6" y="345506"/>
                  <a:pt x="345392" y="445119"/>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6" name="Freeform: Shape 195">
            <a:extLst>
              <a:ext uri="{FF2B5EF4-FFF2-40B4-BE49-F238E27FC236}">
                <a16:creationId xmlns:a16="http://schemas.microsoft.com/office/drawing/2014/main" id="{2D8115B7-455E-C62A-63A0-420F087AAF6E}"/>
              </a:ext>
            </a:extLst>
          </p:cNvPr>
          <p:cNvSpPr/>
          <p:nvPr/>
        </p:nvSpPr>
        <p:spPr>
          <a:xfrm>
            <a:off x="5991957" y="2262300"/>
            <a:ext cx="533885" cy="533885"/>
          </a:xfrm>
          <a:custGeom>
            <a:avLst/>
            <a:gdLst>
              <a:gd name="connsiteX0" fmla="*/ 222885 w 445084"/>
              <a:gd name="connsiteY0" fmla="*/ 0 h 445084"/>
              <a:gd name="connsiteX1" fmla="*/ 445084 w 445084"/>
              <a:gd name="connsiteY1" fmla="*/ 222885 h 445084"/>
              <a:gd name="connsiteX2" fmla="*/ 222199 w 445084"/>
              <a:gd name="connsiteY2" fmla="*/ 445084 h 445084"/>
              <a:gd name="connsiteX3" fmla="*/ 0 w 445084"/>
              <a:gd name="connsiteY3" fmla="*/ 222542 h 445084"/>
              <a:gd name="connsiteX4" fmla="*/ 222542 w 445084"/>
              <a:gd name="connsiteY4" fmla="*/ 0 h 445084"/>
              <a:gd name="connsiteX5" fmla="*/ 222885 w 445084"/>
              <a:gd name="connsiteY5" fmla="*/ 0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885" y="0"/>
                </a:moveTo>
                <a:cubicBezTo>
                  <a:pt x="345792" y="189"/>
                  <a:pt x="445273" y="99978"/>
                  <a:pt x="445084" y="222885"/>
                </a:cubicBezTo>
                <a:cubicBezTo>
                  <a:pt x="444896" y="345792"/>
                  <a:pt x="345106" y="445273"/>
                  <a:pt x="222199" y="445084"/>
                </a:cubicBezTo>
                <a:cubicBezTo>
                  <a:pt x="99424" y="444896"/>
                  <a:pt x="0" y="345312"/>
                  <a:pt x="0" y="222542"/>
                </a:cubicBezTo>
                <a:cubicBezTo>
                  <a:pt x="0" y="99635"/>
                  <a:pt x="99635" y="0"/>
                  <a:pt x="222542" y="0"/>
                </a:cubicBezTo>
                <a:cubicBezTo>
                  <a:pt x="222657" y="0"/>
                  <a:pt x="222771" y="0"/>
                  <a:pt x="222885"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7" name="Freeform: Shape 196">
            <a:extLst>
              <a:ext uri="{FF2B5EF4-FFF2-40B4-BE49-F238E27FC236}">
                <a16:creationId xmlns:a16="http://schemas.microsoft.com/office/drawing/2014/main" id="{FADF4F5A-F662-10CC-0071-94D9AB683700}"/>
              </a:ext>
            </a:extLst>
          </p:cNvPr>
          <p:cNvSpPr/>
          <p:nvPr/>
        </p:nvSpPr>
        <p:spPr>
          <a:xfrm>
            <a:off x="5565013" y="293411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6" y="345506"/>
                  <a:pt x="345392" y="445118"/>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8" name="Freeform: Shape 197">
            <a:extLst>
              <a:ext uri="{FF2B5EF4-FFF2-40B4-BE49-F238E27FC236}">
                <a16:creationId xmlns:a16="http://schemas.microsoft.com/office/drawing/2014/main" id="{9CB0AB2F-C823-D9CD-0AD9-4F10CB609144}"/>
              </a:ext>
            </a:extLst>
          </p:cNvPr>
          <p:cNvSpPr/>
          <p:nvPr/>
        </p:nvSpPr>
        <p:spPr>
          <a:xfrm>
            <a:off x="3422825" y="917441"/>
            <a:ext cx="533885" cy="533885"/>
          </a:xfrm>
          <a:custGeom>
            <a:avLst/>
            <a:gdLst>
              <a:gd name="connsiteX0" fmla="*/ 222199 w 445084"/>
              <a:gd name="connsiteY0" fmla="*/ 445085 h 445084"/>
              <a:gd name="connsiteX1" fmla="*/ 0 w 445084"/>
              <a:gd name="connsiteY1" fmla="*/ 222200 h 445084"/>
              <a:gd name="connsiteX2" fmla="*/ 222885 w 445084"/>
              <a:gd name="connsiteY2" fmla="*/ 0 h 445084"/>
              <a:gd name="connsiteX3" fmla="*/ 445084 w 445084"/>
              <a:gd name="connsiteY3" fmla="*/ 222599 h 445084"/>
              <a:gd name="connsiteX4" fmla="*/ 222485 w 445084"/>
              <a:gd name="connsiteY4" fmla="*/ 445085 h 445084"/>
              <a:gd name="connsiteX5" fmla="*/ 222199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199" y="445085"/>
                </a:moveTo>
                <a:cubicBezTo>
                  <a:pt x="99293" y="444896"/>
                  <a:pt x="-188" y="345106"/>
                  <a:pt x="0" y="222200"/>
                </a:cubicBezTo>
                <a:cubicBezTo>
                  <a:pt x="189" y="99293"/>
                  <a:pt x="99978" y="-188"/>
                  <a:pt x="222885" y="0"/>
                </a:cubicBezTo>
                <a:cubicBezTo>
                  <a:pt x="345678" y="189"/>
                  <a:pt x="445119" y="99807"/>
                  <a:pt x="445084" y="222599"/>
                </a:cubicBezTo>
                <a:cubicBezTo>
                  <a:pt x="445056" y="345506"/>
                  <a:pt x="345392" y="445119"/>
                  <a:pt x="222485" y="445085"/>
                </a:cubicBezTo>
                <a:cubicBezTo>
                  <a:pt x="222388" y="445085"/>
                  <a:pt x="222296" y="445085"/>
                  <a:pt x="222199" y="445085"/>
                </a:cubicBezTo>
                <a:close/>
              </a:path>
            </a:pathLst>
          </a:custGeom>
          <a:solidFill>
            <a:srgbClr val="EF4F42">
              <a:lumMod val="75000"/>
            </a:srgbClr>
          </a:solidFill>
          <a:ln w="5715" cap="flat">
            <a:noFill/>
            <a:prstDash val="solid"/>
            <a:miter/>
          </a:ln>
        </p:spPr>
        <p:txBody>
          <a:bodyPr rtlCol="0" anchor="ctr"/>
          <a:lstStyle/>
          <a:p>
            <a:pPr defTabSz="685800">
              <a:buClrTx/>
              <a:defRPr/>
            </a:pPr>
            <a:endParaRPr lang="en-US" sz="1350"/>
          </a:p>
        </p:txBody>
      </p:sp>
      <p:sp>
        <p:nvSpPr>
          <p:cNvPr id="199" name="Freeform: Shape 198">
            <a:extLst>
              <a:ext uri="{FF2B5EF4-FFF2-40B4-BE49-F238E27FC236}">
                <a16:creationId xmlns:a16="http://schemas.microsoft.com/office/drawing/2014/main" id="{C1FC85F4-2877-295D-0C24-A7EAF78F9F10}"/>
              </a:ext>
            </a:extLst>
          </p:cNvPr>
          <p:cNvSpPr/>
          <p:nvPr/>
        </p:nvSpPr>
        <p:spPr>
          <a:xfrm>
            <a:off x="3333571" y="82852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59"/>
                  <a:pt x="0" y="296837"/>
                </a:cubicBezTo>
                <a:cubicBezTo>
                  <a:pt x="63" y="460715"/>
                  <a:pt x="132960" y="593508"/>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29"/>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00" name="Freeform: Shape 199">
            <a:extLst>
              <a:ext uri="{FF2B5EF4-FFF2-40B4-BE49-F238E27FC236}">
                <a16:creationId xmlns:a16="http://schemas.microsoft.com/office/drawing/2014/main" id="{978AED50-3A3E-90B3-9A06-4EE21952750A}"/>
              </a:ext>
            </a:extLst>
          </p:cNvPr>
          <p:cNvSpPr/>
          <p:nvPr/>
        </p:nvSpPr>
        <p:spPr>
          <a:xfrm rot="16211400">
            <a:off x="3422504" y="3605775"/>
            <a:ext cx="533885" cy="534021"/>
          </a:xfrm>
          <a:custGeom>
            <a:avLst/>
            <a:gdLst>
              <a:gd name="connsiteX0" fmla="*/ 445084 w 445084"/>
              <a:gd name="connsiteY0" fmla="*/ 222599 h 445198"/>
              <a:gd name="connsiteX1" fmla="*/ 222542 w 445084"/>
              <a:gd name="connsiteY1" fmla="*/ 445199 h 445198"/>
              <a:gd name="connsiteX2" fmla="*/ 0 w 445084"/>
              <a:gd name="connsiteY2" fmla="*/ 222599 h 445198"/>
              <a:gd name="connsiteX3" fmla="*/ 222542 w 445084"/>
              <a:gd name="connsiteY3" fmla="*/ 0 h 445198"/>
              <a:gd name="connsiteX4" fmla="*/ 445084 w 445084"/>
              <a:gd name="connsiteY4" fmla="*/ 222599 h 44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198">
                <a:moveTo>
                  <a:pt x="445084" y="222599"/>
                </a:moveTo>
                <a:cubicBezTo>
                  <a:pt x="445084" y="345537"/>
                  <a:pt x="345449" y="445199"/>
                  <a:pt x="222542" y="445199"/>
                </a:cubicBezTo>
                <a:cubicBezTo>
                  <a:pt x="99635" y="445199"/>
                  <a:pt x="0" y="345537"/>
                  <a:pt x="0" y="222599"/>
                </a:cubicBezTo>
                <a:cubicBezTo>
                  <a:pt x="0" y="99661"/>
                  <a:pt x="99635" y="0"/>
                  <a:pt x="222542" y="0"/>
                </a:cubicBezTo>
                <a:cubicBezTo>
                  <a:pt x="345449" y="0"/>
                  <a:pt x="445084" y="99661"/>
                  <a:pt x="445084" y="222599"/>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1" name="Freeform: Shape 200">
            <a:extLst>
              <a:ext uri="{FF2B5EF4-FFF2-40B4-BE49-F238E27FC236}">
                <a16:creationId xmlns:a16="http://schemas.microsoft.com/office/drawing/2014/main" id="{B0C88063-176A-E40C-C385-5CCA8602E7B5}"/>
              </a:ext>
            </a:extLst>
          </p:cNvPr>
          <p:cNvSpPr/>
          <p:nvPr/>
        </p:nvSpPr>
        <p:spPr>
          <a:xfrm>
            <a:off x="3013363" y="2933974"/>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542 h 445084"/>
              <a:gd name="connsiteX4" fmla="*/ 222428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7"/>
                  <a:pt x="0" y="222200"/>
                </a:cubicBezTo>
                <a:cubicBezTo>
                  <a:pt x="189" y="99293"/>
                  <a:pt x="99978" y="-188"/>
                  <a:pt x="222885" y="0"/>
                </a:cubicBezTo>
                <a:cubicBezTo>
                  <a:pt x="345655" y="189"/>
                  <a:pt x="445085" y="99773"/>
                  <a:pt x="445085" y="222542"/>
                </a:cubicBezTo>
                <a:cubicBezTo>
                  <a:pt x="445056" y="345478"/>
                  <a:pt x="345369" y="445119"/>
                  <a:pt x="222428" y="445085"/>
                </a:cubicBezTo>
                <a:cubicBezTo>
                  <a:pt x="222354" y="445085"/>
                  <a:pt x="222274"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2" name="Freeform: Shape 201">
            <a:extLst>
              <a:ext uri="{FF2B5EF4-FFF2-40B4-BE49-F238E27FC236}">
                <a16:creationId xmlns:a16="http://schemas.microsoft.com/office/drawing/2014/main" id="{FE0988CB-9675-22A2-5FD0-71292CBC4B18}"/>
              </a:ext>
            </a:extLst>
          </p:cNvPr>
          <p:cNvSpPr/>
          <p:nvPr/>
        </p:nvSpPr>
        <p:spPr>
          <a:xfrm>
            <a:off x="2586145" y="2261545"/>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600 h 445084"/>
              <a:gd name="connsiteX4" fmla="*/ 222485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6"/>
                  <a:pt x="0" y="222200"/>
                </a:cubicBezTo>
                <a:cubicBezTo>
                  <a:pt x="189" y="99292"/>
                  <a:pt x="99979" y="-188"/>
                  <a:pt x="222885" y="0"/>
                </a:cubicBezTo>
                <a:cubicBezTo>
                  <a:pt x="345678" y="189"/>
                  <a:pt x="445119" y="99807"/>
                  <a:pt x="445085" y="222600"/>
                </a:cubicBezTo>
                <a:cubicBezTo>
                  <a:pt x="445056" y="345506"/>
                  <a:pt x="345392" y="445119"/>
                  <a:pt x="222485" y="445085"/>
                </a:cubicBezTo>
                <a:cubicBezTo>
                  <a:pt x="222388" y="445085"/>
                  <a:pt x="222297"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3" name="Freeform: Shape 202">
            <a:extLst>
              <a:ext uri="{FF2B5EF4-FFF2-40B4-BE49-F238E27FC236}">
                <a16:creationId xmlns:a16="http://schemas.microsoft.com/office/drawing/2014/main" id="{F0966407-D430-4040-0E67-421D51E4CE4B}"/>
              </a:ext>
            </a:extLst>
          </p:cNvPr>
          <p:cNvSpPr/>
          <p:nvPr/>
        </p:nvSpPr>
        <p:spPr>
          <a:xfrm>
            <a:off x="5066777" y="3516805"/>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3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11" y="132817"/>
                  <a:pt x="460515" y="-29"/>
                  <a:pt x="296608" y="0"/>
                </a:cubicBezTo>
                <a:close/>
                <a:moveTo>
                  <a:pt x="296608" y="519208"/>
                </a:moveTo>
                <a:cubicBezTo>
                  <a:pt x="173702" y="519019"/>
                  <a:pt x="74221" y="419230"/>
                  <a:pt x="74409" y="296323"/>
                </a:cubicBezTo>
                <a:cubicBezTo>
                  <a:pt x="74598" y="173416"/>
                  <a:pt x="174387" y="73935"/>
                  <a:pt x="297294" y="74123"/>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4" name="Freeform: Shape 203">
            <a:extLst>
              <a:ext uri="{FF2B5EF4-FFF2-40B4-BE49-F238E27FC236}">
                <a16:creationId xmlns:a16="http://schemas.microsoft.com/office/drawing/2014/main" id="{2145F87E-90BB-2757-B298-CA593A0B1047}"/>
              </a:ext>
            </a:extLst>
          </p:cNvPr>
          <p:cNvSpPr/>
          <p:nvPr/>
        </p:nvSpPr>
        <p:spPr>
          <a:xfrm>
            <a:off x="5066777" y="828529"/>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4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59"/>
                  <a:pt x="0" y="296837"/>
                </a:cubicBezTo>
                <a:cubicBezTo>
                  <a:pt x="63" y="460715"/>
                  <a:pt x="132960" y="593508"/>
                  <a:pt x="296837" y="593446"/>
                </a:cubicBezTo>
                <a:cubicBezTo>
                  <a:pt x="460669" y="593383"/>
                  <a:pt x="593445" y="460555"/>
                  <a:pt x="593445" y="296723"/>
                </a:cubicBezTo>
                <a:cubicBezTo>
                  <a:pt x="593411" y="132817"/>
                  <a:pt x="460515" y="-34"/>
                  <a:pt x="296608" y="0"/>
                </a:cubicBezTo>
                <a:close/>
                <a:moveTo>
                  <a:pt x="296608" y="519208"/>
                </a:moveTo>
                <a:cubicBezTo>
                  <a:pt x="173702" y="519019"/>
                  <a:pt x="74221" y="419229"/>
                  <a:pt x="74409" y="296323"/>
                </a:cubicBezTo>
                <a:cubicBezTo>
                  <a:pt x="74598" y="173416"/>
                  <a:pt x="174387" y="73935"/>
                  <a:pt x="297294" y="74124"/>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5" name="Freeform: Shape 204">
            <a:extLst>
              <a:ext uri="{FF2B5EF4-FFF2-40B4-BE49-F238E27FC236}">
                <a16:creationId xmlns:a16="http://schemas.microsoft.com/office/drawing/2014/main" id="{ADFCEE9F-6489-1663-3E64-A02D641FBE73}"/>
              </a:ext>
            </a:extLst>
          </p:cNvPr>
          <p:cNvSpPr/>
          <p:nvPr/>
        </p:nvSpPr>
        <p:spPr>
          <a:xfrm>
            <a:off x="5476239"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09 w 593445"/>
              <a:gd name="connsiteY4" fmla="*/ 0 h 593445"/>
              <a:gd name="connsiteX5" fmla="*/ 296609 w 593445"/>
              <a:gd name="connsiteY5" fmla="*/ 519208 h 593445"/>
              <a:gd name="connsiteX6" fmla="*/ 74409 w 593445"/>
              <a:gd name="connsiteY6" fmla="*/ 296323 h 593445"/>
              <a:gd name="connsiteX7" fmla="*/ 297294 w 593445"/>
              <a:gd name="connsiteY7" fmla="*/ 74124 h 593445"/>
              <a:gd name="connsiteX8" fmla="*/ 519494 w 593445"/>
              <a:gd name="connsiteY8" fmla="*/ 296666 h 593445"/>
              <a:gd name="connsiteX9" fmla="*/ 296837 w 593445"/>
              <a:gd name="connsiteY9" fmla="*/ 519208 h 593445"/>
              <a:gd name="connsiteX10" fmla="*/ 296609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9" y="0"/>
                </a:moveTo>
                <a:cubicBezTo>
                  <a:pt x="132731" y="63"/>
                  <a:pt x="-63" y="132960"/>
                  <a:pt x="0" y="296837"/>
                </a:cubicBezTo>
                <a:cubicBezTo>
                  <a:pt x="63" y="460715"/>
                  <a:pt x="132960" y="593509"/>
                  <a:pt x="296837" y="593446"/>
                </a:cubicBezTo>
                <a:cubicBezTo>
                  <a:pt x="460692" y="593383"/>
                  <a:pt x="593480" y="460520"/>
                  <a:pt x="593446" y="296666"/>
                </a:cubicBezTo>
                <a:cubicBezTo>
                  <a:pt x="593383" y="132782"/>
                  <a:pt x="460492" y="-34"/>
                  <a:pt x="296609" y="0"/>
                </a:cubicBezTo>
                <a:close/>
                <a:moveTo>
                  <a:pt x="296609" y="519208"/>
                </a:moveTo>
                <a:cubicBezTo>
                  <a:pt x="173702" y="519019"/>
                  <a:pt x="74221" y="419230"/>
                  <a:pt x="74409" y="296323"/>
                </a:cubicBezTo>
                <a:cubicBezTo>
                  <a:pt x="74598" y="173416"/>
                  <a:pt x="174388"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6" name="Freeform: Shape 205">
            <a:extLst>
              <a:ext uri="{FF2B5EF4-FFF2-40B4-BE49-F238E27FC236}">
                <a16:creationId xmlns:a16="http://schemas.microsoft.com/office/drawing/2014/main" id="{DFEBF931-97D7-AC52-B0B2-39BD6E3DDA18}"/>
              </a:ext>
            </a:extLst>
          </p:cNvPr>
          <p:cNvSpPr/>
          <p:nvPr/>
        </p:nvSpPr>
        <p:spPr>
          <a:xfrm>
            <a:off x="5903525" y="2173182"/>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723 w 593445"/>
              <a:gd name="connsiteY4" fmla="*/ 0 h 593445"/>
              <a:gd name="connsiteX5" fmla="*/ 296608 w 593445"/>
              <a:gd name="connsiteY5" fmla="*/ 0 h 593445"/>
              <a:gd name="connsiteX6" fmla="*/ 296608 w 593445"/>
              <a:gd name="connsiteY6" fmla="*/ 519208 h 593445"/>
              <a:gd name="connsiteX7" fmla="*/ 74123 w 593445"/>
              <a:gd name="connsiteY7" fmla="*/ 296609 h 593445"/>
              <a:gd name="connsiteX8" fmla="*/ 296723 w 593445"/>
              <a:gd name="connsiteY8" fmla="*/ 74123 h 593445"/>
              <a:gd name="connsiteX9" fmla="*/ 519208 w 593445"/>
              <a:gd name="connsiteY9" fmla="*/ 296723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45" y="132845"/>
                  <a:pt x="460600" y="0"/>
                  <a:pt x="296723" y="0"/>
                </a:cubicBezTo>
                <a:cubicBezTo>
                  <a:pt x="296683" y="0"/>
                  <a:pt x="296648" y="0"/>
                  <a:pt x="296608" y="0"/>
                </a:cubicBezTo>
                <a:close/>
                <a:moveTo>
                  <a:pt x="296608" y="519208"/>
                </a:moveTo>
                <a:cubicBezTo>
                  <a:pt x="173702" y="519173"/>
                  <a:pt x="74089" y="419515"/>
                  <a:pt x="74123" y="296609"/>
                </a:cubicBezTo>
                <a:cubicBezTo>
                  <a:pt x="74152" y="173702"/>
                  <a:pt x="173816" y="74089"/>
                  <a:pt x="296723" y="74123"/>
                </a:cubicBezTo>
                <a:cubicBezTo>
                  <a:pt x="419629" y="74152"/>
                  <a:pt x="519242" y="173816"/>
                  <a:pt x="519208" y="296723"/>
                </a:cubicBezTo>
                <a:cubicBezTo>
                  <a:pt x="519173" y="419630"/>
                  <a:pt x="419515" y="519242"/>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7" name="Freeform: Shape 206">
            <a:extLst>
              <a:ext uri="{FF2B5EF4-FFF2-40B4-BE49-F238E27FC236}">
                <a16:creationId xmlns:a16="http://schemas.microsoft.com/office/drawing/2014/main" id="{19BBCF33-6D6E-C356-EAE1-B4178B4EEF7F}"/>
              </a:ext>
            </a:extLst>
          </p:cNvPr>
          <p:cNvSpPr/>
          <p:nvPr/>
        </p:nvSpPr>
        <p:spPr>
          <a:xfrm>
            <a:off x="5476376"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494 w 593331"/>
              <a:gd name="connsiteY4" fmla="*/ 0 h 593331"/>
              <a:gd name="connsiteX5" fmla="*/ 296494 w 593331"/>
              <a:gd name="connsiteY5" fmla="*/ 519208 h 593331"/>
              <a:gd name="connsiteX6" fmla="*/ 74295 w 593331"/>
              <a:gd name="connsiteY6" fmla="*/ 296323 h 593331"/>
              <a:gd name="connsiteX7" fmla="*/ 297180 w 593331"/>
              <a:gd name="connsiteY7" fmla="*/ 74123 h 593331"/>
              <a:gd name="connsiteX8" fmla="*/ 519379 w 593331"/>
              <a:gd name="connsiteY8" fmla="*/ 296666 h 593331"/>
              <a:gd name="connsiteX9" fmla="*/ 296780 w 593331"/>
              <a:gd name="connsiteY9" fmla="*/ 519265 h 593331"/>
              <a:gd name="connsiteX10" fmla="*/ 296494 w 593331"/>
              <a:gd name="connsiteY10"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68" y="132782"/>
                  <a:pt x="460377" y="-29"/>
                  <a:pt x="296494" y="0"/>
                </a:cubicBezTo>
                <a:close/>
                <a:moveTo>
                  <a:pt x="296494" y="519208"/>
                </a:moveTo>
                <a:cubicBezTo>
                  <a:pt x="173587" y="519019"/>
                  <a:pt x="74106"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8" name="Freeform: Shape 207">
            <a:extLst>
              <a:ext uri="{FF2B5EF4-FFF2-40B4-BE49-F238E27FC236}">
                <a16:creationId xmlns:a16="http://schemas.microsoft.com/office/drawing/2014/main" id="{C92335D6-1EDB-7658-7734-DBF824E8ADCB}"/>
              </a:ext>
            </a:extLst>
          </p:cNvPr>
          <p:cNvSpPr/>
          <p:nvPr/>
        </p:nvSpPr>
        <p:spPr>
          <a:xfrm>
            <a:off x="3333571" y="3516806"/>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3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60" y="593509"/>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30"/>
                  <a:pt x="74409" y="296323"/>
                </a:cubicBezTo>
                <a:cubicBezTo>
                  <a:pt x="74598" y="173416"/>
                  <a:pt x="174388" y="73935"/>
                  <a:pt x="297294" y="74123"/>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9" name="Freeform: Shape 208">
            <a:extLst>
              <a:ext uri="{FF2B5EF4-FFF2-40B4-BE49-F238E27FC236}">
                <a16:creationId xmlns:a16="http://schemas.microsoft.com/office/drawing/2014/main" id="{6DC02B0D-99D3-CC1C-40F3-BCB5B1D78605}"/>
              </a:ext>
            </a:extLst>
          </p:cNvPr>
          <p:cNvSpPr/>
          <p:nvPr/>
        </p:nvSpPr>
        <p:spPr>
          <a:xfrm>
            <a:off x="2924245"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551 w 593331"/>
              <a:gd name="connsiteY4" fmla="*/ 0 h 593331"/>
              <a:gd name="connsiteX5" fmla="*/ 296494 w 593331"/>
              <a:gd name="connsiteY5" fmla="*/ 0 h 593331"/>
              <a:gd name="connsiteX6" fmla="*/ 296494 w 593331"/>
              <a:gd name="connsiteY6" fmla="*/ 519208 h 593331"/>
              <a:gd name="connsiteX7" fmla="*/ 74295 w 593331"/>
              <a:gd name="connsiteY7" fmla="*/ 296323 h 593331"/>
              <a:gd name="connsiteX8" fmla="*/ 297180 w 593331"/>
              <a:gd name="connsiteY8" fmla="*/ 74123 h 593331"/>
              <a:gd name="connsiteX9" fmla="*/ 519379 w 593331"/>
              <a:gd name="connsiteY9" fmla="*/ 296666 h 593331"/>
              <a:gd name="connsiteX10" fmla="*/ 296780 w 593331"/>
              <a:gd name="connsiteY10" fmla="*/ 519265 h 593331"/>
              <a:gd name="connsiteX11" fmla="*/ 296494 w 593331"/>
              <a:gd name="connsiteY11"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97" y="132788"/>
                  <a:pt x="460429" y="-29"/>
                  <a:pt x="296551" y="0"/>
                </a:cubicBezTo>
                <a:cubicBezTo>
                  <a:pt x="296534" y="0"/>
                  <a:pt x="296511" y="0"/>
                  <a:pt x="296494" y="0"/>
                </a:cubicBezTo>
                <a:close/>
                <a:moveTo>
                  <a:pt x="296494" y="519208"/>
                </a:moveTo>
                <a:cubicBezTo>
                  <a:pt x="173587" y="519019"/>
                  <a:pt x="74107"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0" name="Freeform: Shape 209">
            <a:extLst>
              <a:ext uri="{FF2B5EF4-FFF2-40B4-BE49-F238E27FC236}">
                <a16:creationId xmlns:a16="http://schemas.microsoft.com/office/drawing/2014/main" id="{9157D7C3-BCD3-9AED-56BB-7C22A8D14624}"/>
              </a:ext>
            </a:extLst>
          </p:cNvPr>
          <p:cNvSpPr/>
          <p:nvPr/>
        </p:nvSpPr>
        <p:spPr>
          <a:xfrm>
            <a:off x="2496890" y="2172632"/>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69" y="593383"/>
                  <a:pt x="593446" y="460555"/>
                  <a:pt x="593446" y="296723"/>
                </a:cubicBezTo>
                <a:cubicBezTo>
                  <a:pt x="593446" y="132845"/>
                  <a:pt x="460600" y="0"/>
                  <a:pt x="296723" y="0"/>
                </a:cubicBezTo>
                <a:cubicBezTo>
                  <a:pt x="296683" y="0"/>
                  <a:pt x="296648" y="0"/>
                  <a:pt x="296609" y="0"/>
                </a:cubicBezTo>
                <a:close/>
                <a:moveTo>
                  <a:pt x="296609" y="519208"/>
                </a:moveTo>
                <a:cubicBezTo>
                  <a:pt x="173702" y="519019"/>
                  <a:pt x="74221" y="419230"/>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1" name="Freeform: Shape 210">
            <a:extLst>
              <a:ext uri="{FF2B5EF4-FFF2-40B4-BE49-F238E27FC236}">
                <a16:creationId xmlns:a16="http://schemas.microsoft.com/office/drawing/2014/main" id="{1FAFF15D-1EC8-E6E5-CCF6-34056E0CA58C}"/>
              </a:ext>
            </a:extLst>
          </p:cNvPr>
          <p:cNvSpPr/>
          <p:nvPr/>
        </p:nvSpPr>
        <p:spPr>
          <a:xfrm rot="21587400">
            <a:off x="3013102" y="1589619"/>
            <a:ext cx="534021" cy="533885"/>
          </a:xfrm>
          <a:custGeom>
            <a:avLst/>
            <a:gdLst>
              <a:gd name="connsiteX0" fmla="*/ 445198 w 445198"/>
              <a:gd name="connsiteY0" fmla="*/ 222542 h 445084"/>
              <a:gd name="connsiteX1" fmla="*/ 222599 w 445198"/>
              <a:gd name="connsiteY1" fmla="*/ 445084 h 445084"/>
              <a:gd name="connsiteX2" fmla="*/ 0 w 445198"/>
              <a:gd name="connsiteY2" fmla="*/ 222542 h 445084"/>
              <a:gd name="connsiteX3" fmla="*/ 222599 w 445198"/>
              <a:gd name="connsiteY3" fmla="*/ 0 h 445084"/>
              <a:gd name="connsiteX4" fmla="*/ 445198 w 445198"/>
              <a:gd name="connsiteY4" fmla="*/ 222542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98" h="445084">
                <a:moveTo>
                  <a:pt x="445198" y="222542"/>
                </a:moveTo>
                <a:cubicBezTo>
                  <a:pt x="445198" y="345448"/>
                  <a:pt x="345537" y="445084"/>
                  <a:pt x="222599" y="445084"/>
                </a:cubicBezTo>
                <a:cubicBezTo>
                  <a:pt x="99661" y="445084"/>
                  <a:pt x="0" y="345448"/>
                  <a:pt x="0" y="222542"/>
                </a:cubicBezTo>
                <a:cubicBezTo>
                  <a:pt x="0" y="99635"/>
                  <a:pt x="99661" y="0"/>
                  <a:pt x="222599" y="0"/>
                </a:cubicBezTo>
                <a:cubicBezTo>
                  <a:pt x="345537" y="0"/>
                  <a:pt x="445198" y="99635"/>
                  <a:pt x="445198" y="22254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2" name="Freeform: Shape 211">
            <a:extLst>
              <a:ext uri="{FF2B5EF4-FFF2-40B4-BE49-F238E27FC236}">
                <a16:creationId xmlns:a16="http://schemas.microsoft.com/office/drawing/2014/main" id="{53F031A7-A58B-A693-96EB-C88C82FFA6AA}"/>
              </a:ext>
            </a:extLst>
          </p:cNvPr>
          <p:cNvSpPr/>
          <p:nvPr/>
        </p:nvSpPr>
        <p:spPr>
          <a:xfrm>
            <a:off x="2924108"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66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666 h 593445"/>
              <a:gd name="connsiteX10" fmla="*/ 296837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92" y="593383"/>
                  <a:pt x="593480" y="460520"/>
                  <a:pt x="593446" y="296666"/>
                </a:cubicBezTo>
                <a:cubicBezTo>
                  <a:pt x="593411" y="132788"/>
                  <a:pt x="460543" y="-34"/>
                  <a:pt x="296666" y="0"/>
                </a:cubicBezTo>
                <a:cubicBezTo>
                  <a:pt x="296648" y="0"/>
                  <a:pt x="296626" y="0"/>
                  <a:pt x="296609" y="0"/>
                </a:cubicBezTo>
                <a:close/>
                <a:moveTo>
                  <a:pt x="296609" y="519208"/>
                </a:moveTo>
                <a:cubicBezTo>
                  <a:pt x="173702" y="519019"/>
                  <a:pt x="74221" y="419230"/>
                  <a:pt x="74409" y="296323"/>
                </a:cubicBezTo>
                <a:cubicBezTo>
                  <a:pt x="74598" y="173416"/>
                  <a:pt x="174387"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3" name="Freeform: Shape 212">
            <a:extLst>
              <a:ext uri="{FF2B5EF4-FFF2-40B4-BE49-F238E27FC236}">
                <a16:creationId xmlns:a16="http://schemas.microsoft.com/office/drawing/2014/main" id="{9CD682A0-F471-34B1-B8A0-6661D89C4D7A}"/>
              </a:ext>
            </a:extLst>
          </p:cNvPr>
          <p:cNvSpPr/>
          <p:nvPr/>
        </p:nvSpPr>
        <p:spPr>
          <a:xfrm>
            <a:off x="3851072" y="1835973"/>
            <a:ext cx="1378585" cy="1377900"/>
          </a:xfrm>
          <a:custGeom>
            <a:avLst/>
            <a:gdLst>
              <a:gd name="connsiteX0" fmla="*/ 1149287 w 1149286"/>
              <a:gd name="connsiteY0" fmla="*/ 574358 h 1148715"/>
              <a:gd name="connsiteX1" fmla="*/ 574643 w 1149286"/>
              <a:gd name="connsiteY1" fmla="*/ 1148715 h 1148715"/>
              <a:gd name="connsiteX2" fmla="*/ 0 w 1149286"/>
              <a:gd name="connsiteY2" fmla="*/ 574358 h 1148715"/>
              <a:gd name="connsiteX3" fmla="*/ 574643 w 1149286"/>
              <a:gd name="connsiteY3" fmla="*/ 0 h 1148715"/>
              <a:gd name="connsiteX4" fmla="*/ 1149287 w 1149286"/>
              <a:gd name="connsiteY4" fmla="*/ 574358 h 114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86" h="1148715">
                <a:moveTo>
                  <a:pt x="1149287" y="574358"/>
                </a:moveTo>
                <a:cubicBezTo>
                  <a:pt x="1149287" y="891567"/>
                  <a:pt x="892010" y="1148715"/>
                  <a:pt x="574643" y="1148715"/>
                </a:cubicBezTo>
                <a:cubicBezTo>
                  <a:pt x="257277" y="1148715"/>
                  <a:pt x="0" y="891567"/>
                  <a:pt x="0" y="574358"/>
                </a:cubicBezTo>
                <a:cubicBezTo>
                  <a:pt x="0" y="257148"/>
                  <a:pt x="257277" y="0"/>
                  <a:pt x="574643" y="0"/>
                </a:cubicBezTo>
                <a:cubicBezTo>
                  <a:pt x="892010" y="0"/>
                  <a:pt x="1149287" y="257148"/>
                  <a:pt x="1149287" y="57435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14" name="Freeform: Shape 213">
            <a:extLst>
              <a:ext uri="{FF2B5EF4-FFF2-40B4-BE49-F238E27FC236}">
                <a16:creationId xmlns:a16="http://schemas.microsoft.com/office/drawing/2014/main" id="{FC296917-9D51-EFF4-79FB-2CAD542524B9}"/>
              </a:ext>
            </a:extLst>
          </p:cNvPr>
          <p:cNvSpPr/>
          <p:nvPr/>
        </p:nvSpPr>
        <p:spPr>
          <a:xfrm>
            <a:off x="3942109" y="1926943"/>
            <a:ext cx="1196510" cy="1195961"/>
          </a:xfrm>
          <a:custGeom>
            <a:avLst/>
            <a:gdLst>
              <a:gd name="connsiteX0" fmla="*/ 997496 w 997496"/>
              <a:gd name="connsiteY0" fmla="*/ 498519 h 997038"/>
              <a:gd name="connsiteX1" fmla="*/ 498748 w 997496"/>
              <a:gd name="connsiteY1" fmla="*/ 997039 h 997038"/>
              <a:gd name="connsiteX2" fmla="*/ 0 w 997496"/>
              <a:gd name="connsiteY2" fmla="*/ 498519 h 997038"/>
              <a:gd name="connsiteX3" fmla="*/ 498748 w 997496"/>
              <a:gd name="connsiteY3" fmla="*/ 0 h 997038"/>
              <a:gd name="connsiteX4" fmla="*/ 997496 w 997496"/>
              <a:gd name="connsiteY4" fmla="*/ 498519 h 99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96" h="997038">
                <a:moveTo>
                  <a:pt x="997496" y="498519"/>
                </a:moveTo>
                <a:cubicBezTo>
                  <a:pt x="997496" y="773844"/>
                  <a:pt x="774199" y="997039"/>
                  <a:pt x="498748" y="997039"/>
                </a:cubicBezTo>
                <a:cubicBezTo>
                  <a:pt x="223297" y="997039"/>
                  <a:pt x="0" y="773844"/>
                  <a:pt x="0" y="498519"/>
                </a:cubicBezTo>
                <a:cubicBezTo>
                  <a:pt x="0" y="223195"/>
                  <a:pt x="223297" y="0"/>
                  <a:pt x="498748" y="0"/>
                </a:cubicBezTo>
                <a:cubicBezTo>
                  <a:pt x="774199" y="0"/>
                  <a:pt x="997496" y="223195"/>
                  <a:pt x="997496" y="49851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5715" cap="flat">
            <a:noFill/>
            <a:prstDash val="solid"/>
            <a:miter/>
          </a:ln>
        </p:spPr>
        <p:txBody>
          <a:bodyPr rtlCol="0" anchor="ctr"/>
          <a:lstStyle/>
          <a:p>
            <a:pPr defTabSz="685800">
              <a:buClrTx/>
              <a:defRPr/>
            </a:pPr>
            <a:endParaRPr lang="en-US" sz="1350"/>
          </a:p>
        </p:txBody>
      </p:sp>
      <p:sp>
        <p:nvSpPr>
          <p:cNvPr id="152" name="TextBox 151">
            <a:extLst>
              <a:ext uri="{FF2B5EF4-FFF2-40B4-BE49-F238E27FC236}">
                <a16:creationId xmlns:a16="http://schemas.microsoft.com/office/drawing/2014/main" id="{05470069-CC48-D986-7685-37C4E8BBD05A}"/>
              </a:ext>
            </a:extLst>
          </p:cNvPr>
          <p:cNvSpPr txBox="1"/>
          <p:nvPr/>
        </p:nvSpPr>
        <p:spPr>
          <a:xfrm>
            <a:off x="4028587" y="2348740"/>
            <a:ext cx="1021186" cy="369332"/>
          </a:xfrm>
          <a:prstGeom prst="rect">
            <a:avLst/>
          </a:prstGeom>
          <a:noFill/>
        </p:spPr>
        <p:txBody>
          <a:bodyPr wrap="square">
            <a:spAutoFit/>
          </a:bodyPr>
          <a:lstStyle/>
          <a:p>
            <a:pPr algn="ctr" defTabSz="685800">
              <a:buClrTx/>
              <a:defRPr/>
            </a:pPr>
            <a:r>
              <a:rPr lang="en-US" sz="1800" b="1">
                <a:solidFill>
                  <a:srgbClr val="FFFFFF"/>
                </a:solidFill>
                <a:latin typeface="Perpetua" panose="02020502060401020303" pitchFamily="18" charset="0"/>
              </a:rPr>
              <a:t>Benefits</a:t>
            </a:r>
          </a:p>
        </p:txBody>
      </p:sp>
      <p:sp>
        <p:nvSpPr>
          <p:cNvPr id="153" name="TextBox 152">
            <a:extLst>
              <a:ext uri="{FF2B5EF4-FFF2-40B4-BE49-F238E27FC236}">
                <a16:creationId xmlns:a16="http://schemas.microsoft.com/office/drawing/2014/main" id="{43865524-A39D-AFBA-8385-497F0372C112}"/>
              </a:ext>
            </a:extLst>
          </p:cNvPr>
          <p:cNvSpPr txBox="1"/>
          <p:nvPr/>
        </p:nvSpPr>
        <p:spPr>
          <a:xfrm>
            <a:off x="1187162" y="885006"/>
            <a:ext cx="2566111" cy="538609"/>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1200" dirty="0"/>
              <a:t>Data integration and reporting</a:t>
            </a:r>
          </a:p>
          <a:p>
            <a:r>
              <a:rPr lang="en-US" sz="1200" dirty="0"/>
              <a:t>Document trials</a:t>
            </a:r>
          </a:p>
        </p:txBody>
      </p:sp>
      <p:sp>
        <p:nvSpPr>
          <p:cNvPr id="154" name="TextBox 153">
            <a:extLst>
              <a:ext uri="{FF2B5EF4-FFF2-40B4-BE49-F238E27FC236}">
                <a16:creationId xmlns:a16="http://schemas.microsoft.com/office/drawing/2014/main" id="{22B23C95-45FF-FC83-F639-F8313CF948E1}"/>
              </a:ext>
            </a:extLst>
          </p:cNvPr>
          <p:cNvSpPr txBox="1"/>
          <p:nvPr/>
        </p:nvSpPr>
        <p:spPr>
          <a:xfrm>
            <a:off x="817417" y="1570470"/>
            <a:ext cx="2220665" cy="577081"/>
          </a:xfrm>
          <a:prstGeom prst="rect">
            <a:avLst/>
          </a:prstGeom>
          <a:noFill/>
        </p:spPr>
        <p:txBody>
          <a:bodyPr wrap="square">
            <a:spAutoFit/>
          </a:bodyPr>
          <a:lstStyle/>
          <a:p>
            <a:pPr defTabSz="685800">
              <a:spcAft>
                <a:spcPts val="450"/>
              </a:spcAft>
              <a:buClrTx/>
              <a:defRPr/>
            </a:pPr>
            <a:r>
              <a:rPr lang="en-US" sz="1050" b="1">
                <a:solidFill>
                  <a:srgbClr val="FFFFFF"/>
                </a:solidFill>
                <a:latin typeface="Lora" pitchFamily="2" charset="0"/>
              </a:rPr>
              <a:t>Real-Time collaboration Decision making and increased productivity</a:t>
            </a:r>
          </a:p>
        </p:txBody>
      </p:sp>
      <p:sp>
        <p:nvSpPr>
          <p:cNvPr id="155" name="TextBox 154">
            <a:extLst>
              <a:ext uri="{FF2B5EF4-FFF2-40B4-BE49-F238E27FC236}">
                <a16:creationId xmlns:a16="http://schemas.microsoft.com/office/drawing/2014/main" id="{7B18DA32-034B-1751-B9B5-62EC282E1606}"/>
              </a:ext>
            </a:extLst>
          </p:cNvPr>
          <p:cNvSpPr txBox="1"/>
          <p:nvPr/>
        </p:nvSpPr>
        <p:spPr>
          <a:xfrm>
            <a:off x="594067" y="2241432"/>
            <a:ext cx="1958888"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dirty="0">
                <a:solidFill>
                  <a:srgbClr val="FFFFFF"/>
                </a:solidFill>
                <a:latin typeface="Lora" pitchFamily="2" charset="0"/>
              </a:rPr>
              <a:t>Enhancing project quality by using Project Quality Index feature</a:t>
            </a:r>
            <a:r>
              <a:rPr lang="en-US" sz="900" b="1" dirty="0">
                <a:solidFill>
                  <a:srgbClr val="FFFFFF"/>
                </a:solidFill>
                <a:latin typeface="Lora" pitchFamily="2" charset="0"/>
              </a:rPr>
              <a:t> </a:t>
            </a:r>
          </a:p>
        </p:txBody>
      </p:sp>
      <p:sp>
        <p:nvSpPr>
          <p:cNvPr id="156" name="TextBox 155">
            <a:extLst>
              <a:ext uri="{FF2B5EF4-FFF2-40B4-BE49-F238E27FC236}">
                <a16:creationId xmlns:a16="http://schemas.microsoft.com/office/drawing/2014/main" id="{F37A3483-EA3E-29AF-73C8-037F76005D75}"/>
              </a:ext>
            </a:extLst>
          </p:cNvPr>
          <p:cNvSpPr txBox="1"/>
          <p:nvPr/>
        </p:nvSpPr>
        <p:spPr>
          <a:xfrm>
            <a:off x="838426" y="2943455"/>
            <a:ext cx="1943642" cy="47961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Offline functionality </a:t>
            </a:r>
          </a:p>
          <a:p>
            <a:pPr defTabSz="685800">
              <a:spcAft>
                <a:spcPts val="450"/>
              </a:spcAft>
              <a:buClrTx/>
              <a:defRPr/>
            </a:pPr>
            <a:r>
              <a:rPr lang="en-US" sz="1050" b="1">
                <a:solidFill>
                  <a:srgbClr val="FFFFFF"/>
                </a:solidFill>
                <a:latin typeface="Lora" pitchFamily="2" charset="0"/>
              </a:rPr>
              <a:t>Alerts and notifications</a:t>
            </a:r>
            <a:r>
              <a:rPr lang="en-US" sz="900" b="1">
                <a:solidFill>
                  <a:srgbClr val="FFFFFF"/>
                </a:solidFill>
                <a:latin typeface="Lora" pitchFamily="2" charset="0"/>
              </a:rPr>
              <a:t> </a:t>
            </a:r>
          </a:p>
        </p:txBody>
      </p:sp>
      <p:sp>
        <p:nvSpPr>
          <p:cNvPr id="157" name="TextBox 156">
            <a:extLst>
              <a:ext uri="{FF2B5EF4-FFF2-40B4-BE49-F238E27FC236}">
                <a16:creationId xmlns:a16="http://schemas.microsoft.com/office/drawing/2014/main" id="{498542CB-D21D-681F-5FF7-85095D7A00F5}"/>
              </a:ext>
            </a:extLst>
          </p:cNvPr>
          <p:cNvSpPr txBox="1"/>
          <p:nvPr/>
        </p:nvSpPr>
        <p:spPr>
          <a:xfrm>
            <a:off x="1259885" y="3651254"/>
            <a:ext cx="2124845"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Cost and Resources saving Sustainability</a:t>
            </a:r>
            <a:r>
              <a:rPr lang="en-US" sz="900" b="1">
                <a:solidFill>
                  <a:srgbClr val="FFFFFF"/>
                </a:solidFill>
                <a:latin typeface="Lora" pitchFamily="2" charset="0"/>
              </a:rPr>
              <a:t> </a:t>
            </a:r>
          </a:p>
        </p:txBody>
      </p:sp>
      <p:sp>
        <p:nvSpPr>
          <p:cNvPr id="158" name="TextBox 157">
            <a:extLst>
              <a:ext uri="{FF2B5EF4-FFF2-40B4-BE49-F238E27FC236}">
                <a16:creationId xmlns:a16="http://schemas.microsoft.com/office/drawing/2014/main" id="{F76C2093-AF0E-BCC9-A5D3-9BFF104CBB85}"/>
              </a:ext>
            </a:extLst>
          </p:cNvPr>
          <p:cNvSpPr txBox="1"/>
          <p:nvPr/>
        </p:nvSpPr>
        <p:spPr>
          <a:xfrm>
            <a:off x="5819069" y="996632"/>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Digital checklists for real-time monitoring</a:t>
            </a:r>
          </a:p>
        </p:txBody>
      </p:sp>
      <p:sp>
        <p:nvSpPr>
          <p:cNvPr id="159" name="TextBox 158">
            <a:extLst>
              <a:ext uri="{FF2B5EF4-FFF2-40B4-BE49-F238E27FC236}">
                <a16:creationId xmlns:a16="http://schemas.microsoft.com/office/drawing/2014/main" id="{88D43273-438A-3D13-E402-8C4BCD7262FD}"/>
              </a:ext>
            </a:extLst>
          </p:cNvPr>
          <p:cNvSpPr txBox="1"/>
          <p:nvPr/>
        </p:nvSpPr>
        <p:spPr>
          <a:xfrm>
            <a:off x="6244374" y="1673064"/>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dirty="0">
                <a:solidFill>
                  <a:srgbClr val="FFFFFF"/>
                </a:solidFill>
                <a:latin typeface="Lora" pitchFamily="2" charset="0"/>
              </a:rPr>
              <a:t>Enhanced inspection management</a:t>
            </a:r>
            <a:r>
              <a:rPr lang="en-US" sz="900" b="1" dirty="0">
                <a:solidFill>
                  <a:srgbClr val="FFFFFF"/>
                </a:solidFill>
                <a:latin typeface="Lora" pitchFamily="2" charset="0"/>
              </a:rPr>
              <a:t> </a:t>
            </a:r>
          </a:p>
        </p:txBody>
      </p:sp>
      <p:sp>
        <p:nvSpPr>
          <p:cNvPr id="160" name="TextBox 159">
            <a:extLst>
              <a:ext uri="{FF2B5EF4-FFF2-40B4-BE49-F238E27FC236}">
                <a16:creationId xmlns:a16="http://schemas.microsoft.com/office/drawing/2014/main" id="{A025ECBA-45FD-7AA4-6E32-CD381432D852}"/>
              </a:ext>
            </a:extLst>
          </p:cNvPr>
          <p:cNvSpPr txBox="1"/>
          <p:nvPr/>
        </p:nvSpPr>
        <p:spPr>
          <a:xfrm>
            <a:off x="6635249" y="2331152"/>
            <a:ext cx="2073674"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Comprehensive documentation features</a:t>
            </a:r>
          </a:p>
        </p:txBody>
      </p:sp>
      <p:sp>
        <p:nvSpPr>
          <p:cNvPr id="161" name="TextBox 160">
            <a:extLst>
              <a:ext uri="{FF2B5EF4-FFF2-40B4-BE49-F238E27FC236}">
                <a16:creationId xmlns:a16="http://schemas.microsoft.com/office/drawing/2014/main" id="{3D0C562C-77A4-FD31-553D-D5745249335B}"/>
              </a:ext>
            </a:extLst>
          </p:cNvPr>
          <p:cNvSpPr txBox="1"/>
          <p:nvPr/>
        </p:nvSpPr>
        <p:spPr>
          <a:xfrm>
            <a:off x="6272600" y="3091374"/>
            <a:ext cx="2063371"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Data access and Traceability</a:t>
            </a:r>
          </a:p>
        </p:txBody>
      </p:sp>
      <p:sp>
        <p:nvSpPr>
          <p:cNvPr id="162" name="TextBox 161">
            <a:extLst>
              <a:ext uri="{FF2B5EF4-FFF2-40B4-BE49-F238E27FC236}">
                <a16:creationId xmlns:a16="http://schemas.microsoft.com/office/drawing/2014/main" id="{0BFC7BD9-F2F3-38C1-AF4D-26ED9C156A4B}"/>
              </a:ext>
            </a:extLst>
          </p:cNvPr>
          <p:cNvSpPr txBox="1"/>
          <p:nvPr/>
        </p:nvSpPr>
        <p:spPr>
          <a:xfrm>
            <a:off x="5800641" y="3759149"/>
            <a:ext cx="2023379"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Reports and Dashboards</a:t>
            </a:r>
          </a:p>
        </p:txBody>
      </p:sp>
      <p:sp>
        <p:nvSpPr>
          <p:cNvPr id="2" name="TextBox 1">
            <a:extLst>
              <a:ext uri="{FF2B5EF4-FFF2-40B4-BE49-F238E27FC236}">
                <a16:creationId xmlns:a16="http://schemas.microsoft.com/office/drawing/2014/main" id="{790EF43C-50A6-084E-FB52-37C2D6B1F1A0}"/>
              </a:ext>
            </a:extLst>
          </p:cNvPr>
          <p:cNvSpPr txBox="1"/>
          <p:nvPr/>
        </p:nvSpPr>
        <p:spPr>
          <a:xfrm>
            <a:off x="5244562" y="1049846"/>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01</a:t>
            </a:r>
            <a:endParaRPr lang="en-IN" sz="1500" b="1" kern="1200">
              <a:solidFill>
                <a:schemeClr val="bg1"/>
              </a:solidFill>
              <a:latin typeface="Perpetua" panose="02020502060401020303" pitchFamily="18" charset="0"/>
            </a:endParaRPr>
          </a:p>
        </p:txBody>
      </p:sp>
      <p:sp>
        <p:nvSpPr>
          <p:cNvPr id="12" name="TextBox 11">
            <a:extLst>
              <a:ext uri="{FF2B5EF4-FFF2-40B4-BE49-F238E27FC236}">
                <a16:creationId xmlns:a16="http://schemas.microsoft.com/office/drawing/2014/main" id="{5A63E652-F200-F1F7-E36D-97E49B02FBFE}"/>
              </a:ext>
            </a:extLst>
          </p:cNvPr>
          <p:cNvSpPr txBox="1"/>
          <p:nvPr/>
        </p:nvSpPr>
        <p:spPr>
          <a:xfrm>
            <a:off x="5691022"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02</a:t>
            </a:r>
            <a:endParaRPr lang="en-IN" sz="1500" b="1" kern="1200">
              <a:solidFill>
                <a:schemeClr val="bg1"/>
              </a:solidFill>
              <a:latin typeface="Perpetua" panose="02020502060401020303" pitchFamily="18" charset="0"/>
            </a:endParaRPr>
          </a:p>
        </p:txBody>
      </p:sp>
      <p:sp>
        <p:nvSpPr>
          <p:cNvPr id="13" name="TextBox 12">
            <a:extLst>
              <a:ext uri="{FF2B5EF4-FFF2-40B4-BE49-F238E27FC236}">
                <a16:creationId xmlns:a16="http://schemas.microsoft.com/office/drawing/2014/main" id="{5C729C67-6603-1F24-136D-FBDF559F0E4E}"/>
              </a:ext>
            </a:extLst>
          </p:cNvPr>
          <p:cNvSpPr txBox="1"/>
          <p:nvPr/>
        </p:nvSpPr>
        <p:spPr>
          <a:xfrm>
            <a:off x="6110825" y="2392971"/>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03</a:t>
            </a:r>
            <a:endParaRPr lang="en-IN" sz="1500" b="1" kern="1200">
              <a:solidFill>
                <a:schemeClr val="bg1"/>
              </a:solidFill>
              <a:latin typeface="Perpetua" panose="02020502060401020303" pitchFamily="18" charset="0"/>
            </a:endParaRPr>
          </a:p>
        </p:txBody>
      </p:sp>
      <p:sp>
        <p:nvSpPr>
          <p:cNvPr id="19" name="TextBox 18">
            <a:extLst>
              <a:ext uri="{FF2B5EF4-FFF2-40B4-BE49-F238E27FC236}">
                <a16:creationId xmlns:a16="http://schemas.microsoft.com/office/drawing/2014/main" id="{10A63ACD-CF48-7C0B-47A6-63771BA17407}"/>
              </a:ext>
            </a:extLst>
          </p:cNvPr>
          <p:cNvSpPr txBox="1"/>
          <p:nvPr/>
        </p:nvSpPr>
        <p:spPr>
          <a:xfrm>
            <a:off x="5665487" y="307263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04</a:t>
            </a:r>
            <a:endParaRPr lang="en-IN" sz="1500" b="1" kern="1200">
              <a:solidFill>
                <a:schemeClr val="bg1"/>
              </a:solidFill>
              <a:latin typeface="Perpetua" panose="02020502060401020303" pitchFamily="18" charset="0"/>
            </a:endParaRPr>
          </a:p>
        </p:txBody>
      </p:sp>
      <p:sp>
        <p:nvSpPr>
          <p:cNvPr id="20" name="TextBox 19">
            <a:extLst>
              <a:ext uri="{FF2B5EF4-FFF2-40B4-BE49-F238E27FC236}">
                <a16:creationId xmlns:a16="http://schemas.microsoft.com/office/drawing/2014/main" id="{5EBE7A9F-3AF1-5408-CA6B-43CDCCCEB204}"/>
              </a:ext>
            </a:extLst>
          </p:cNvPr>
          <p:cNvSpPr txBox="1"/>
          <p:nvPr/>
        </p:nvSpPr>
        <p:spPr>
          <a:xfrm>
            <a:off x="5251093" y="3735535"/>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05</a:t>
            </a:r>
            <a:endParaRPr lang="en-IN" sz="1500" b="1" kern="1200">
              <a:solidFill>
                <a:schemeClr val="bg1"/>
              </a:solidFill>
              <a:latin typeface="Perpetua" panose="02020502060401020303" pitchFamily="18" charset="0"/>
            </a:endParaRPr>
          </a:p>
        </p:txBody>
      </p:sp>
      <p:sp>
        <p:nvSpPr>
          <p:cNvPr id="22" name="TextBox 21">
            <a:extLst>
              <a:ext uri="{FF2B5EF4-FFF2-40B4-BE49-F238E27FC236}">
                <a16:creationId xmlns:a16="http://schemas.microsoft.com/office/drawing/2014/main" id="{B1E6EF0B-EECC-C017-E888-09655EDEADB6}"/>
              </a:ext>
            </a:extLst>
          </p:cNvPr>
          <p:cNvSpPr txBox="1"/>
          <p:nvPr/>
        </p:nvSpPr>
        <p:spPr>
          <a:xfrm>
            <a:off x="3115651"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07</a:t>
            </a:r>
            <a:endParaRPr lang="en-IN" sz="1500" b="1" kern="1200">
              <a:solidFill>
                <a:schemeClr val="bg1"/>
              </a:solidFill>
              <a:latin typeface="Perpetua" panose="02020502060401020303" pitchFamily="18" charset="0"/>
            </a:endParaRPr>
          </a:p>
        </p:txBody>
      </p:sp>
      <p:sp>
        <p:nvSpPr>
          <p:cNvPr id="23" name="TextBox 22">
            <a:extLst>
              <a:ext uri="{FF2B5EF4-FFF2-40B4-BE49-F238E27FC236}">
                <a16:creationId xmlns:a16="http://schemas.microsoft.com/office/drawing/2014/main" id="{B328E622-18BB-9DF7-8B24-0C082AC8FFBA}"/>
              </a:ext>
            </a:extLst>
          </p:cNvPr>
          <p:cNvSpPr txBox="1"/>
          <p:nvPr/>
        </p:nvSpPr>
        <p:spPr>
          <a:xfrm>
            <a:off x="3527523" y="1059508"/>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06</a:t>
            </a:r>
            <a:endParaRPr lang="en-IN" sz="900" b="1" kern="1200">
              <a:solidFill>
                <a:schemeClr val="bg1"/>
              </a:solidFill>
              <a:latin typeface="Perpetua" panose="02020502060401020303" pitchFamily="18" charset="0"/>
            </a:endParaRPr>
          </a:p>
        </p:txBody>
      </p:sp>
      <p:sp>
        <p:nvSpPr>
          <p:cNvPr id="27" name="TextBox 26">
            <a:extLst>
              <a:ext uri="{FF2B5EF4-FFF2-40B4-BE49-F238E27FC236}">
                <a16:creationId xmlns:a16="http://schemas.microsoft.com/office/drawing/2014/main" id="{AE733D2A-E3EE-F7CC-456E-5F12E12431A2}"/>
              </a:ext>
            </a:extLst>
          </p:cNvPr>
          <p:cNvSpPr txBox="1"/>
          <p:nvPr/>
        </p:nvSpPr>
        <p:spPr>
          <a:xfrm>
            <a:off x="2673070" y="238222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08</a:t>
            </a:r>
            <a:endParaRPr lang="en-IN" sz="1500" b="1" kern="1200">
              <a:solidFill>
                <a:schemeClr val="bg1"/>
              </a:solidFill>
              <a:latin typeface="Perpetua" panose="02020502060401020303" pitchFamily="18" charset="0"/>
            </a:endParaRPr>
          </a:p>
        </p:txBody>
      </p:sp>
      <p:sp>
        <p:nvSpPr>
          <p:cNvPr id="28" name="TextBox 27">
            <a:extLst>
              <a:ext uri="{FF2B5EF4-FFF2-40B4-BE49-F238E27FC236}">
                <a16:creationId xmlns:a16="http://schemas.microsoft.com/office/drawing/2014/main" id="{7A6481C1-40CA-C89E-DD2C-24F58D03EA05}"/>
              </a:ext>
            </a:extLst>
          </p:cNvPr>
          <p:cNvSpPr txBox="1"/>
          <p:nvPr/>
        </p:nvSpPr>
        <p:spPr>
          <a:xfrm>
            <a:off x="3101037" y="3046353"/>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09</a:t>
            </a:r>
            <a:endParaRPr lang="en-IN" sz="1500" b="1" kern="1200">
              <a:solidFill>
                <a:schemeClr val="bg1"/>
              </a:solidFill>
              <a:latin typeface="Perpetua" panose="02020502060401020303" pitchFamily="18" charset="0"/>
            </a:endParaRPr>
          </a:p>
        </p:txBody>
      </p:sp>
      <p:sp>
        <p:nvSpPr>
          <p:cNvPr id="29" name="TextBox 28">
            <a:extLst>
              <a:ext uri="{FF2B5EF4-FFF2-40B4-BE49-F238E27FC236}">
                <a16:creationId xmlns:a16="http://schemas.microsoft.com/office/drawing/2014/main" id="{C68D0505-AD39-6F65-3C1A-23B42E7BFCA4}"/>
              </a:ext>
            </a:extLst>
          </p:cNvPr>
          <p:cNvSpPr txBox="1"/>
          <p:nvPr/>
        </p:nvSpPr>
        <p:spPr>
          <a:xfrm>
            <a:off x="3522745" y="374214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10</a:t>
            </a:r>
            <a:endParaRPr lang="en-IN" sz="1500" b="1" kern="1200">
              <a:solidFill>
                <a:schemeClr val="bg1"/>
              </a:solidFill>
              <a:latin typeface="Perpetua" panose="02020502060401020303" pitchFamily="18" charset="0"/>
            </a:endParaRPr>
          </a:p>
        </p:txBody>
      </p:sp>
      <p:graphicFrame>
        <p:nvGraphicFramePr>
          <p:cNvPr id="5" name="Chart 4">
            <a:extLst>
              <a:ext uri="{FF2B5EF4-FFF2-40B4-BE49-F238E27FC236}">
                <a16:creationId xmlns:a16="http://schemas.microsoft.com/office/drawing/2014/main" id="{3C25C07B-8159-2EEE-971F-A6D3FD2C4552}"/>
              </a:ext>
            </a:extLst>
          </p:cNvPr>
          <p:cNvGraphicFramePr/>
          <p:nvPr/>
        </p:nvGraphicFramePr>
        <p:xfrm>
          <a:off x="70507" y="2868812"/>
          <a:ext cx="8875001" cy="2014133"/>
        </p:xfrm>
        <a:graphic>
          <a:graphicData uri="http://schemas.openxmlformats.org/drawingml/2006/chart">
            <c:chart xmlns:c="http://schemas.openxmlformats.org/drawingml/2006/chart" xmlns:r="http://schemas.openxmlformats.org/officeDocument/2006/relationships" r:id="rId6"/>
          </a:graphicData>
        </a:graphic>
      </p:graphicFrame>
      <p:sp>
        <p:nvSpPr>
          <p:cNvPr id="3" name="Google Shape;97;p16">
            <a:extLst>
              <a:ext uri="{FF2B5EF4-FFF2-40B4-BE49-F238E27FC236}">
                <a16:creationId xmlns:a16="http://schemas.microsoft.com/office/drawing/2014/main" id="{E2E34E3E-5AC6-0D4B-D401-00FC1CA8D84D}"/>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Benefits</a:t>
            </a:r>
          </a:p>
        </p:txBody>
      </p:sp>
      <p:pic>
        <p:nvPicPr>
          <p:cNvPr id="7" name="Google Shape;98;p16" title="HIA Blue_New Logo_Only -01.png">
            <a:extLst>
              <a:ext uri="{FF2B5EF4-FFF2-40B4-BE49-F238E27FC236}">
                <a16:creationId xmlns:a16="http://schemas.microsoft.com/office/drawing/2014/main" id="{C38E966C-9FBA-9E1E-474C-F959ADBAA202}"/>
              </a:ext>
            </a:extLst>
          </p:cNvPr>
          <p:cNvPicPr preferRelativeResize="0"/>
          <p:nvPr/>
        </p:nvPicPr>
        <p:blipFill rotWithShape="1">
          <a:blip r:embed="rId7">
            <a:alphaModFix/>
          </a:blip>
          <a:srcRect/>
          <a:stretch/>
        </p:blipFill>
        <p:spPr>
          <a:xfrm>
            <a:off x="7838442" y="152425"/>
            <a:ext cx="1126001" cy="788201"/>
          </a:xfrm>
          <a:prstGeom prst="rect">
            <a:avLst/>
          </a:prstGeom>
          <a:noFill/>
          <a:ln>
            <a:noFill/>
          </a:ln>
        </p:spPr>
      </p:pic>
      <p:cxnSp>
        <p:nvCxnSpPr>
          <p:cNvPr id="10" name="Google Shape;102;p16">
            <a:extLst>
              <a:ext uri="{FF2B5EF4-FFF2-40B4-BE49-F238E27FC236}">
                <a16:creationId xmlns:a16="http://schemas.microsoft.com/office/drawing/2014/main" id="{192ED8F6-7E25-16A8-32E0-EC90ABCA4E7F}"/>
              </a:ext>
            </a:extLst>
          </p:cNvPr>
          <p:cNvCxnSpPr/>
          <p:nvPr/>
        </p:nvCxnSpPr>
        <p:spPr>
          <a:xfrm>
            <a:off x="538925" y="868479"/>
            <a:ext cx="8309400" cy="0"/>
          </a:xfrm>
          <a:prstGeom prst="straightConnector1">
            <a:avLst/>
          </a:prstGeom>
          <a:noFill/>
          <a:ln w="9525" cap="flat" cmpd="sng">
            <a:solidFill>
              <a:srgbClr val="9CDBE5"/>
            </a:solidFill>
            <a:prstDash val="solid"/>
            <a:round/>
            <a:headEnd type="none" w="med" len="med"/>
            <a:tailEnd type="none" w="med" len="med"/>
          </a:ln>
        </p:spPr>
      </p:cxnSp>
      <p:sp>
        <p:nvSpPr>
          <p:cNvPr id="11" name="Google Shape;99;p16">
            <a:extLst>
              <a:ext uri="{FF2B5EF4-FFF2-40B4-BE49-F238E27FC236}">
                <a16:creationId xmlns:a16="http://schemas.microsoft.com/office/drawing/2014/main" id="{7EC781A4-987D-EC2D-9A5B-4344F28073CD}"/>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100;p16">
            <a:extLst>
              <a:ext uri="{FF2B5EF4-FFF2-40B4-BE49-F238E27FC236}">
                <a16:creationId xmlns:a16="http://schemas.microsoft.com/office/drawing/2014/main" id="{E4DF353A-3381-3994-5A67-EA83344EBF75}"/>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8" name="Slide Number Placeholder 7">
            <a:extLst>
              <a:ext uri="{FF2B5EF4-FFF2-40B4-BE49-F238E27FC236}">
                <a16:creationId xmlns:a16="http://schemas.microsoft.com/office/drawing/2014/main" id="{6F136A23-D28C-3F5A-F681-A647F13CD54F}"/>
              </a:ext>
            </a:extLst>
          </p:cNvPr>
          <p:cNvSpPr>
            <a:spLocks noGrp="1"/>
          </p:cNvSpPr>
          <p:nvPr>
            <p:ph type="sldNum" sz="quarter" idx="12"/>
          </p:nvPr>
        </p:nvSpPr>
        <p:spPr/>
        <p:txBody>
          <a:bodyPr/>
          <a:lstStyle/>
          <a:p>
            <a:fld id="{7476E806-B426-4043-B850-C90DEF4A2F9F}" type="slidenum">
              <a:rPr lang="en-US" smtClean="0"/>
              <a:t>22</a:t>
            </a:fld>
            <a:endParaRPr lang="en-US"/>
          </a:p>
        </p:txBody>
      </p:sp>
    </p:spTree>
    <p:extLst>
      <p:ext uri="{BB962C8B-B14F-4D97-AF65-F5344CB8AC3E}">
        <p14:creationId xmlns:p14="http://schemas.microsoft.com/office/powerpoint/2010/main" val="4688644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8E12C96D-DD97-6300-1443-B583BD8B0D02}"/>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AA99529E-971B-BDD7-4598-9618BAE28FB7}"/>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Example</a:t>
            </a: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03331D12-CDB0-5670-A71E-55C0949FE63F}"/>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282C2DAF-D1B7-8515-BEA8-BDC619D767E4}"/>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CD164BF0-508F-45A1-4227-63694CAF6CE1}"/>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101" name="Google Shape;101;p16">
            <a:extLst>
              <a:ext uri="{FF2B5EF4-FFF2-40B4-BE49-F238E27FC236}">
                <a16:creationId xmlns:a16="http://schemas.microsoft.com/office/drawing/2014/main" id="{3CEA48AE-9D5F-12D6-EF98-6883E40921CE}"/>
              </a:ext>
            </a:extLst>
          </p:cNvPr>
          <p:cNvSpPr txBox="1"/>
          <p:nvPr/>
        </p:nvSpPr>
        <p:spPr>
          <a:xfrm>
            <a:off x="6819900" y="4811974"/>
            <a:ext cx="2209800" cy="331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A379DFAE-6B9F-C696-4EFD-114500D44785}"/>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pic>
        <p:nvPicPr>
          <p:cNvPr id="4" name="Picture 3" descr="A screenshot of a computer&#10;&#10;Description automatically generated">
            <a:extLst>
              <a:ext uri="{FF2B5EF4-FFF2-40B4-BE49-F238E27FC236}">
                <a16:creationId xmlns:a16="http://schemas.microsoft.com/office/drawing/2014/main" id="{CB8926B9-B55C-2954-3D8E-BDC6764B8EFC}"/>
              </a:ext>
            </a:extLst>
          </p:cNvPr>
          <p:cNvPicPr>
            <a:picLocks noChangeAspect="1"/>
          </p:cNvPicPr>
          <p:nvPr/>
        </p:nvPicPr>
        <p:blipFill>
          <a:blip r:embed="rId4">
            <a:extLst>
              <a:ext uri="{28A0092B-C50C-407E-A947-70E740481C1C}">
                <a14:useLocalDpi xmlns:a14="http://schemas.microsoft.com/office/drawing/2010/main" val="0"/>
              </a:ext>
            </a:extLst>
          </a:blip>
          <a:srcRect t="30323"/>
          <a:stretch>
            <a:fillRect/>
          </a:stretch>
        </p:blipFill>
        <p:spPr>
          <a:xfrm>
            <a:off x="4430751" y="3050605"/>
            <a:ext cx="4533692" cy="18304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Slide Number Placeholder 1">
            <a:extLst>
              <a:ext uri="{FF2B5EF4-FFF2-40B4-BE49-F238E27FC236}">
                <a16:creationId xmlns:a16="http://schemas.microsoft.com/office/drawing/2014/main" id="{FD3FE3CC-4E61-2163-EA27-65F835146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8" name="Picture 7">
            <a:extLst>
              <a:ext uri="{FF2B5EF4-FFF2-40B4-BE49-F238E27FC236}">
                <a16:creationId xmlns:a16="http://schemas.microsoft.com/office/drawing/2014/main" id="{F03893B7-399F-B42F-D062-DCB1DEDE36F8}"/>
              </a:ext>
            </a:extLst>
          </p:cNvPr>
          <p:cNvPicPr>
            <a:picLocks noChangeAspect="1"/>
          </p:cNvPicPr>
          <p:nvPr/>
        </p:nvPicPr>
        <p:blipFill>
          <a:blip r:embed="rId5"/>
          <a:stretch>
            <a:fillRect/>
          </a:stretch>
        </p:blipFill>
        <p:spPr>
          <a:xfrm>
            <a:off x="4430751" y="1095559"/>
            <a:ext cx="4533692" cy="188594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4" name="Picture 13">
            <a:extLst>
              <a:ext uri="{FF2B5EF4-FFF2-40B4-BE49-F238E27FC236}">
                <a16:creationId xmlns:a16="http://schemas.microsoft.com/office/drawing/2014/main" id="{F882A9D3-CDED-045E-D301-CC05D99E3A2F}"/>
              </a:ext>
            </a:extLst>
          </p:cNvPr>
          <p:cNvPicPr>
            <a:picLocks noChangeAspect="1"/>
          </p:cNvPicPr>
          <p:nvPr/>
        </p:nvPicPr>
        <p:blipFill>
          <a:blip r:embed="rId6"/>
          <a:stretch>
            <a:fillRect/>
          </a:stretch>
        </p:blipFill>
        <p:spPr>
          <a:xfrm>
            <a:off x="312562" y="1127242"/>
            <a:ext cx="4061474" cy="3592349"/>
          </a:xfrm>
          <a:prstGeom prst="rect">
            <a:avLst/>
          </a:prstGeom>
          <a:ln>
            <a:solidFill>
              <a:srgbClr val="92D050"/>
            </a:solidFill>
          </a:ln>
        </p:spPr>
      </p:pic>
    </p:spTree>
    <p:extLst>
      <p:ext uri="{BB962C8B-B14F-4D97-AF65-F5344CB8AC3E}">
        <p14:creationId xmlns:p14="http://schemas.microsoft.com/office/powerpoint/2010/main" val="88581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259E7135-7443-0681-0952-587D8264855D}"/>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EB981FBB-8DDC-BA9B-D6AF-89D0E2C6B5D5}"/>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Example</a:t>
            </a: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08AEA55B-FAAF-87E2-3E16-9CF33E5EAC1F}"/>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B9779ED5-9008-39C7-8843-2FF6AB46CC33}"/>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90F59E7F-7A2B-C59D-21FE-99A9A9BFDA55}"/>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47832EBE-F105-5494-1EAE-0FB3D17A2D73}"/>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graphicFrame>
        <p:nvGraphicFramePr>
          <p:cNvPr id="2" name="Table 1">
            <a:extLst>
              <a:ext uri="{FF2B5EF4-FFF2-40B4-BE49-F238E27FC236}">
                <a16:creationId xmlns:a16="http://schemas.microsoft.com/office/drawing/2014/main" id="{A654B313-69D7-86F4-3741-E85F50655602}"/>
              </a:ext>
            </a:extLst>
          </p:cNvPr>
          <p:cNvGraphicFramePr>
            <a:graphicFrameLocks noGrp="1"/>
          </p:cNvGraphicFramePr>
          <p:nvPr>
            <p:extLst>
              <p:ext uri="{D42A27DB-BD31-4B8C-83A1-F6EECF244321}">
                <p14:modId xmlns:p14="http://schemas.microsoft.com/office/powerpoint/2010/main" val="3178478789"/>
              </p:ext>
            </p:extLst>
          </p:nvPr>
        </p:nvGraphicFramePr>
        <p:xfrm>
          <a:off x="567824" y="1084576"/>
          <a:ext cx="8280501" cy="3361848"/>
        </p:xfrm>
        <a:graphic>
          <a:graphicData uri="http://schemas.openxmlformats.org/drawingml/2006/table">
            <a:tbl>
              <a:tblPr firstRow="1" firstCol="1" bandRow="1"/>
              <a:tblGrid>
                <a:gridCol w="418909">
                  <a:extLst>
                    <a:ext uri="{9D8B030D-6E8A-4147-A177-3AD203B41FA5}">
                      <a16:colId xmlns:a16="http://schemas.microsoft.com/office/drawing/2014/main" val="619486483"/>
                    </a:ext>
                  </a:extLst>
                </a:gridCol>
                <a:gridCol w="782955">
                  <a:extLst>
                    <a:ext uri="{9D8B030D-6E8A-4147-A177-3AD203B41FA5}">
                      <a16:colId xmlns:a16="http://schemas.microsoft.com/office/drawing/2014/main" val="2779003613"/>
                    </a:ext>
                  </a:extLst>
                </a:gridCol>
                <a:gridCol w="538282">
                  <a:extLst>
                    <a:ext uri="{9D8B030D-6E8A-4147-A177-3AD203B41FA5}">
                      <a16:colId xmlns:a16="http://schemas.microsoft.com/office/drawing/2014/main" val="3455245470"/>
                    </a:ext>
                  </a:extLst>
                </a:gridCol>
                <a:gridCol w="440413">
                  <a:extLst>
                    <a:ext uri="{9D8B030D-6E8A-4147-A177-3AD203B41FA5}">
                      <a16:colId xmlns:a16="http://schemas.microsoft.com/office/drawing/2014/main" val="1166562981"/>
                    </a:ext>
                  </a:extLst>
                </a:gridCol>
                <a:gridCol w="358225">
                  <a:extLst>
                    <a:ext uri="{9D8B030D-6E8A-4147-A177-3AD203B41FA5}">
                      <a16:colId xmlns:a16="http://schemas.microsoft.com/office/drawing/2014/main" val="359946437"/>
                    </a:ext>
                  </a:extLst>
                </a:gridCol>
                <a:gridCol w="559289">
                  <a:extLst>
                    <a:ext uri="{9D8B030D-6E8A-4147-A177-3AD203B41FA5}">
                      <a16:colId xmlns:a16="http://schemas.microsoft.com/office/drawing/2014/main" val="2736657639"/>
                    </a:ext>
                  </a:extLst>
                </a:gridCol>
                <a:gridCol w="503979">
                  <a:extLst>
                    <a:ext uri="{9D8B030D-6E8A-4147-A177-3AD203B41FA5}">
                      <a16:colId xmlns:a16="http://schemas.microsoft.com/office/drawing/2014/main" val="3028417048"/>
                    </a:ext>
                  </a:extLst>
                </a:gridCol>
                <a:gridCol w="4678449">
                  <a:extLst>
                    <a:ext uri="{9D8B030D-6E8A-4147-A177-3AD203B41FA5}">
                      <a16:colId xmlns:a16="http://schemas.microsoft.com/office/drawing/2014/main" val="1620602400"/>
                    </a:ext>
                  </a:extLst>
                </a:gridCol>
              </a:tblGrid>
              <a:tr h="408167">
                <a:tc>
                  <a:txBody>
                    <a:bodyPr/>
                    <a:lstStyle/>
                    <a:p>
                      <a:pPr algn="ctr">
                        <a:lnSpc>
                          <a:spcPct val="107000"/>
                        </a:lnSpc>
                        <a:spcAft>
                          <a:spcPts val="800"/>
                        </a:spcAft>
                      </a:pPr>
                      <a:r>
                        <a:rPr lang="en-IN" sz="900" b="1" kern="0" dirty="0">
                          <a:effectLst/>
                          <a:latin typeface="Perpetua" panose="02020502060401020303" pitchFamily="18" charset="0"/>
                          <a:ea typeface="Times New Roman" panose="02020603050405020304" pitchFamily="18" charset="0"/>
                          <a:cs typeface="Times New Roman" panose="02020603050405020304" pitchFamily="18" charset="0"/>
                        </a:rPr>
                        <a:t>S.No</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CD65"/>
                    </a:solidFill>
                  </a:tcPr>
                </a:tc>
                <a:tc>
                  <a:txBody>
                    <a:bodyPr/>
                    <a:lstStyle/>
                    <a:p>
                      <a:pPr algn="ctr">
                        <a:lnSpc>
                          <a:spcPct val="107000"/>
                        </a:lnSpc>
                        <a:spcAft>
                          <a:spcPts val="800"/>
                        </a:spcAft>
                      </a:pPr>
                      <a:r>
                        <a:rPr lang="en-IN" sz="900" b="1" kern="0" dirty="0">
                          <a:effectLst/>
                          <a:latin typeface="Perpetua" panose="02020502060401020303" pitchFamily="18" charset="0"/>
                          <a:ea typeface="Times New Roman" panose="02020603050405020304" pitchFamily="18" charset="0"/>
                          <a:cs typeface="Times New Roman" panose="02020603050405020304" pitchFamily="18" charset="0"/>
                        </a:rPr>
                        <a:t>Description of Work</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CD65"/>
                    </a:solidFill>
                  </a:tcPr>
                </a:tc>
                <a:tc>
                  <a:txBody>
                    <a:bodyPr/>
                    <a:lstStyle/>
                    <a:p>
                      <a:pPr algn="ctr">
                        <a:lnSpc>
                          <a:spcPct val="107000"/>
                        </a:lnSpc>
                        <a:spcAft>
                          <a:spcPts val="800"/>
                        </a:spcAft>
                      </a:pPr>
                      <a:r>
                        <a:rPr lang="en-IN" sz="900" b="1" kern="0" dirty="0">
                          <a:effectLst/>
                          <a:latin typeface="Perpetua" panose="02020502060401020303" pitchFamily="18" charset="0"/>
                          <a:ea typeface="Times New Roman" panose="02020603050405020304" pitchFamily="18" charset="0"/>
                          <a:cs typeface="Times New Roman" panose="02020603050405020304" pitchFamily="18" charset="0"/>
                        </a:rPr>
                        <a:t>From (km)</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CD65"/>
                    </a:solidFill>
                  </a:tcPr>
                </a:tc>
                <a:tc>
                  <a:txBody>
                    <a:bodyPr/>
                    <a:lstStyle/>
                    <a:p>
                      <a:pPr algn="ctr">
                        <a:lnSpc>
                          <a:spcPct val="107000"/>
                        </a:lnSpc>
                        <a:spcAft>
                          <a:spcPts val="800"/>
                        </a:spcAft>
                      </a:pPr>
                      <a:r>
                        <a:rPr lang="en-IN" sz="900" b="1" kern="0" dirty="0">
                          <a:effectLst/>
                          <a:latin typeface="Perpetua" panose="02020502060401020303" pitchFamily="18" charset="0"/>
                          <a:ea typeface="Times New Roman" panose="02020603050405020304" pitchFamily="18" charset="0"/>
                          <a:cs typeface="Times New Roman" panose="02020603050405020304" pitchFamily="18" charset="0"/>
                        </a:rPr>
                        <a:t>To (km)</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CD65"/>
                    </a:solidFill>
                  </a:tcPr>
                </a:tc>
                <a:tc>
                  <a:txBody>
                    <a:bodyPr/>
                    <a:lstStyle/>
                    <a:p>
                      <a:pPr algn="ctr">
                        <a:lnSpc>
                          <a:spcPct val="107000"/>
                        </a:lnSpc>
                        <a:spcAft>
                          <a:spcPts val="800"/>
                        </a:spcAft>
                      </a:pPr>
                      <a:r>
                        <a:rPr lang="en-IN" sz="900" b="1" kern="0" dirty="0">
                          <a:effectLst/>
                          <a:latin typeface="Perpetua" panose="02020502060401020303" pitchFamily="18" charset="0"/>
                          <a:ea typeface="Times New Roman" panose="02020603050405020304" pitchFamily="18" charset="0"/>
                          <a:cs typeface="Times New Roman" panose="02020603050405020304" pitchFamily="18" charset="0"/>
                        </a:rPr>
                        <a:t>Side</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CD65"/>
                    </a:solidFill>
                  </a:tcPr>
                </a:tc>
                <a:tc>
                  <a:txBody>
                    <a:bodyPr/>
                    <a:lstStyle/>
                    <a:p>
                      <a:pPr algn="ctr">
                        <a:lnSpc>
                          <a:spcPct val="107000"/>
                        </a:lnSpc>
                        <a:spcAft>
                          <a:spcPts val="800"/>
                        </a:spcAft>
                      </a:pPr>
                      <a:r>
                        <a:rPr lang="en-IN" sz="900" b="1" kern="0" dirty="0">
                          <a:effectLst/>
                          <a:latin typeface="Perpetua" panose="02020502060401020303" pitchFamily="18" charset="0"/>
                          <a:ea typeface="Times New Roman" panose="02020603050405020304" pitchFamily="18" charset="0"/>
                          <a:cs typeface="Times New Roman" panose="02020603050405020304" pitchFamily="18" charset="0"/>
                        </a:rPr>
                        <a:t>Depth in mm*</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CD65"/>
                    </a:solidFill>
                  </a:tcPr>
                </a:tc>
                <a:tc>
                  <a:txBody>
                    <a:bodyPr/>
                    <a:lstStyle/>
                    <a:p>
                      <a:pPr algn="ctr">
                        <a:lnSpc>
                          <a:spcPct val="107000"/>
                        </a:lnSpc>
                        <a:spcAft>
                          <a:spcPts val="800"/>
                        </a:spcAft>
                      </a:pPr>
                      <a:r>
                        <a:rPr lang="en-IN" sz="900" b="1" kern="0" dirty="0">
                          <a:effectLst/>
                          <a:latin typeface="Perpetua" panose="02020502060401020303" pitchFamily="18" charset="0"/>
                          <a:ea typeface="Times New Roman" panose="02020603050405020304" pitchFamily="18" charset="0"/>
                          <a:cs typeface="Times New Roman" panose="02020603050405020304" pitchFamily="18" charset="0"/>
                        </a:rPr>
                        <a:t>Length</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p>
                      <a:pPr algn="ctr">
                        <a:lnSpc>
                          <a:spcPct val="107000"/>
                        </a:lnSpc>
                        <a:spcAft>
                          <a:spcPts val="800"/>
                        </a:spcAft>
                      </a:pPr>
                      <a:r>
                        <a:rPr lang="en-IN" sz="900" b="1" kern="0" dirty="0">
                          <a:effectLst/>
                          <a:latin typeface="Perpetua" panose="02020502060401020303" pitchFamily="18" charset="0"/>
                          <a:ea typeface="Times New Roman" panose="02020603050405020304" pitchFamily="18" charset="0"/>
                          <a:cs typeface="Times New Roman" panose="02020603050405020304" pitchFamily="18" charset="0"/>
                        </a:rPr>
                        <a:t>(km)</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CD65"/>
                    </a:solidFill>
                  </a:tcPr>
                </a:tc>
                <a:tc>
                  <a:txBody>
                    <a:bodyPr/>
                    <a:lstStyle/>
                    <a:p>
                      <a:pPr algn="ctr">
                        <a:lnSpc>
                          <a:spcPct val="107000"/>
                        </a:lnSpc>
                        <a:spcAft>
                          <a:spcPts val="800"/>
                        </a:spcAft>
                      </a:pPr>
                      <a:r>
                        <a:rPr lang="en-IN" sz="900" b="1" kern="0" dirty="0">
                          <a:effectLst/>
                          <a:latin typeface="Perpetua" panose="02020502060401020303" pitchFamily="18" charset="0"/>
                          <a:ea typeface="Times New Roman" panose="02020603050405020304" pitchFamily="18" charset="0"/>
                          <a:cs typeface="Times New Roman" panose="02020603050405020304" pitchFamily="18" charset="0"/>
                        </a:rPr>
                        <a:t>Remark</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CD65"/>
                    </a:solidFill>
                  </a:tcPr>
                </a:tc>
                <a:extLst>
                  <a:ext uri="{0D108BD9-81ED-4DB2-BD59-A6C34878D82A}">
                    <a16:rowId xmlns:a16="http://schemas.microsoft.com/office/drawing/2014/main" val="4213973769"/>
                  </a:ext>
                </a:extLst>
              </a:tr>
              <a:tr h="489463">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1</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Rutting on 2nd and 3rd lane</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89.600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93.300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RHS</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20</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3.7</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As per our records there was repeated issue of compaction in this stretch</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2490559"/>
                  </a:ext>
                </a:extLst>
              </a:tr>
              <a:tr h="165972">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dirty="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Issue with WMM 1st layer compaction from km 90.130 to 91.500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0071586"/>
                  </a:ext>
                </a:extLst>
              </a:tr>
              <a:tr h="327717">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dirty="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Issue with WMM top layer - 7/10 observation had compaction issue from km 89.400 to km 93.900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0189763"/>
                  </a:ext>
                </a:extLst>
              </a:tr>
              <a:tr h="327717">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dirty="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From 89.600 -90.500 while executing DBM, the transported material was not covered with tarpaulin which could have resulted in temperature loss</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1859817"/>
                  </a:ext>
                </a:extLst>
              </a:tr>
              <a:tr h="165972">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dirty="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From km 91.000 - km 91.600, issue raised w.r.t loose thickness of BC</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547517"/>
                  </a:ext>
                </a:extLst>
              </a:tr>
              <a:tr h="327717">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2</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Rutting on Slow Lane</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107.550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108.250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RHS</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20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0.7</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As per our records from Km 108.500 to 108.680 we reported deficiency in compaction of GSB layer</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3763880"/>
                  </a:ext>
                </a:extLst>
              </a:tr>
              <a:tr h="165972">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dirty="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Bleeding 107.600 to 107.700 in BC</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3218109"/>
                  </a:ext>
                </a:extLst>
              </a:tr>
              <a:tr h="327717">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3</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Rutting on Slow Lane</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119.020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119.750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RHS</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25</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0.73</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As per our records from Km 119.000 to 119.850 we reported deficiency w.r.t segregation (3/4 observation) and 1 observation of compaction.</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8006679"/>
                  </a:ext>
                </a:extLst>
              </a:tr>
              <a:tr h="327717">
                <a:tc>
                  <a:txBody>
                    <a:bodyPr/>
                    <a:lstStyle/>
                    <a:p>
                      <a:pPr algn="ctr">
                        <a:lnSpc>
                          <a:spcPct val="107000"/>
                        </a:lnSpc>
                        <a:spcAft>
                          <a:spcPts val="800"/>
                        </a:spcAft>
                      </a:pPr>
                      <a:r>
                        <a:rPr lang="en-US" sz="900" kern="0" dirty="0">
                          <a:effectLst/>
                          <a:latin typeface="Perpetua" panose="02020502060401020303" pitchFamily="18" charset="0"/>
                          <a:ea typeface="Aptos" panose="020B0004020202020204" pitchFamily="34" charset="0"/>
                          <a:cs typeface="Times New Roman" panose="02020603050405020304" pitchFamily="18" charset="0"/>
                        </a:rPr>
                        <a:t>4</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Rutting on 3rd Lane</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120.780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121.550</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a:effectLst/>
                          <a:latin typeface="Perpetua" panose="02020502060401020303" pitchFamily="18" charset="0"/>
                          <a:ea typeface="Times New Roman" panose="02020603050405020304" pitchFamily="18" charset="0"/>
                          <a:cs typeface="Times New Roman" panose="02020603050405020304" pitchFamily="18" charset="0"/>
                        </a:rPr>
                        <a:t>RHS</a:t>
                      </a:r>
                      <a:endParaRPr lang="en-IN" sz="900" kern="10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20-25</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0.77</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As per our record we made two observations from km 120.800 to km 121.230, in which segregation was reported in WMM 1st Layer</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1105592"/>
                  </a:ext>
                </a:extLst>
              </a:tr>
              <a:tr h="327717">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dirty="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N" sz="900" kern="100">
                        <a:effectLst/>
                        <a:latin typeface="Perpetua" panose="02020502060401020303"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N" sz="900" kern="0" dirty="0">
                          <a:effectLst/>
                          <a:latin typeface="Perpetua" panose="02020502060401020303" pitchFamily="18" charset="0"/>
                          <a:ea typeface="Times New Roman" panose="02020603050405020304" pitchFamily="18" charset="0"/>
                          <a:cs typeface="Times New Roman" panose="02020603050405020304" pitchFamily="18" charset="0"/>
                        </a:rPr>
                        <a:t>As per our record we made two observations of compaction out of which one failed from km 120.780 to km 121.230 in WMM top layer</a:t>
                      </a:r>
                      <a:endParaRPr lang="en-IN" sz="900" kern="100" dirty="0">
                        <a:effectLst/>
                        <a:latin typeface="Perpetua" panose="02020502060401020303" pitchFamily="18" charset="0"/>
                        <a:ea typeface="Aptos" panose="020B0004020202020204" pitchFamily="34" charset="0"/>
                        <a:cs typeface="Times New Roman" panose="02020603050405020304" pitchFamily="18" charset="0"/>
                      </a:endParaRPr>
                    </a:p>
                  </a:txBody>
                  <a:tcPr marL="2982" marR="2982" marT="2982" marB="29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6411960"/>
                  </a:ext>
                </a:extLst>
              </a:tr>
            </a:tbl>
          </a:graphicData>
        </a:graphic>
      </p:graphicFrame>
      <p:sp>
        <p:nvSpPr>
          <p:cNvPr id="3" name="Slide Number Placeholder 2">
            <a:extLst>
              <a:ext uri="{FF2B5EF4-FFF2-40B4-BE49-F238E27FC236}">
                <a16:creationId xmlns:a16="http://schemas.microsoft.com/office/drawing/2014/main" id="{611F48D1-10D4-9460-5FF4-4B0CBA02C0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540235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E4B91E7D-F603-9CBD-983A-20BA45BD6215}"/>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2CC72E53-3422-6962-4A36-03F344B806BE}"/>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Example</a:t>
            </a: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BB956F19-4427-4673-3820-4E0DE9426E01}"/>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2C7609D0-9E27-A888-F930-6F03D5439D69}"/>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A12FF3B7-F190-F727-1A8C-151BC084AD26}"/>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2F9A56A4-F6EF-E600-587F-A46DAD896FB0}"/>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3" name="Slide Number Placeholder 2">
            <a:extLst>
              <a:ext uri="{FF2B5EF4-FFF2-40B4-BE49-F238E27FC236}">
                <a16:creationId xmlns:a16="http://schemas.microsoft.com/office/drawing/2014/main" id="{9A2513FA-9E4B-88F0-793D-88194BA576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8" name="TextBox 7">
            <a:extLst>
              <a:ext uri="{FF2B5EF4-FFF2-40B4-BE49-F238E27FC236}">
                <a16:creationId xmlns:a16="http://schemas.microsoft.com/office/drawing/2014/main" id="{C9B1572A-4608-79CC-F1EA-DFE89ACE605B}"/>
              </a:ext>
            </a:extLst>
          </p:cNvPr>
          <p:cNvSpPr txBox="1"/>
          <p:nvPr/>
        </p:nvSpPr>
        <p:spPr>
          <a:xfrm>
            <a:off x="457200" y="1137424"/>
            <a:ext cx="6791093" cy="282770"/>
          </a:xfrm>
          <a:prstGeom prst="rect">
            <a:avLst/>
          </a:prstGeom>
          <a:noFill/>
        </p:spPr>
        <p:txBody>
          <a:bodyPr wrap="square" rtlCol="0">
            <a:spAutoFit/>
          </a:bodyPr>
          <a:lstStyle/>
          <a:p>
            <a:pPr marL="57150">
              <a:lnSpc>
                <a:spcPct val="150000"/>
              </a:lnSpc>
              <a:buClrTx/>
              <a:defRPr/>
            </a:pPr>
            <a:r>
              <a:rPr lang="en-US" sz="900" kern="1200" dirty="0">
                <a:solidFill>
                  <a:prstClr val="black"/>
                </a:solidFill>
                <a:latin typeface="Perpetua" panose="02020502060401020303" pitchFamily="18" charset="0"/>
                <a:ea typeface="+mn-ea"/>
                <a:cs typeface="+mn-cs"/>
              </a:rPr>
              <a:t>Summary of observations by tagging the issues from IE inspection reports </a:t>
            </a:r>
            <a:endParaRPr lang="en-IN" sz="900" kern="1200" dirty="0">
              <a:solidFill>
                <a:prstClr val="black"/>
              </a:solidFill>
              <a:latin typeface="Perpetua" panose="02020502060401020303" pitchFamily="18" charset="0"/>
              <a:ea typeface="+mn-ea"/>
              <a:cs typeface="+mn-cs"/>
            </a:endParaRPr>
          </a:p>
        </p:txBody>
      </p:sp>
      <p:graphicFrame>
        <p:nvGraphicFramePr>
          <p:cNvPr id="10" name="Table 9">
            <a:extLst>
              <a:ext uri="{FF2B5EF4-FFF2-40B4-BE49-F238E27FC236}">
                <a16:creationId xmlns:a16="http://schemas.microsoft.com/office/drawing/2014/main" id="{A517267F-DF01-09E9-FF55-A7B58A785406}"/>
              </a:ext>
            </a:extLst>
          </p:cNvPr>
          <p:cNvGraphicFramePr>
            <a:graphicFrameLocks noGrp="1"/>
          </p:cNvGraphicFramePr>
          <p:nvPr>
            <p:extLst>
              <p:ext uri="{D42A27DB-BD31-4B8C-83A1-F6EECF244321}">
                <p14:modId xmlns:p14="http://schemas.microsoft.com/office/powerpoint/2010/main" val="1619909794"/>
              </p:ext>
            </p:extLst>
          </p:nvPr>
        </p:nvGraphicFramePr>
        <p:xfrm>
          <a:off x="326626" y="1547892"/>
          <a:ext cx="8521699" cy="1985569"/>
        </p:xfrm>
        <a:graphic>
          <a:graphicData uri="http://schemas.openxmlformats.org/drawingml/2006/table">
            <a:tbl>
              <a:tblPr/>
              <a:tblGrid>
                <a:gridCol w="440541">
                  <a:extLst>
                    <a:ext uri="{9D8B030D-6E8A-4147-A177-3AD203B41FA5}">
                      <a16:colId xmlns:a16="http://schemas.microsoft.com/office/drawing/2014/main" val="3206915140"/>
                    </a:ext>
                  </a:extLst>
                </a:gridCol>
                <a:gridCol w="1280320">
                  <a:extLst>
                    <a:ext uri="{9D8B030D-6E8A-4147-A177-3AD203B41FA5}">
                      <a16:colId xmlns:a16="http://schemas.microsoft.com/office/drawing/2014/main" val="3643854697"/>
                    </a:ext>
                  </a:extLst>
                </a:gridCol>
                <a:gridCol w="1280320">
                  <a:extLst>
                    <a:ext uri="{9D8B030D-6E8A-4147-A177-3AD203B41FA5}">
                      <a16:colId xmlns:a16="http://schemas.microsoft.com/office/drawing/2014/main" val="3908347612"/>
                    </a:ext>
                  </a:extLst>
                </a:gridCol>
                <a:gridCol w="776452">
                  <a:extLst>
                    <a:ext uri="{9D8B030D-6E8A-4147-A177-3AD203B41FA5}">
                      <a16:colId xmlns:a16="http://schemas.microsoft.com/office/drawing/2014/main" val="4110683932"/>
                    </a:ext>
                  </a:extLst>
                </a:gridCol>
                <a:gridCol w="768192">
                  <a:extLst>
                    <a:ext uri="{9D8B030D-6E8A-4147-A177-3AD203B41FA5}">
                      <a16:colId xmlns:a16="http://schemas.microsoft.com/office/drawing/2014/main" val="3091245171"/>
                    </a:ext>
                  </a:extLst>
                </a:gridCol>
                <a:gridCol w="853546">
                  <a:extLst>
                    <a:ext uri="{9D8B030D-6E8A-4147-A177-3AD203B41FA5}">
                      <a16:colId xmlns:a16="http://schemas.microsoft.com/office/drawing/2014/main" val="47615663"/>
                    </a:ext>
                  </a:extLst>
                </a:gridCol>
                <a:gridCol w="801232">
                  <a:extLst>
                    <a:ext uri="{9D8B030D-6E8A-4147-A177-3AD203B41FA5}">
                      <a16:colId xmlns:a16="http://schemas.microsoft.com/office/drawing/2014/main" val="1229018450"/>
                    </a:ext>
                  </a:extLst>
                </a:gridCol>
                <a:gridCol w="743412">
                  <a:extLst>
                    <a:ext uri="{9D8B030D-6E8A-4147-A177-3AD203B41FA5}">
                      <a16:colId xmlns:a16="http://schemas.microsoft.com/office/drawing/2014/main" val="3954268814"/>
                    </a:ext>
                  </a:extLst>
                </a:gridCol>
                <a:gridCol w="776452">
                  <a:extLst>
                    <a:ext uri="{9D8B030D-6E8A-4147-A177-3AD203B41FA5}">
                      <a16:colId xmlns:a16="http://schemas.microsoft.com/office/drawing/2014/main" val="3499749157"/>
                    </a:ext>
                  </a:extLst>
                </a:gridCol>
                <a:gridCol w="801232">
                  <a:extLst>
                    <a:ext uri="{9D8B030D-6E8A-4147-A177-3AD203B41FA5}">
                      <a16:colId xmlns:a16="http://schemas.microsoft.com/office/drawing/2014/main" val="3223344563"/>
                    </a:ext>
                  </a:extLst>
                </a:gridCol>
              </a:tblGrid>
              <a:tr h="298199">
                <a:tc rowSpan="2">
                  <a:txBody>
                    <a:bodyPr/>
                    <a:lstStyle/>
                    <a:p>
                      <a:pPr algn="ctr" fontAlgn="ctr">
                        <a:buNone/>
                      </a:pPr>
                      <a:r>
                        <a:rPr lang="en-IN" sz="900" b="1" i="0" u="none" strike="noStrike">
                          <a:effectLst/>
                          <a:latin typeface="Perpetua" panose="02020502060401020303" pitchFamily="18" charset="0"/>
                        </a:rPr>
                        <a:t>S. no .</a:t>
                      </a:r>
                      <a:endParaRPr lang="en-IN" sz="900" b="0" i="0" u="none" strike="noStrike">
                        <a:effectLst/>
                        <a:latin typeface="Perpetua" panose="02020502060401020303" pitchFamily="18" charset="0"/>
                      </a:endParaRP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rowSpan="2">
                  <a:txBody>
                    <a:bodyPr/>
                    <a:lstStyle/>
                    <a:p>
                      <a:pPr algn="ctr" fontAlgn="ctr">
                        <a:buNone/>
                      </a:pPr>
                      <a:r>
                        <a:rPr lang="en-US" sz="900" b="1" i="0" u="none" strike="noStrike">
                          <a:effectLst/>
                          <a:latin typeface="Perpetua" panose="02020502060401020303" pitchFamily="18" charset="0"/>
                        </a:rPr>
                        <a:t>Defects/lapse s found as Per Site Observation</a:t>
                      </a:r>
                      <a:endParaRPr lang="en-US" sz="900" b="0" i="0" u="none" strike="noStrike">
                        <a:effectLst/>
                        <a:latin typeface="Perpetua" panose="02020502060401020303" pitchFamily="18" charset="0"/>
                      </a:endParaRP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rowSpan="2">
                  <a:txBody>
                    <a:bodyPr/>
                    <a:lstStyle/>
                    <a:p>
                      <a:pPr algn="ctr" fontAlgn="b">
                        <a:buNone/>
                      </a:pPr>
                      <a:r>
                        <a:rPr lang="en-US" sz="900" b="1" i="0" u="none" strike="noStrike">
                          <a:effectLst/>
                          <a:latin typeface="Perpetua" panose="02020502060401020303" pitchFamily="18" charset="0"/>
                        </a:rPr>
                        <a:t>Improvement/ Rectification Suggested by IE</a:t>
                      </a:r>
                    </a:p>
                  </a:txBody>
                  <a:tcPr marL="7273" marR="7273" marT="72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gridSpan="7">
                  <a:txBody>
                    <a:bodyPr/>
                    <a:lstStyle/>
                    <a:p>
                      <a:pPr algn="ctr" fontAlgn="ctr">
                        <a:buNone/>
                      </a:pPr>
                      <a:r>
                        <a:rPr lang="en-US" sz="900" b="1" i="0" u="none" strike="noStrike">
                          <a:effectLst/>
                          <a:latin typeface="Perpetua" panose="02020502060401020303" pitchFamily="18" charset="0"/>
                        </a:rPr>
                        <a:t>Status of Improvement/ Rectification for the month of</a:t>
                      </a:r>
                      <a:endParaRPr lang="en-US" sz="900" b="0" i="0" u="none" strike="noStrike">
                        <a:effectLst/>
                        <a:latin typeface="Perpetua" panose="02020502060401020303" pitchFamily="18" charset="0"/>
                      </a:endParaRP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559893686"/>
                  </a:ext>
                </a:extLst>
              </a:tr>
              <a:tr h="232741">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ctr">
                        <a:buNone/>
                      </a:pPr>
                      <a:r>
                        <a:rPr lang="en-IN" sz="900" b="1" i="0" u="none" strike="noStrike">
                          <a:effectLst/>
                          <a:latin typeface="Perpetua" panose="02020502060401020303" pitchFamily="18" charset="0"/>
                        </a:rPr>
                        <a:t>Jan’24</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ctr" fontAlgn="ctr">
                        <a:buNone/>
                      </a:pPr>
                      <a:r>
                        <a:rPr lang="en-IN" sz="900" b="1" i="0" u="none" strike="noStrike">
                          <a:effectLst/>
                          <a:latin typeface="Perpetua" panose="02020502060401020303" pitchFamily="18" charset="0"/>
                        </a:rPr>
                        <a:t>Feb’24</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ctr" fontAlgn="ctr">
                        <a:buNone/>
                      </a:pPr>
                      <a:r>
                        <a:rPr lang="en-IN" sz="900" b="1" i="0" u="none" strike="noStrike">
                          <a:effectLst/>
                          <a:latin typeface="Perpetua" panose="02020502060401020303" pitchFamily="18" charset="0"/>
                        </a:rPr>
                        <a:t>Mar’24</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ctr" fontAlgn="ctr">
                        <a:buNone/>
                      </a:pPr>
                      <a:r>
                        <a:rPr lang="en-IN" sz="900" b="1" i="0" u="none" strike="noStrike">
                          <a:effectLst/>
                          <a:latin typeface="Perpetua" panose="02020502060401020303" pitchFamily="18" charset="0"/>
                        </a:rPr>
                        <a:t>Apr’24</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ctr" fontAlgn="ctr">
                        <a:buNone/>
                      </a:pPr>
                      <a:r>
                        <a:rPr lang="en-IN" sz="900" b="1" i="0" u="none" strike="noStrike">
                          <a:effectLst/>
                          <a:latin typeface="Perpetua" panose="02020502060401020303" pitchFamily="18" charset="0"/>
                        </a:rPr>
                        <a:t>May’24</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ctr" fontAlgn="ctr">
                        <a:buNone/>
                      </a:pPr>
                      <a:r>
                        <a:rPr lang="en-IN" sz="900" b="1" i="0" u="none" strike="noStrike">
                          <a:effectLst/>
                          <a:latin typeface="Perpetua" panose="02020502060401020303" pitchFamily="18" charset="0"/>
                        </a:rPr>
                        <a:t>June’24</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ctr" fontAlgn="ctr">
                        <a:buNone/>
                      </a:pPr>
                      <a:r>
                        <a:rPr lang="en-IN" sz="900" b="1" i="0" u="none" strike="noStrike">
                          <a:effectLst/>
                          <a:latin typeface="Perpetua" panose="02020502060401020303" pitchFamily="18" charset="0"/>
                        </a:rPr>
                        <a:t>July’24</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extLst>
                  <a:ext uri="{0D108BD9-81ED-4DB2-BD59-A6C34878D82A}">
                    <a16:rowId xmlns:a16="http://schemas.microsoft.com/office/drawing/2014/main" val="3018129106"/>
                  </a:ext>
                </a:extLst>
              </a:tr>
              <a:tr h="305472">
                <a:tc>
                  <a:txBody>
                    <a:bodyPr/>
                    <a:lstStyle/>
                    <a:p>
                      <a:pPr algn="ctr" fontAlgn="ctr">
                        <a:buNone/>
                      </a:pPr>
                      <a:r>
                        <a:rPr lang="en-IN" sz="900" b="0" i="0" u="none" strike="noStrike">
                          <a:effectLst/>
                          <a:latin typeface="Perpetua" panose="02020502060401020303" pitchFamily="18" charset="0"/>
                        </a:rPr>
                        <a:t>6</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0" i="0" u="none" strike="noStrike">
                          <a:effectLst/>
                          <a:latin typeface="Perpetua" panose="02020502060401020303" pitchFamily="18" charset="0"/>
                        </a:rPr>
                        <a:t>Crash barrier damaged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IN" sz="900" b="0" i="0" u="none" strike="noStrike">
                          <a:effectLst/>
                          <a:latin typeface="Perpetua" panose="02020502060401020303" pitchFamily="18" charset="0"/>
                        </a:rPr>
                        <a:t>Should be rectified immediately</a:t>
                      </a:r>
                    </a:p>
                  </a:txBody>
                  <a:tcPr marL="7273" marR="7273" marT="72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No issues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0" i="0" u="none" strike="noStrike">
                          <a:effectLst/>
                          <a:latin typeface="Perpetua" panose="02020502060401020303" pitchFamily="18" charset="0"/>
                        </a:rPr>
                        <a:t>No issues</a:t>
                      </a:r>
                    </a:p>
                  </a:txBody>
                  <a:tcPr marL="109097"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Issue</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Issue</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0" i="0" u="none" strike="noStrike">
                          <a:effectLst/>
                          <a:latin typeface="Perpetua" panose="02020502060401020303" pitchFamily="18" charset="0"/>
                        </a:rPr>
                        <a:t>Rectified</a:t>
                      </a:r>
                    </a:p>
                  </a:txBody>
                  <a:tcPr marL="109097"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9676089"/>
                  </a:ext>
                </a:extLst>
              </a:tr>
              <a:tr h="305472">
                <a:tc>
                  <a:txBody>
                    <a:bodyPr/>
                    <a:lstStyle/>
                    <a:p>
                      <a:pPr algn="ctr" fontAlgn="ctr">
                        <a:buNone/>
                      </a:pPr>
                      <a:r>
                        <a:rPr lang="en-IN" sz="900" b="0" i="0" u="none" strike="noStrike">
                          <a:effectLst/>
                          <a:latin typeface="Perpetua" panose="02020502060401020303" pitchFamily="18" charset="0"/>
                        </a:rPr>
                        <a:t>7</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0" i="0" u="none" strike="noStrike">
                          <a:effectLst/>
                          <a:latin typeface="Perpetua" panose="02020502060401020303" pitchFamily="18" charset="0"/>
                        </a:rPr>
                        <a:t>Road Marking faded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IN" sz="900" b="0" i="0" u="none" strike="noStrike">
                          <a:effectLst/>
                          <a:latin typeface="Perpetua" panose="02020502060401020303" pitchFamily="18" charset="0"/>
                        </a:rPr>
                        <a:t>Should be rectified immediately</a:t>
                      </a:r>
                    </a:p>
                  </a:txBody>
                  <a:tcPr marL="7273" marR="7273" marT="72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No issues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0" i="0" u="none" strike="noStrike">
                          <a:effectLst/>
                          <a:latin typeface="Perpetua" panose="02020502060401020303" pitchFamily="18" charset="0"/>
                        </a:rPr>
                        <a:t>Issue</a:t>
                      </a:r>
                    </a:p>
                  </a:txBody>
                  <a:tcPr marL="109097"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Issue</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0" i="0" u="none" strike="noStrike">
                          <a:effectLst/>
                          <a:latin typeface="Perpetua" panose="02020502060401020303" pitchFamily="18" charset="0"/>
                        </a:rPr>
                        <a:t>Rectified</a:t>
                      </a:r>
                    </a:p>
                  </a:txBody>
                  <a:tcPr marL="109097"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In Progress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4357968"/>
                  </a:ext>
                </a:extLst>
              </a:tr>
              <a:tr h="232741">
                <a:tc>
                  <a:txBody>
                    <a:bodyPr/>
                    <a:lstStyle/>
                    <a:p>
                      <a:pPr algn="ctr" fontAlgn="ctr">
                        <a:buNone/>
                      </a:pPr>
                      <a:r>
                        <a:rPr lang="en-IN" sz="900" b="0" i="0" u="none" strike="noStrike">
                          <a:effectLst/>
                          <a:latin typeface="Perpetua" panose="02020502060401020303" pitchFamily="18" charset="0"/>
                        </a:rPr>
                        <a:t>8</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IN" sz="900" b="0" i="0" u="none" strike="noStrike">
                          <a:effectLst/>
                          <a:latin typeface="Perpetua" panose="02020502060401020303" pitchFamily="18" charset="0"/>
                        </a:rPr>
                        <a:t>Kerb Painting Peel-off</a:t>
                      </a:r>
                    </a:p>
                  </a:txBody>
                  <a:tcPr marL="7273" marR="7273" marT="72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IN" sz="900" b="0" i="0" u="none" strike="noStrike">
                          <a:effectLst/>
                          <a:latin typeface="Perpetua" panose="02020502060401020303" pitchFamily="18" charset="0"/>
                        </a:rPr>
                        <a:t>Should be repainted</a:t>
                      </a:r>
                    </a:p>
                  </a:txBody>
                  <a:tcPr marL="7273" marR="7273" marT="72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1" i="0" u="none" strike="noStrike">
                          <a:effectLst/>
                          <a:latin typeface="Perpetua" panose="02020502060401020303" pitchFamily="18" charset="0"/>
                        </a:rPr>
                        <a:t>Issue</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1" i="0" u="none" strike="noStrike">
                          <a:effectLst/>
                          <a:latin typeface="Perpetua" panose="02020502060401020303" pitchFamily="18" charset="0"/>
                        </a:rPr>
                        <a:t>Increased 2x</a:t>
                      </a:r>
                      <a:endParaRPr lang="en-IN" sz="900" b="0" i="0" u="none" strike="noStrike">
                        <a:effectLst/>
                        <a:latin typeface="Perpetua" panose="02020502060401020303" pitchFamily="18" charset="0"/>
                      </a:endParaRP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buNone/>
                      </a:pPr>
                      <a:r>
                        <a:rPr lang="en-IN" sz="900" b="1" i="0" u="none" strike="noStrike">
                          <a:effectLst/>
                          <a:latin typeface="Perpetua" panose="02020502060401020303" pitchFamily="18" charset="0"/>
                        </a:rPr>
                        <a:t>Increased 2x</a:t>
                      </a:r>
                      <a:endParaRPr lang="en-IN" sz="900" b="0" i="0" u="none" strike="noStrike">
                        <a:effectLst/>
                        <a:latin typeface="Perpetua" panose="02020502060401020303" pitchFamily="18" charset="0"/>
                      </a:endParaRPr>
                    </a:p>
                  </a:txBody>
                  <a:tcPr marL="7273" marR="7273" marT="72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1" i="0" u="none" strike="noStrike">
                          <a:effectLst/>
                          <a:latin typeface="Perpetua" panose="02020502060401020303" pitchFamily="18" charset="0"/>
                        </a:rPr>
                        <a:t>Increased 2x</a:t>
                      </a:r>
                      <a:endParaRPr lang="en-IN" sz="900" b="0" i="0" u="none" strike="noStrike">
                        <a:effectLst/>
                        <a:latin typeface="Perpetua" panose="02020502060401020303" pitchFamily="18" charset="0"/>
                      </a:endParaRP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In progress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In progress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In progress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6215090"/>
                  </a:ext>
                </a:extLst>
              </a:tr>
              <a:tr h="305472">
                <a:tc>
                  <a:txBody>
                    <a:bodyPr/>
                    <a:lstStyle/>
                    <a:p>
                      <a:pPr algn="ctr" fontAlgn="ctr">
                        <a:buNone/>
                      </a:pPr>
                      <a:r>
                        <a:rPr lang="en-IN" sz="900" b="0" i="0" u="none" strike="noStrike">
                          <a:effectLst/>
                          <a:latin typeface="Perpetua" panose="02020502060401020303" pitchFamily="18" charset="0"/>
                        </a:rPr>
                        <a:t>9</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0" i="0" u="none" strike="noStrike">
                          <a:effectLst/>
                          <a:latin typeface="Perpetua" panose="02020502060401020303" pitchFamily="18" charset="0"/>
                        </a:rPr>
                        <a:t>Replacement of tress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900" b="0" i="0" u="none" strike="noStrike">
                          <a:effectLst/>
                          <a:latin typeface="Perpetua" panose="02020502060401020303" pitchFamily="18" charset="0"/>
                        </a:rPr>
                        <a:t>Should be planting trees immediately</a:t>
                      </a:r>
                    </a:p>
                  </a:txBody>
                  <a:tcPr marL="7273" marR="7273" marT="72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1" i="0" u="none" strike="noStrike">
                          <a:effectLst/>
                          <a:latin typeface="Perpetua" panose="02020502060401020303" pitchFamily="18" charset="0"/>
                        </a:rPr>
                        <a:t>Increased 2x</a:t>
                      </a:r>
                      <a:endParaRPr lang="en-IN" sz="900" b="0" i="0" u="none" strike="noStrike">
                        <a:effectLst/>
                        <a:latin typeface="Perpetua" panose="02020502060401020303" pitchFamily="18" charset="0"/>
                      </a:endParaRP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1" i="0" u="none" strike="noStrike">
                          <a:effectLst/>
                          <a:latin typeface="Perpetua" panose="02020502060401020303" pitchFamily="18" charset="0"/>
                        </a:rPr>
                        <a:t>Increased 2x</a:t>
                      </a:r>
                      <a:endParaRPr lang="en-IN" sz="900" b="0" i="0" u="none" strike="noStrike">
                        <a:effectLst/>
                        <a:latin typeface="Perpetua" panose="02020502060401020303" pitchFamily="18" charset="0"/>
                      </a:endParaRP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1" i="0" u="none" strike="noStrike">
                          <a:effectLst/>
                          <a:latin typeface="Perpetua" panose="02020502060401020303" pitchFamily="18" charset="0"/>
                        </a:rPr>
                        <a:t>Increased 4x</a:t>
                      </a:r>
                      <a:endParaRPr lang="en-IN" sz="900" b="0" i="0" u="none" strike="noStrike">
                        <a:effectLst/>
                        <a:latin typeface="Perpetua" panose="02020502060401020303" pitchFamily="18" charset="0"/>
                      </a:endParaRP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1" i="0" u="none" strike="noStrike">
                          <a:effectLst/>
                          <a:latin typeface="Perpetua" panose="02020502060401020303" pitchFamily="18" charset="0"/>
                        </a:rPr>
                        <a:t>Increased 4x</a:t>
                      </a:r>
                      <a:endParaRPr lang="en-IN" sz="900" b="0" i="0" u="none" strike="noStrike">
                        <a:effectLst/>
                        <a:latin typeface="Perpetua" panose="02020502060401020303" pitchFamily="18" charset="0"/>
                      </a:endParaRP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In progress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In progress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In progress</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5059781"/>
                  </a:ext>
                </a:extLst>
              </a:tr>
              <a:tr h="305472">
                <a:tc>
                  <a:txBody>
                    <a:bodyPr/>
                    <a:lstStyle/>
                    <a:p>
                      <a:pPr algn="ctr" fontAlgn="ctr">
                        <a:buNone/>
                      </a:pPr>
                      <a:r>
                        <a:rPr lang="en-IN" sz="900" b="0" i="0" u="none" strike="noStrike">
                          <a:effectLst/>
                          <a:latin typeface="Perpetua" panose="02020502060401020303" pitchFamily="18" charset="0"/>
                        </a:rPr>
                        <a:t>10</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0" i="0" u="none" strike="noStrike">
                          <a:effectLst/>
                          <a:latin typeface="Perpetua" panose="02020502060401020303" pitchFamily="18" charset="0"/>
                        </a:rPr>
                        <a:t>Blinker damaged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IN" sz="900" b="0" i="0" u="none" strike="noStrike" dirty="0">
                          <a:effectLst/>
                          <a:latin typeface="Perpetua" panose="02020502060401020303" pitchFamily="18" charset="0"/>
                        </a:rPr>
                        <a:t>Should be rectified immediately</a:t>
                      </a:r>
                    </a:p>
                  </a:txBody>
                  <a:tcPr marL="7273" marR="7273" marT="72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IN" sz="900" b="0" i="0" u="none" strike="noStrike">
                          <a:effectLst/>
                          <a:latin typeface="Perpetua" panose="02020502060401020303" pitchFamily="18" charset="0"/>
                        </a:rPr>
                        <a:t>Rectified</a:t>
                      </a:r>
                    </a:p>
                  </a:txBody>
                  <a:tcPr marL="109097"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N" sz="900" b="0" i="0" u="none" strike="noStrike" dirty="0">
                          <a:effectLst/>
                          <a:latin typeface="Perpetua" panose="02020502060401020303" pitchFamily="18" charset="0"/>
                        </a:rPr>
                        <a:t>Rectified</a:t>
                      </a:r>
                    </a:p>
                  </a:txBody>
                  <a:tcPr marL="7273" marR="7273" marT="72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838628"/>
                  </a:ext>
                </a:extLst>
              </a:tr>
            </a:tbl>
          </a:graphicData>
        </a:graphic>
      </p:graphicFrame>
    </p:spTree>
    <p:extLst>
      <p:ext uri="{BB962C8B-B14F-4D97-AF65-F5344CB8AC3E}">
        <p14:creationId xmlns:p14="http://schemas.microsoft.com/office/powerpoint/2010/main" val="2307263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509449EE-8914-B814-0EA4-CE36A177DE1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74C591C-7FFD-3DC1-F9AE-A31F51DF6C9F}"/>
              </a:ext>
            </a:extLst>
          </p:cNvPr>
          <p:cNvPicPr>
            <a:picLocks noChangeAspect="1"/>
          </p:cNvPicPr>
          <p:nvPr/>
        </p:nvPicPr>
        <p:blipFill>
          <a:blip r:embed="rId3"/>
          <a:stretch>
            <a:fillRect/>
          </a:stretch>
        </p:blipFill>
        <p:spPr>
          <a:xfrm>
            <a:off x="538925" y="1386295"/>
            <a:ext cx="7623769" cy="3425679"/>
          </a:xfrm>
          <a:prstGeom prst="rect">
            <a:avLst/>
          </a:prstGeom>
        </p:spPr>
      </p:pic>
      <p:sp>
        <p:nvSpPr>
          <p:cNvPr id="97" name="Google Shape;97;p16">
            <a:extLst>
              <a:ext uri="{FF2B5EF4-FFF2-40B4-BE49-F238E27FC236}">
                <a16:creationId xmlns:a16="http://schemas.microsoft.com/office/drawing/2014/main" id="{77C1609C-FA43-4DEF-A5CC-FF644EBE413A}"/>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Example</a:t>
            </a: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0085C6E4-8B1A-1466-A977-256195995D63}"/>
              </a:ext>
            </a:extLst>
          </p:cNvPr>
          <p:cNvPicPr preferRelativeResize="0"/>
          <p:nvPr/>
        </p:nvPicPr>
        <p:blipFill rotWithShape="1">
          <a:blip r:embed="rId4">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063A2B93-3280-9C24-0B8B-1597615EC4B1}"/>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E74741E5-A72A-1F78-273F-2C2534529345}"/>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C5B921B3-1D18-91D4-ACB8-332F82C208A4}"/>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3" name="Slide Number Placeholder 2">
            <a:extLst>
              <a:ext uri="{FF2B5EF4-FFF2-40B4-BE49-F238E27FC236}">
                <a16:creationId xmlns:a16="http://schemas.microsoft.com/office/drawing/2014/main" id="{D32857A2-DD15-9DA5-7BB7-A4E66966F6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8" name="TextBox 7">
            <a:extLst>
              <a:ext uri="{FF2B5EF4-FFF2-40B4-BE49-F238E27FC236}">
                <a16:creationId xmlns:a16="http://schemas.microsoft.com/office/drawing/2014/main" id="{88D6CF94-8724-342D-BA25-325C94FFFFB3}"/>
              </a:ext>
            </a:extLst>
          </p:cNvPr>
          <p:cNvSpPr txBox="1"/>
          <p:nvPr/>
        </p:nvSpPr>
        <p:spPr>
          <a:xfrm>
            <a:off x="457200" y="1070518"/>
            <a:ext cx="6791093" cy="282770"/>
          </a:xfrm>
          <a:prstGeom prst="rect">
            <a:avLst/>
          </a:prstGeom>
          <a:noFill/>
        </p:spPr>
        <p:txBody>
          <a:bodyPr wrap="square" rtlCol="0">
            <a:spAutoFit/>
          </a:bodyPr>
          <a:lstStyle/>
          <a:p>
            <a:pPr marL="57150">
              <a:lnSpc>
                <a:spcPct val="150000"/>
              </a:lnSpc>
              <a:buClrTx/>
              <a:defRPr/>
            </a:pPr>
            <a:r>
              <a:rPr lang="en-US" sz="900" kern="1200" dirty="0">
                <a:solidFill>
                  <a:prstClr val="black"/>
                </a:solidFill>
                <a:latin typeface="Perpetua" panose="02020502060401020303" pitchFamily="18" charset="0"/>
                <a:ea typeface="+mn-ea"/>
                <a:cs typeface="+mn-cs"/>
              </a:rPr>
              <a:t>Maintaining Correspondence in </a:t>
            </a:r>
            <a:r>
              <a:rPr lang="en-US" sz="900" b="1" kern="1200" dirty="0">
                <a:solidFill>
                  <a:prstClr val="black"/>
                </a:solidFill>
                <a:latin typeface="Perpetua" panose="02020502060401020303" pitchFamily="18" charset="0"/>
                <a:ea typeface="+mn-ea"/>
                <a:cs typeface="+mn-cs"/>
              </a:rPr>
              <a:t>SharePoint  </a:t>
            </a:r>
            <a:endParaRPr lang="en-IN" sz="900" b="1" kern="1200" dirty="0">
              <a:solidFill>
                <a:prstClr val="black"/>
              </a:solidFill>
              <a:latin typeface="Perpetua" panose="02020502060401020303" pitchFamily="18" charset="0"/>
              <a:ea typeface="+mn-ea"/>
              <a:cs typeface="+mn-cs"/>
            </a:endParaRPr>
          </a:p>
        </p:txBody>
      </p:sp>
      <p:sp>
        <p:nvSpPr>
          <p:cNvPr id="5" name="Oval 4">
            <a:extLst>
              <a:ext uri="{FF2B5EF4-FFF2-40B4-BE49-F238E27FC236}">
                <a16:creationId xmlns:a16="http://schemas.microsoft.com/office/drawing/2014/main" id="{6B44A33E-2380-EEC0-978C-7ADAB68DAD27}"/>
              </a:ext>
            </a:extLst>
          </p:cNvPr>
          <p:cNvSpPr/>
          <p:nvPr/>
        </p:nvSpPr>
        <p:spPr>
          <a:xfrm>
            <a:off x="6538329" y="2136624"/>
            <a:ext cx="490654" cy="2920193"/>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IN"/>
          </a:p>
        </p:txBody>
      </p:sp>
      <p:sp>
        <p:nvSpPr>
          <p:cNvPr id="6" name="Oval 5">
            <a:extLst>
              <a:ext uri="{FF2B5EF4-FFF2-40B4-BE49-F238E27FC236}">
                <a16:creationId xmlns:a16="http://schemas.microsoft.com/office/drawing/2014/main" id="{3BE8B5B9-4A43-F841-C9F6-56B63169CC87}"/>
              </a:ext>
            </a:extLst>
          </p:cNvPr>
          <p:cNvSpPr/>
          <p:nvPr/>
        </p:nvSpPr>
        <p:spPr>
          <a:xfrm>
            <a:off x="6646125" y="1326290"/>
            <a:ext cx="765717" cy="43945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5BA5EBA1-8D83-57FD-5E40-D7F4C7AE5F24}"/>
              </a:ext>
            </a:extLst>
          </p:cNvPr>
          <p:cNvSpPr/>
          <p:nvPr/>
        </p:nvSpPr>
        <p:spPr>
          <a:xfrm>
            <a:off x="1650380" y="1546302"/>
            <a:ext cx="431181" cy="386576"/>
          </a:xfrm>
          <a:prstGeom prst="ellipse">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856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6CA10-FD77-12A6-D292-DABA062E13B8}"/>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DECDC32-00BC-442D-0884-ED0EB8A748C4}"/>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ct 5" hidden="1">
                        <a:extLst>
                          <a:ext uri="{FF2B5EF4-FFF2-40B4-BE49-F238E27FC236}">
                            <a16:creationId xmlns:a16="http://schemas.microsoft.com/office/drawing/2014/main" id="{0DECDC32-00BC-442D-0884-ED0EB8A748C4}"/>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3" name="Freeform: Shape 172">
            <a:extLst>
              <a:ext uri="{FF2B5EF4-FFF2-40B4-BE49-F238E27FC236}">
                <a16:creationId xmlns:a16="http://schemas.microsoft.com/office/drawing/2014/main" id="{38296E02-7EAC-52F7-128D-BD99E3B90A7E}"/>
              </a:ext>
            </a:extLst>
          </p:cNvPr>
          <p:cNvSpPr/>
          <p:nvPr/>
        </p:nvSpPr>
        <p:spPr>
          <a:xfrm>
            <a:off x="4508008" y="2506071"/>
            <a:ext cx="810013" cy="1168952"/>
          </a:xfrm>
          <a:custGeom>
            <a:avLst/>
            <a:gdLst>
              <a:gd name="connsiteX0" fmla="*/ 675284 w 675284"/>
              <a:gd name="connsiteY0" fmla="*/ 934517 h 974521"/>
              <a:gd name="connsiteX1" fmla="*/ 62236 w 675284"/>
              <a:gd name="connsiteY1" fmla="*/ 0 h 974521"/>
              <a:gd name="connsiteX2" fmla="*/ 0 w 675284"/>
              <a:gd name="connsiteY2" fmla="*/ 40691 h 974521"/>
              <a:gd name="connsiteX3" fmla="*/ 612648 w 675284"/>
              <a:gd name="connsiteY3" fmla="*/ 974522 h 974521"/>
              <a:gd name="connsiteX4" fmla="*/ 675284 w 675284"/>
              <a:gd name="connsiteY4" fmla="*/ 934517 h 97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84" h="974521">
                <a:moveTo>
                  <a:pt x="675284" y="934517"/>
                </a:moveTo>
                <a:lnTo>
                  <a:pt x="62236" y="0"/>
                </a:lnTo>
                <a:lnTo>
                  <a:pt x="0" y="40691"/>
                </a:lnTo>
                <a:lnTo>
                  <a:pt x="612648" y="974522"/>
                </a:lnTo>
                <a:cubicBezTo>
                  <a:pt x="631148" y="957783"/>
                  <a:pt x="652316" y="944261"/>
                  <a:pt x="675284" y="93451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4" name="Freeform: Shape 173">
            <a:extLst>
              <a:ext uri="{FF2B5EF4-FFF2-40B4-BE49-F238E27FC236}">
                <a16:creationId xmlns:a16="http://schemas.microsoft.com/office/drawing/2014/main" id="{3EEB70F7-CCF4-A9E9-9C46-5BDF3DC86B93}"/>
              </a:ext>
            </a:extLst>
          </p:cNvPr>
          <p:cNvSpPr/>
          <p:nvPr/>
        </p:nvSpPr>
        <p:spPr>
          <a:xfrm>
            <a:off x="4508008" y="1374411"/>
            <a:ext cx="799936" cy="1179989"/>
          </a:xfrm>
          <a:custGeom>
            <a:avLst/>
            <a:gdLst>
              <a:gd name="connsiteX0" fmla="*/ 606133 w 666883"/>
              <a:gd name="connsiteY0" fmla="*/ 0 h 983722"/>
              <a:gd name="connsiteX1" fmla="*/ 0 w 666883"/>
              <a:gd name="connsiteY1" fmla="*/ 943718 h 983722"/>
              <a:gd name="connsiteX2" fmla="*/ 62408 w 666883"/>
              <a:gd name="connsiteY2" fmla="*/ 983723 h 983722"/>
              <a:gd name="connsiteX3" fmla="*/ 666883 w 666883"/>
              <a:gd name="connsiteY3" fmla="*/ 42634 h 983722"/>
              <a:gd name="connsiteX4" fmla="*/ 606133 w 666883"/>
              <a:gd name="connsiteY4" fmla="*/ 0 h 98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83" h="983722">
                <a:moveTo>
                  <a:pt x="606133" y="0"/>
                </a:moveTo>
                <a:lnTo>
                  <a:pt x="0" y="943718"/>
                </a:lnTo>
                <a:lnTo>
                  <a:pt x="62408" y="983723"/>
                </a:lnTo>
                <a:lnTo>
                  <a:pt x="666883" y="42634"/>
                </a:lnTo>
                <a:cubicBezTo>
                  <a:pt x="644389" y="31924"/>
                  <a:pt x="623849" y="17516"/>
                  <a:pt x="606133"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5" name="Freeform: Shape 174">
            <a:extLst>
              <a:ext uri="{FF2B5EF4-FFF2-40B4-BE49-F238E27FC236}">
                <a16:creationId xmlns:a16="http://schemas.microsoft.com/office/drawing/2014/main" id="{3C50FCCF-CD52-C791-0A41-80791369200C}"/>
              </a:ext>
            </a:extLst>
          </p:cNvPr>
          <p:cNvSpPr/>
          <p:nvPr/>
        </p:nvSpPr>
        <p:spPr>
          <a:xfrm>
            <a:off x="4524803" y="1940105"/>
            <a:ext cx="1094847" cy="629789"/>
          </a:xfrm>
          <a:custGeom>
            <a:avLst/>
            <a:gdLst>
              <a:gd name="connsiteX0" fmla="*/ 878281 w 912742"/>
              <a:gd name="connsiteY0" fmla="*/ 0 h 525037"/>
              <a:gd name="connsiteX1" fmla="*/ 0 w 912742"/>
              <a:gd name="connsiteY1" fmla="*/ 459315 h 525037"/>
              <a:gd name="connsiteX2" fmla="*/ 34290 w 912742"/>
              <a:gd name="connsiteY2" fmla="*/ 525037 h 525037"/>
              <a:gd name="connsiteX3" fmla="*/ 912742 w 912742"/>
              <a:gd name="connsiteY3" fmla="*/ 65494 h 525037"/>
              <a:gd name="connsiteX4" fmla="*/ 878281 w 912742"/>
              <a:gd name="connsiteY4" fmla="*/ 0 h 52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42" h="525037">
                <a:moveTo>
                  <a:pt x="878281" y="0"/>
                </a:moveTo>
                <a:lnTo>
                  <a:pt x="0" y="459315"/>
                </a:lnTo>
                <a:lnTo>
                  <a:pt x="34290" y="525037"/>
                </a:lnTo>
                <a:lnTo>
                  <a:pt x="912742" y="65494"/>
                </a:lnTo>
                <a:cubicBezTo>
                  <a:pt x="897649" y="45760"/>
                  <a:pt x="885996" y="23614"/>
                  <a:pt x="878281"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6" name="Freeform: Shape 175">
            <a:extLst>
              <a:ext uri="{FF2B5EF4-FFF2-40B4-BE49-F238E27FC236}">
                <a16:creationId xmlns:a16="http://schemas.microsoft.com/office/drawing/2014/main" id="{D4CFF6D7-3840-A42B-4843-263D0C2900CE}"/>
              </a:ext>
            </a:extLst>
          </p:cNvPr>
          <p:cNvSpPr/>
          <p:nvPr/>
        </p:nvSpPr>
        <p:spPr>
          <a:xfrm>
            <a:off x="4545437" y="2485985"/>
            <a:ext cx="1450839" cy="89118"/>
          </a:xfrm>
          <a:custGeom>
            <a:avLst/>
            <a:gdLst>
              <a:gd name="connsiteX0" fmla="*/ 1206151 w 1209522"/>
              <a:gd name="connsiteY0" fmla="*/ 35947 h 74295"/>
              <a:gd name="connsiteX1" fmla="*/ 1209123 w 1209522"/>
              <a:gd name="connsiteY1" fmla="*/ 0 h 74295"/>
              <a:gd name="connsiteX2" fmla="*/ 0 w 1209522"/>
              <a:gd name="connsiteY2" fmla="*/ 0 h 74295"/>
              <a:gd name="connsiteX3" fmla="*/ 0 w 1209522"/>
              <a:gd name="connsiteY3" fmla="*/ 74295 h 74295"/>
              <a:gd name="connsiteX4" fmla="*/ 1209522 w 1209522"/>
              <a:gd name="connsiteY4" fmla="*/ 74295 h 74295"/>
              <a:gd name="connsiteX5" fmla="*/ 1206151 w 1209522"/>
              <a:gd name="connsiteY5" fmla="*/ 35947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522" h="74295">
                <a:moveTo>
                  <a:pt x="1206151" y="35947"/>
                </a:moveTo>
                <a:cubicBezTo>
                  <a:pt x="1206151" y="23906"/>
                  <a:pt x="1207145" y="11881"/>
                  <a:pt x="1209123" y="0"/>
                </a:cubicBezTo>
                <a:lnTo>
                  <a:pt x="0" y="0"/>
                </a:lnTo>
                <a:lnTo>
                  <a:pt x="0" y="74295"/>
                </a:lnTo>
                <a:lnTo>
                  <a:pt x="1209522" y="74295"/>
                </a:lnTo>
                <a:cubicBezTo>
                  <a:pt x="1207294" y="61636"/>
                  <a:pt x="1206162" y="48806"/>
                  <a:pt x="1206151" y="3594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7" name="Freeform: Shape 176">
            <a:extLst>
              <a:ext uri="{FF2B5EF4-FFF2-40B4-BE49-F238E27FC236}">
                <a16:creationId xmlns:a16="http://schemas.microsoft.com/office/drawing/2014/main" id="{01B33110-AA89-34BC-449C-1C6327AC554B}"/>
              </a:ext>
            </a:extLst>
          </p:cNvPr>
          <p:cNvSpPr/>
          <p:nvPr/>
        </p:nvSpPr>
        <p:spPr>
          <a:xfrm>
            <a:off x="4524597" y="2491195"/>
            <a:ext cx="1089021" cy="636644"/>
          </a:xfrm>
          <a:custGeom>
            <a:avLst/>
            <a:gdLst>
              <a:gd name="connsiteX0" fmla="*/ 907885 w 907885"/>
              <a:gd name="connsiteY0" fmla="*/ 463772 h 530752"/>
              <a:gd name="connsiteX1" fmla="*/ 34747 w 907885"/>
              <a:gd name="connsiteY1" fmla="*/ 0 h 530752"/>
              <a:gd name="connsiteX2" fmla="*/ 0 w 907885"/>
              <a:gd name="connsiteY2" fmla="*/ 65494 h 530752"/>
              <a:gd name="connsiteX3" fmla="*/ 875881 w 907885"/>
              <a:gd name="connsiteY3" fmla="*/ 530752 h 530752"/>
              <a:gd name="connsiteX4" fmla="*/ 907885 w 907885"/>
              <a:gd name="connsiteY4" fmla="*/ 463772 h 53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5" h="530752">
                <a:moveTo>
                  <a:pt x="907885" y="463772"/>
                </a:moveTo>
                <a:lnTo>
                  <a:pt x="34747" y="0"/>
                </a:lnTo>
                <a:lnTo>
                  <a:pt x="0" y="65494"/>
                </a:lnTo>
                <a:lnTo>
                  <a:pt x="875881" y="530752"/>
                </a:lnTo>
                <a:cubicBezTo>
                  <a:pt x="882659" y="506766"/>
                  <a:pt x="893483" y="484112"/>
                  <a:pt x="907885" y="46377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8" name="Freeform: Shape 177">
            <a:extLst>
              <a:ext uri="{FF2B5EF4-FFF2-40B4-BE49-F238E27FC236}">
                <a16:creationId xmlns:a16="http://schemas.microsoft.com/office/drawing/2014/main" id="{38AA56A4-E67D-7FD1-4B5E-89D90FEBD23B}"/>
              </a:ext>
            </a:extLst>
          </p:cNvPr>
          <p:cNvSpPr/>
          <p:nvPr/>
        </p:nvSpPr>
        <p:spPr>
          <a:xfrm>
            <a:off x="3805622" y="1373108"/>
            <a:ext cx="777793" cy="1180880"/>
          </a:xfrm>
          <a:custGeom>
            <a:avLst/>
            <a:gdLst>
              <a:gd name="connsiteX0" fmla="*/ 60522 w 648423"/>
              <a:gd name="connsiteY0" fmla="*/ 0 h 984465"/>
              <a:gd name="connsiteX1" fmla="*/ 0 w 648423"/>
              <a:gd name="connsiteY1" fmla="*/ 43091 h 984465"/>
              <a:gd name="connsiteX2" fmla="*/ 585559 w 648423"/>
              <a:gd name="connsiteY2" fmla="*/ 984466 h 984465"/>
              <a:gd name="connsiteX3" fmla="*/ 648424 w 648423"/>
              <a:gd name="connsiteY3" fmla="*/ 945318 h 984465"/>
            </a:gdLst>
            <a:ahLst/>
            <a:cxnLst>
              <a:cxn ang="0">
                <a:pos x="connsiteX0" y="connsiteY0"/>
              </a:cxn>
              <a:cxn ang="0">
                <a:pos x="connsiteX1" y="connsiteY1"/>
              </a:cxn>
              <a:cxn ang="0">
                <a:pos x="connsiteX2" y="connsiteY2"/>
              </a:cxn>
              <a:cxn ang="0">
                <a:pos x="connsiteX3" y="connsiteY3"/>
              </a:cxn>
            </a:cxnLst>
            <a:rect l="l" t="t" r="r" b="b"/>
            <a:pathLst>
              <a:path w="648423" h="984465">
                <a:moveTo>
                  <a:pt x="60522" y="0"/>
                </a:moveTo>
                <a:cubicBezTo>
                  <a:pt x="42914" y="17665"/>
                  <a:pt x="22454" y="32233"/>
                  <a:pt x="0" y="43091"/>
                </a:cubicBezTo>
                <a:lnTo>
                  <a:pt x="585559" y="984466"/>
                </a:lnTo>
                <a:lnTo>
                  <a:pt x="648424" y="945318"/>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9" name="Freeform: Shape 178">
            <a:extLst>
              <a:ext uri="{FF2B5EF4-FFF2-40B4-BE49-F238E27FC236}">
                <a16:creationId xmlns:a16="http://schemas.microsoft.com/office/drawing/2014/main" id="{138E995F-1287-BB94-4AF9-9A6DBA104C15}"/>
              </a:ext>
            </a:extLst>
          </p:cNvPr>
          <p:cNvSpPr/>
          <p:nvPr/>
        </p:nvSpPr>
        <p:spPr>
          <a:xfrm>
            <a:off x="3793624" y="2506414"/>
            <a:ext cx="789311" cy="1168404"/>
          </a:xfrm>
          <a:custGeom>
            <a:avLst/>
            <a:gdLst>
              <a:gd name="connsiteX0" fmla="*/ 62522 w 658025"/>
              <a:gd name="connsiteY0" fmla="*/ 974065 h 974064"/>
              <a:gd name="connsiteX1" fmla="*/ 658025 w 658025"/>
              <a:gd name="connsiteY1" fmla="*/ 40005 h 974064"/>
              <a:gd name="connsiteX2" fmla="*/ 595503 w 658025"/>
              <a:gd name="connsiteY2" fmla="*/ 0 h 974064"/>
              <a:gd name="connsiteX3" fmla="*/ 0 w 658025"/>
              <a:gd name="connsiteY3" fmla="*/ 934117 h 974064"/>
              <a:gd name="connsiteX4" fmla="*/ 62522 w 658025"/>
              <a:gd name="connsiteY4" fmla="*/ 974065 h 97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25" h="974064">
                <a:moveTo>
                  <a:pt x="62522" y="974065"/>
                </a:moveTo>
                <a:lnTo>
                  <a:pt x="658025" y="40005"/>
                </a:lnTo>
                <a:lnTo>
                  <a:pt x="595503" y="0"/>
                </a:lnTo>
                <a:lnTo>
                  <a:pt x="0" y="934117"/>
                </a:lnTo>
                <a:cubicBezTo>
                  <a:pt x="22911" y="943873"/>
                  <a:pt x="44046" y="957371"/>
                  <a:pt x="62522" y="9740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0" name="Freeform: Shape 179">
            <a:extLst>
              <a:ext uri="{FF2B5EF4-FFF2-40B4-BE49-F238E27FC236}">
                <a16:creationId xmlns:a16="http://schemas.microsoft.com/office/drawing/2014/main" id="{EC6E21F7-00F7-BBA3-3885-22BB46F13F32}"/>
              </a:ext>
            </a:extLst>
          </p:cNvPr>
          <p:cNvSpPr/>
          <p:nvPr/>
        </p:nvSpPr>
        <p:spPr>
          <a:xfrm>
            <a:off x="3490967" y="2491126"/>
            <a:ext cx="1075241" cy="624716"/>
          </a:xfrm>
          <a:custGeom>
            <a:avLst/>
            <a:gdLst>
              <a:gd name="connsiteX0" fmla="*/ 35033 w 896397"/>
              <a:gd name="connsiteY0" fmla="*/ 520808 h 520807"/>
              <a:gd name="connsiteX1" fmla="*/ 896398 w 896397"/>
              <a:gd name="connsiteY1" fmla="*/ 65608 h 520807"/>
              <a:gd name="connsiteX2" fmla="*/ 861765 w 896397"/>
              <a:gd name="connsiteY2" fmla="*/ 0 h 520807"/>
              <a:gd name="connsiteX3" fmla="*/ 0 w 896397"/>
              <a:gd name="connsiteY3" fmla="*/ 455428 h 520807"/>
              <a:gd name="connsiteX4" fmla="*/ 35033 w 896397"/>
              <a:gd name="connsiteY4" fmla="*/ 520808 h 52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97" h="520807">
                <a:moveTo>
                  <a:pt x="35033" y="520808"/>
                </a:moveTo>
                <a:lnTo>
                  <a:pt x="896398" y="65608"/>
                </a:lnTo>
                <a:lnTo>
                  <a:pt x="861765" y="0"/>
                </a:lnTo>
                <a:lnTo>
                  <a:pt x="0" y="455428"/>
                </a:lnTo>
                <a:cubicBezTo>
                  <a:pt x="15265" y="475100"/>
                  <a:pt x="27106" y="497205"/>
                  <a:pt x="35033" y="5208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1" name="Freeform: Shape 180">
            <a:extLst>
              <a:ext uri="{FF2B5EF4-FFF2-40B4-BE49-F238E27FC236}">
                <a16:creationId xmlns:a16="http://schemas.microsoft.com/office/drawing/2014/main" id="{E921C6ED-7F4F-2A0D-1946-74ED9F6ABDFA}"/>
              </a:ext>
            </a:extLst>
          </p:cNvPr>
          <p:cNvSpPr/>
          <p:nvPr/>
        </p:nvSpPr>
        <p:spPr>
          <a:xfrm>
            <a:off x="3115712" y="2485985"/>
            <a:ext cx="1429725" cy="89118"/>
          </a:xfrm>
          <a:custGeom>
            <a:avLst/>
            <a:gdLst>
              <a:gd name="connsiteX0" fmla="*/ 572 w 1191920"/>
              <a:gd name="connsiteY0" fmla="*/ 0 h 74295"/>
              <a:gd name="connsiteX1" fmla="*/ 0 w 1191920"/>
              <a:gd name="connsiteY1" fmla="*/ 74295 h 74295"/>
              <a:gd name="connsiteX2" fmla="*/ 1191921 w 1191920"/>
              <a:gd name="connsiteY2" fmla="*/ 74295 h 74295"/>
              <a:gd name="connsiteX3" fmla="*/ 1191921 w 1191920"/>
              <a:gd name="connsiteY3" fmla="*/ 0 h 74295"/>
            </a:gdLst>
            <a:ahLst/>
            <a:cxnLst>
              <a:cxn ang="0">
                <a:pos x="connsiteX0" y="connsiteY0"/>
              </a:cxn>
              <a:cxn ang="0">
                <a:pos x="connsiteX1" y="connsiteY1"/>
              </a:cxn>
              <a:cxn ang="0">
                <a:pos x="connsiteX2" y="connsiteY2"/>
              </a:cxn>
              <a:cxn ang="0">
                <a:pos x="connsiteX3" y="connsiteY3"/>
              </a:cxn>
            </a:cxnLst>
            <a:rect l="l" t="t" r="r" b="b"/>
            <a:pathLst>
              <a:path w="1191920" h="74295">
                <a:moveTo>
                  <a:pt x="572" y="0"/>
                </a:moveTo>
                <a:cubicBezTo>
                  <a:pt x="4578" y="24620"/>
                  <a:pt x="4383" y="49738"/>
                  <a:pt x="0" y="74295"/>
                </a:cubicBezTo>
                <a:lnTo>
                  <a:pt x="1191921" y="74295"/>
                </a:lnTo>
                <a:lnTo>
                  <a:pt x="1191921" y="0"/>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2" name="Freeform: Shape 181">
            <a:extLst>
              <a:ext uri="{FF2B5EF4-FFF2-40B4-BE49-F238E27FC236}">
                <a16:creationId xmlns:a16="http://schemas.microsoft.com/office/drawing/2014/main" id="{77C6AFF3-6933-EAAF-E582-58065104AAA7}"/>
              </a:ext>
            </a:extLst>
          </p:cNvPr>
          <p:cNvSpPr/>
          <p:nvPr/>
        </p:nvSpPr>
        <p:spPr>
          <a:xfrm>
            <a:off x="3491035" y="1941680"/>
            <a:ext cx="1075310" cy="628076"/>
          </a:xfrm>
          <a:custGeom>
            <a:avLst/>
            <a:gdLst>
              <a:gd name="connsiteX0" fmla="*/ 35033 w 896454"/>
              <a:gd name="connsiteY0" fmla="*/ 0 h 523608"/>
              <a:gd name="connsiteX1" fmla="*/ 0 w 896454"/>
              <a:gd name="connsiteY1" fmla="*/ 65379 h 523608"/>
              <a:gd name="connsiteX2" fmla="*/ 861593 w 896454"/>
              <a:gd name="connsiteY2" fmla="*/ 523608 h 523608"/>
              <a:gd name="connsiteX3" fmla="*/ 896455 w 896454"/>
              <a:gd name="connsiteY3" fmla="*/ 458114 h 523608"/>
            </a:gdLst>
            <a:ahLst/>
            <a:cxnLst>
              <a:cxn ang="0">
                <a:pos x="connsiteX0" y="connsiteY0"/>
              </a:cxn>
              <a:cxn ang="0">
                <a:pos x="connsiteX1" y="connsiteY1"/>
              </a:cxn>
              <a:cxn ang="0">
                <a:pos x="connsiteX2" y="connsiteY2"/>
              </a:cxn>
              <a:cxn ang="0">
                <a:pos x="connsiteX3" y="connsiteY3"/>
              </a:cxn>
            </a:cxnLst>
            <a:rect l="l" t="t" r="r" b="b"/>
            <a:pathLst>
              <a:path w="896454" h="523608">
                <a:moveTo>
                  <a:pt x="35033" y="0"/>
                </a:moveTo>
                <a:cubicBezTo>
                  <a:pt x="27118" y="23609"/>
                  <a:pt x="15276" y="45714"/>
                  <a:pt x="0" y="65379"/>
                </a:cubicBezTo>
                <a:lnTo>
                  <a:pt x="861593" y="523608"/>
                </a:lnTo>
                <a:lnTo>
                  <a:pt x="896455" y="458114"/>
                </a:lnTo>
                <a:close/>
              </a:path>
            </a:pathLst>
          </a:custGeom>
          <a:solidFill>
            <a:srgbClr val="2BB6D3"/>
          </a:solidFill>
          <a:ln w="5715" cap="flat">
            <a:noFill/>
            <a:prstDash val="solid"/>
            <a:miter/>
          </a:ln>
        </p:spPr>
        <p:txBody>
          <a:bodyPr rtlCol="0" anchor="ctr"/>
          <a:lstStyle/>
          <a:p>
            <a:pPr defTabSz="685800">
              <a:buClrTx/>
              <a:defRPr/>
            </a:pPr>
            <a:endParaRPr lang="en-US" sz="1350"/>
          </a:p>
        </p:txBody>
      </p:sp>
      <p:sp>
        <p:nvSpPr>
          <p:cNvPr id="183" name="Rectangle: Rounded Corners 182">
            <a:extLst>
              <a:ext uri="{FF2B5EF4-FFF2-40B4-BE49-F238E27FC236}">
                <a16:creationId xmlns:a16="http://schemas.microsoft.com/office/drawing/2014/main" id="{CD6587EF-1325-F7BC-5A23-FBE3BA03B9C6}"/>
              </a:ext>
            </a:extLst>
          </p:cNvPr>
          <p:cNvSpPr/>
          <p:nvPr/>
        </p:nvSpPr>
        <p:spPr>
          <a:xfrm>
            <a:off x="5292776" y="3581280"/>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4" name="Rectangle: Rounded Corners 183">
            <a:extLst>
              <a:ext uri="{FF2B5EF4-FFF2-40B4-BE49-F238E27FC236}">
                <a16:creationId xmlns:a16="http://schemas.microsoft.com/office/drawing/2014/main" id="{56D8764F-A9A1-921E-1B4B-206A497C5643}"/>
              </a:ext>
            </a:extLst>
          </p:cNvPr>
          <p:cNvSpPr/>
          <p:nvPr/>
        </p:nvSpPr>
        <p:spPr>
          <a:xfrm>
            <a:off x="5292776" y="893003"/>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5" name="Rectangle: Rounded Corners 184">
            <a:extLst>
              <a:ext uri="{FF2B5EF4-FFF2-40B4-BE49-F238E27FC236}">
                <a16:creationId xmlns:a16="http://schemas.microsoft.com/office/drawing/2014/main" id="{9807AABF-B286-CE0E-B7B0-10C5D5CF3E8B}"/>
              </a:ext>
            </a:extLst>
          </p:cNvPr>
          <p:cNvSpPr/>
          <p:nvPr/>
        </p:nvSpPr>
        <p:spPr>
          <a:xfrm>
            <a:off x="5702256" y="1565295"/>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6" name="Rectangle: Rounded Corners 185">
            <a:extLst>
              <a:ext uri="{FF2B5EF4-FFF2-40B4-BE49-F238E27FC236}">
                <a16:creationId xmlns:a16="http://schemas.microsoft.com/office/drawing/2014/main" id="{C1A4BCB2-5D19-8C66-FFF8-E3AE53740092}"/>
              </a:ext>
            </a:extLst>
          </p:cNvPr>
          <p:cNvSpPr/>
          <p:nvPr/>
        </p:nvSpPr>
        <p:spPr>
          <a:xfrm>
            <a:off x="6130704" y="2237543"/>
            <a:ext cx="2703505"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7" name="Rectangle: Rounded Corners 186">
            <a:extLst>
              <a:ext uri="{FF2B5EF4-FFF2-40B4-BE49-F238E27FC236}">
                <a16:creationId xmlns:a16="http://schemas.microsoft.com/office/drawing/2014/main" id="{0D038F60-BFBB-37E1-705F-C79901C708C4}"/>
              </a:ext>
            </a:extLst>
          </p:cNvPr>
          <p:cNvSpPr/>
          <p:nvPr/>
        </p:nvSpPr>
        <p:spPr>
          <a:xfrm>
            <a:off x="5702256" y="2909468"/>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8" name="Rectangle: Rounded Corners 187">
            <a:extLst>
              <a:ext uri="{FF2B5EF4-FFF2-40B4-BE49-F238E27FC236}">
                <a16:creationId xmlns:a16="http://schemas.microsoft.com/office/drawing/2014/main" id="{C6A21167-C31E-E5AF-E29B-C5415C3091BC}"/>
              </a:ext>
            </a:extLst>
          </p:cNvPr>
          <p:cNvSpPr/>
          <p:nvPr/>
        </p:nvSpPr>
        <p:spPr>
          <a:xfrm>
            <a:off x="1093309" y="893372"/>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9" name="Rectangle: Rounded Corners 188">
            <a:extLst>
              <a:ext uri="{FF2B5EF4-FFF2-40B4-BE49-F238E27FC236}">
                <a16:creationId xmlns:a16="http://schemas.microsoft.com/office/drawing/2014/main" id="{7DDC9763-B3E6-BA5F-649C-DD5959E59ADB}"/>
              </a:ext>
            </a:extLst>
          </p:cNvPr>
          <p:cNvSpPr/>
          <p:nvPr/>
        </p:nvSpPr>
        <p:spPr>
          <a:xfrm>
            <a:off x="1093309" y="3581648"/>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0" name="Rectangle: Rounded Corners 189">
            <a:extLst>
              <a:ext uri="{FF2B5EF4-FFF2-40B4-BE49-F238E27FC236}">
                <a16:creationId xmlns:a16="http://schemas.microsoft.com/office/drawing/2014/main" id="{EA2D9104-02DB-C63E-4C98-2DA2AFD57391}"/>
              </a:ext>
            </a:extLst>
          </p:cNvPr>
          <p:cNvSpPr/>
          <p:nvPr/>
        </p:nvSpPr>
        <p:spPr>
          <a:xfrm>
            <a:off x="691020" y="2909398"/>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1" name="Rectangle: Rounded Corners 190">
            <a:extLst>
              <a:ext uri="{FF2B5EF4-FFF2-40B4-BE49-F238E27FC236}">
                <a16:creationId xmlns:a16="http://schemas.microsoft.com/office/drawing/2014/main" id="{79ECC9CE-0022-A8CF-F072-623FDE0FFC7E}"/>
              </a:ext>
            </a:extLst>
          </p:cNvPr>
          <p:cNvSpPr/>
          <p:nvPr/>
        </p:nvSpPr>
        <p:spPr>
          <a:xfrm>
            <a:off x="288393" y="2237106"/>
            <a:ext cx="2662948"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2" name="Rectangle: Rounded Corners 191">
            <a:extLst>
              <a:ext uri="{FF2B5EF4-FFF2-40B4-BE49-F238E27FC236}">
                <a16:creationId xmlns:a16="http://schemas.microsoft.com/office/drawing/2014/main" id="{78BE2D52-9999-9078-ED1C-F292D6744D40}"/>
              </a:ext>
            </a:extLst>
          </p:cNvPr>
          <p:cNvSpPr/>
          <p:nvPr/>
        </p:nvSpPr>
        <p:spPr>
          <a:xfrm>
            <a:off x="691020" y="1565226"/>
            <a:ext cx="2689384" cy="582898"/>
          </a:xfrm>
          <a:prstGeom prst="roundRect">
            <a:avLst>
              <a:gd name="adj" fmla="val 50000"/>
            </a:avLst>
          </a:prstGeom>
          <a:solidFill>
            <a:srgbClr val="2BB6D3"/>
          </a:solidFill>
          <a:ln w="5715" cap="flat">
            <a:noFill/>
            <a:prstDash val="solid"/>
            <a:miter/>
          </a:ln>
        </p:spPr>
        <p:txBody>
          <a:bodyPr rtlCol="0" anchor="ctr"/>
          <a:lstStyle/>
          <a:p>
            <a:pPr defTabSz="685800">
              <a:buClrTx/>
              <a:defRPr/>
            </a:pPr>
            <a:endParaRPr lang="en-US" sz="1350"/>
          </a:p>
        </p:txBody>
      </p:sp>
      <p:sp>
        <p:nvSpPr>
          <p:cNvPr id="193" name="Freeform: Shape 192">
            <a:extLst>
              <a:ext uri="{FF2B5EF4-FFF2-40B4-BE49-F238E27FC236}">
                <a16:creationId xmlns:a16="http://schemas.microsoft.com/office/drawing/2014/main" id="{258FB138-3794-4D2C-9FC8-B768AF970C61}"/>
              </a:ext>
            </a:extLst>
          </p:cNvPr>
          <p:cNvSpPr/>
          <p:nvPr/>
        </p:nvSpPr>
        <p:spPr>
          <a:xfrm>
            <a:off x="5155552" y="3605923"/>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0" y="345506"/>
                  <a:pt x="345392" y="445118"/>
                  <a:pt x="222485" y="445084"/>
                </a:cubicBezTo>
                <a:cubicBezTo>
                  <a:pt x="99601" y="445056"/>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4" name="Freeform: Shape 193">
            <a:extLst>
              <a:ext uri="{FF2B5EF4-FFF2-40B4-BE49-F238E27FC236}">
                <a16:creationId xmlns:a16="http://schemas.microsoft.com/office/drawing/2014/main" id="{8659A9F3-6CB0-9260-8BE0-A61159D5794B}"/>
              </a:ext>
            </a:extLst>
          </p:cNvPr>
          <p:cNvSpPr/>
          <p:nvPr/>
        </p:nvSpPr>
        <p:spPr>
          <a:xfrm>
            <a:off x="5155552" y="917510"/>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0" y="345506"/>
                  <a:pt x="345392" y="445119"/>
                  <a:pt x="222485" y="445084"/>
                </a:cubicBezTo>
                <a:cubicBezTo>
                  <a:pt x="99601" y="445050"/>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5" name="Freeform: Shape 194">
            <a:extLst>
              <a:ext uri="{FF2B5EF4-FFF2-40B4-BE49-F238E27FC236}">
                <a16:creationId xmlns:a16="http://schemas.microsoft.com/office/drawing/2014/main" id="{FFD18206-A66F-BDD9-A84D-0316735F2090}"/>
              </a:ext>
            </a:extLst>
          </p:cNvPr>
          <p:cNvSpPr/>
          <p:nvPr/>
        </p:nvSpPr>
        <p:spPr>
          <a:xfrm>
            <a:off x="5565013" y="158980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6" y="345506"/>
                  <a:pt x="345392" y="445119"/>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6" name="Freeform: Shape 195">
            <a:extLst>
              <a:ext uri="{FF2B5EF4-FFF2-40B4-BE49-F238E27FC236}">
                <a16:creationId xmlns:a16="http://schemas.microsoft.com/office/drawing/2014/main" id="{205D8D42-E71F-7AAF-D14D-1CB5AB87ACB3}"/>
              </a:ext>
            </a:extLst>
          </p:cNvPr>
          <p:cNvSpPr/>
          <p:nvPr/>
        </p:nvSpPr>
        <p:spPr>
          <a:xfrm>
            <a:off x="5991957" y="2262300"/>
            <a:ext cx="533885" cy="533885"/>
          </a:xfrm>
          <a:custGeom>
            <a:avLst/>
            <a:gdLst>
              <a:gd name="connsiteX0" fmla="*/ 222885 w 445084"/>
              <a:gd name="connsiteY0" fmla="*/ 0 h 445084"/>
              <a:gd name="connsiteX1" fmla="*/ 445084 w 445084"/>
              <a:gd name="connsiteY1" fmla="*/ 222885 h 445084"/>
              <a:gd name="connsiteX2" fmla="*/ 222199 w 445084"/>
              <a:gd name="connsiteY2" fmla="*/ 445084 h 445084"/>
              <a:gd name="connsiteX3" fmla="*/ 0 w 445084"/>
              <a:gd name="connsiteY3" fmla="*/ 222542 h 445084"/>
              <a:gd name="connsiteX4" fmla="*/ 222542 w 445084"/>
              <a:gd name="connsiteY4" fmla="*/ 0 h 445084"/>
              <a:gd name="connsiteX5" fmla="*/ 222885 w 445084"/>
              <a:gd name="connsiteY5" fmla="*/ 0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885" y="0"/>
                </a:moveTo>
                <a:cubicBezTo>
                  <a:pt x="345792" y="189"/>
                  <a:pt x="445273" y="99978"/>
                  <a:pt x="445084" y="222885"/>
                </a:cubicBezTo>
                <a:cubicBezTo>
                  <a:pt x="444896" y="345792"/>
                  <a:pt x="345106" y="445273"/>
                  <a:pt x="222199" y="445084"/>
                </a:cubicBezTo>
                <a:cubicBezTo>
                  <a:pt x="99424" y="444896"/>
                  <a:pt x="0" y="345312"/>
                  <a:pt x="0" y="222542"/>
                </a:cubicBezTo>
                <a:cubicBezTo>
                  <a:pt x="0" y="99635"/>
                  <a:pt x="99635" y="0"/>
                  <a:pt x="222542" y="0"/>
                </a:cubicBezTo>
                <a:cubicBezTo>
                  <a:pt x="222657" y="0"/>
                  <a:pt x="222771" y="0"/>
                  <a:pt x="222885"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7" name="Freeform: Shape 196">
            <a:extLst>
              <a:ext uri="{FF2B5EF4-FFF2-40B4-BE49-F238E27FC236}">
                <a16:creationId xmlns:a16="http://schemas.microsoft.com/office/drawing/2014/main" id="{516AB93B-11E2-8082-9081-F2172E760EB4}"/>
              </a:ext>
            </a:extLst>
          </p:cNvPr>
          <p:cNvSpPr/>
          <p:nvPr/>
        </p:nvSpPr>
        <p:spPr>
          <a:xfrm>
            <a:off x="5565013" y="293411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6" y="345506"/>
                  <a:pt x="345392" y="445118"/>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8" name="Freeform: Shape 197">
            <a:extLst>
              <a:ext uri="{FF2B5EF4-FFF2-40B4-BE49-F238E27FC236}">
                <a16:creationId xmlns:a16="http://schemas.microsoft.com/office/drawing/2014/main" id="{1324EBB5-591B-B357-5A4C-7C9A5D820CF4}"/>
              </a:ext>
            </a:extLst>
          </p:cNvPr>
          <p:cNvSpPr/>
          <p:nvPr/>
        </p:nvSpPr>
        <p:spPr>
          <a:xfrm>
            <a:off x="3422825" y="917441"/>
            <a:ext cx="533885" cy="533885"/>
          </a:xfrm>
          <a:custGeom>
            <a:avLst/>
            <a:gdLst>
              <a:gd name="connsiteX0" fmla="*/ 222199 w 445084"/>
              <a:gd name="connsiteY0" fmla="*/ 445085 h 445084"/>
              <a:gd name="connsiteX1" fmla="*/ 0 w 445084"/>
              <a:gd name="connsiteY1" fmla="*/ 222200 h 445084"/>
              <a:gd name="connsiteX2" fmla="*/ 222885 w 445084"/>
              <a:gd name="connsiteY2" fmla="*/ 0 h 445084"/>
              <a:gd name="connsiteX3" fmla="*/ 445084 w 445084"/>
              <a:gd name="connsiteY3" fmla="*/ 222599 h 445084"/>
              <a:gd name="connsiteX4" fmla="*/ 222485 w 445084"/>
              <a:gd name="connsiteY4" fmla="*/ 445085 h 445084"/>
              <a:gd name="connsiteX5" fmla="*/ 222199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199" y="445085"/>
                </a:moveTo>
                <a:cubicBezTo>
                  <a:pt x="99293" y="444896"/>
                  <a:pt x="-188" y="345106"/>
                  <a:pt x="0" y="222200"/>
                </a:cubicBezTo>
                <a:cubicBezTo>
                  <a:pt x="189" y="99293"/>
                  <a:pt x="99978" y="-188"/>
                  <a:pt x="222885" y="0"/>
                </a:cubicBezTo>
                <a:cubicBezTo>
                  <a:pt x="345678" y="189"/>
                  <a:pt x="445119" y="99807"/>
                  <a:pt x="445084" y="222599"/>
                </a:cubicBezTo>
                <a:cubicBezTo>
                  <a:pt x="445056" y="345506"/>
                  <a:pt x="345392" y="445119"/>
                  <a:pt x="222485" y="445085"/>
                </a:cubicBezTo>
                <a:cubicBezTo>
                  <a:pt x="222388" y="445085"/>
                  <a:pt x="222296" y="445085"/>
                  <a:pt x="222199"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9" name="Freeform: Shape 198">
            <a:extLst>
              <a:ext uri="{FF2B5EF4-FFF2-40B4-BE49-F238E27FC236}">
                <a16:creationId xmlns:a16="http://schemas.microsoft.com/office/drawing/2014/main" id="{B0E1EE96-58E4-BC6C-A12F-6F9E2433E922}"/>
              </a:ext>
            </a:extLst>
          </p:cNvPr>
          <p:cNvSpPr/>
          <p:nvPr/>
        </p:nvSpPr>
        <p:spPr>
          <a:xfrm>
            <a:off x="3333571" y="82852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59"/>
                  <a:pt x="0" y="296837"/>
                </a:cubicBezTo>
                <a:cubicBezTo>
                  <a:pt x="63" y="460715"/>
                  <a:pt x="132960" y="593508"/>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29"/>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0" name="Freeform: Shape 199">
            <a:extLst>
              <a:ext uri="{FF2B5EF4-FFF2-40B4-BE49-F238E27FC236}">
                <a16:creationId xmlns:a16="http://schemas.microsoft.com/office/drawing/2014/main" id="{0DC6F4EB-254A-A91D-8DC9-59C6CBC2DAC1}"/>
              </a:ext>
            </a:extLst>
          </p:cNvPr>
          <p:cNvSpPr/>
          <p:nvPr/>
        </p:nvSpPr>
        <p:spPr>
          <a:xfrm rot="16211400">
            <a:off x="3422504" y="3605775"/>
            <a:ext cx="533885" cy="534021"/>
          </a:xfrm>
          <a:custGeom>
            <a:avLst/>
            <a:gdLst>
              <a:gd name="connsiteX0" fmla="*/ 445084 w 445084"/>
              <a:gd name="connsiteY0" fmla="*/ 222599 h 445198"/>
              <a:gd name="connsiteX1" fmla="*/ 222542 w 445084"/>
              <a:gd name="connsiteY1" fmla="*/ 445199 h 445198"/>
              <a:gd name="connsiteX2" fmla="*/ 0 w 445084"/>
              <a:gd name="connsiteY2" fmla="*/ 222599 h 445198"/>
              <a:gd name="connsiteX3" fmla="*/ 222542 w 445084"/>
              <a:gd name="connsiteY3" fmla="*/ 0 h 445198"/>
              <a:gd name="connsiteX4" fmla="*/ 445084 w 445084"/>
              <a:gd name="connsiteY4" fmla="*/ 222599 h 44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198">
                <a:moveTo>
                  <a:pt x="445084" y="222599"/>
                </a:moveTo>
                <a:cubicBezTo>
                  <a:pt x="445084" y="345537"/>
                  <a:pt x="345449" y="445199"/>
                  <a:pt x="222542" y="445199"/>
                </a:cubicBezTo>
                <a:cubicBezTo>
                  <a:pt x="99635" y="445199"/>
                  <a:pt x="0" y="345537"/>
                  <a:pt x="0" y="222599"/>
                </a:cubicBezTo>
                <a:cubicBezTo>
                  <a:pt x="0" y="99661"/>
                  <a:pt x="99635" y="0"/>
                  <a:pt x="222542" y="0"/>
                </a:cubicBezTo>
                <a:cubicBezTo>
                  <a:pt x="345449" y="0"/>
                  <a:pt x="445084" y="99661"/>
                  <a:pt x="445084" y="222599"/>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1" name="Freeform: Shape 200">
            <a:extLst>
              <a:ext uri="{FF2B5EF4-FFF2-40B4-BE49-F238E27FC236}">
                <a16:creationId xmlns:a16="http://schemas.microsoft.com/office/drawing/2014/main" id="{E6DFC643-0E99-4599-BA1C-9A68EEA8EAA4}"/>
              </a:ext>
            </a:extLst>
          </p:cNvPr>
          <p:cNvSpPr/>
          <p:nvPr/>
        </p:nvSpPr>
        <p:spPr>
          <a:xfrm>
            <a:off x="3013363" y="2933974"/>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542 h 445084"/>
              <a:gd name="connsiteX4" fmla="*/ 222428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7"/>
                  <a:pt x="0" y="222200"/>
                </a:cubicBezTo>
                <a:cubicBezTo>
                  <a:pt x="189" y="99293"/>
                  <a:pt x="99978" y="-188"/>
                  <a:pt x="222885" y="0"/>
                </a:cubicBezTo>
                <a:cubicBezTo>
                  <a:pt x="345655" y="189"/>
                  <a:pt x="445085" y="99773"/>
                  <a:pt x="445085" y="222542"/>
                </a:cubicBezTo>
                <a:cubicBezTo>
                  <a:pt x="445056" y="345478"/>
                  <a:pt x="345369" y="445119"/>
                  <a:pt x="222428" y="445085"/>
                </a:cubicBezTo>
                <a:cubicBezTo>
                  <a:pt x="222354" y="445085"/>
                  <a:pt x="222274"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2" name="Freeform: Shape 201">
            <a:extLst>
              <a:ext uri="{FF2B5EF4-FFF2-40B4-BE49-F238E27FC236}">
                <a16:creationId xmlns:a16="http://schemas.microsoft.com/office/drawing/2014/main" id="{EBD2B3C7-D27B-22A1-F6D3-9826094E95EF}"/>
              </a:ext>
            </a:extLst>
          </p:cNvPr>
          <p:cNvSpPr/>
          <p:nvPr/>
        </p:nvSpPr>
        <p:spPr>
          <a:xfrm>
            <a:off x="2586145" y="2261545"/>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600 h 445084"/>
              <a:gd name="connsiteX4" fmla="*/ 222485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6"/>
                  <a:pt x="0" y="222200"/>
                </a:cubicBezTo>
                <a:cubicBezTo>
                  <a:pt x="189" y="99292"/>
                  <a:pt x="99979" y="-188"/>
                  <a:pt x="222885" y="0"/>
                </a:cubicBezTo>
                <a:cubicBezTo>
                  <a:pt x="345678" y="189"/>
                  <a:pt x="445119" y="99807"/>
                  <a:pt x="445085" y="222600"/>
                </a:cubicBezTo>
                <a:cubicBezTo>
                  <a:pt x="445056" y="345506"/>
                  <a:pt x="345392" y="445119"/>
                  <a:pt x="222485" y="445085"/>
                </a:cubicBezTo>
                <a:cubicBezTo>
                  <a:pt x="222388" y="445085"/>
                  <a:pt x="222297"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3" name="Freeform: Shape 202">
            <a:extLst>
              <a:ext uri="{FF2B5EF4-FFF2-40B4-BE49-F238E27FC236}">
                <a16:creationId xmlns:a16="http://schemas.microsoft.com/office/drawing/2014/main" id="{817B54E5-7185-7FEC-0D9C-F5E8030F6BB8}"/>
              </a:ext>
            </a:extLst>
          </p:cNvPr>
          <p:cNvSpPr/>
          <p:nvPr/>
        </p:nvSpPr>
        <p:spPr>
          <a:xfrm>
            <a:off x="5066777" y="3516805"/>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3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11" y="132817"/>
                  <a:pt x="460515" y="-29"/>
                  <a:pt x="296608" y="0"/>
                </a:cubicBezTo>
                <a:close/>
                <a:moveTo>
                  <a:pt x="296608" y="519208"/>
                </a:moveTo>
                <a:cubicBezTo>
                  <a:pt x="173702" y="519019"/>
                  <a:pt x="74221" y="419230"/>
                  <a:pt x="74409" y="296323"/>
                </a:cubicBezTo>
                <a:cubicBezTo>
                  <a:pt x="74598" y="173416"/>
                  <a:pt x="174387" y="73935"/>
                  <a:pt x="297294" y="74123"/>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4" name="Freeform: Shape 203">
            <a:extLst>
              <a:ext uri="{FF2B5EF4-FFF2-40B4-BE49-F238E27FC236}">
                <a16:creationId xmlns:a16="http://schemas.microsoft.com/office/drawing/2014/main" id="{3379883C-BF50-6BFB-5C51-005D33E1D7E5}"/>
              </a:ext>
            </a:extLst>
          </p:cNvPr>
          <p:cNvSpPr/>
          <p:nvPr/>
        </p:nvSpPr>
        <p:spPr>
          <a:xfrm>
            <a:off x="5066777" y="828529"/>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4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59"/>
                  <a:pt x="0" y="296837"/>
                </a:cubicBezTo>
                <a:cubicBezTo>
                  <a:pt x="63" y="460715"/>
                  <a:pt x="132960" y="593508"/>
                  <a:pt x="296837" y="593446"/>
                </a:cubicBezTo>
                <a:cubicBezTo>
                  <a:pt x="460669" y="593383"/>
                  <a:pt x="593445" y="460555"/>
                  <a:pt x="593445" y="296723"/>
                </a:cubicBezTo>
                <a:cubicBezTo>
                  <a:pt x="593411" y="132817"/>
                  <a:pt x="460515" y="-34"/>
                  <a:pt x="296608" y="0"/>
                </a:cubicBezTo>
                <a:close/>
                <a:moveTo>
                  <a:pt x="296608" y="519208"/>
                </a:moveTo>
                <a:cubicBezTo>
                  <a:pt x="173702" y="519019"/>
                  <a:pt x="74221" y="419229"/>
                  <a:pt x="74409" y="296323"/>
                </a:cubicBezTo>
                <a:cubicBezTo>
                  <a:pt x="74598" y="173416"/>
                  <a:pt x="174387" y="73935"/>
                  <a:pt x="297294" y="74124"/>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5" name="Freeform: Shape 204">
            <a:extLst>
              <a:ext uri="{FF2B5EF4-FFF2-40B4-BE49-F238E27FC236}">
                <a16:creationId xmlns:a16="http://schemas.microsoft.com/office/drawing/2014/main" id="{F5118281-6F2E-3349-A9A6-058662C1A1EB}"/>
              </a:ext>
            </a:extLst>
          </p:cNvPr>
          <p:cNvSpPr/>
          <p:nvPr/>
        </p:nvSpPr>
        <p:spPr>
          <a:xfrm>
            <a:off x="5476239"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09 w 593445"/>
              <a:gd name="connsiteY4" fmla="*/ 0 h 593445"/>
              <a:gd name="connsiteX5" fmla="*/ 296609 w 593445"/>
              <a:gd name="connsiteY5" fmla="*/ 519208 h 593445"/>
              <a:gd name="connsiteX6" fmla="*/ 74409 w 593445"/>
              <a:gd name="connsiteY6" fmla="*/ 296323 h 593445"/>
              <a:gd name="connsiteX7" fmla="*/ 297294 w 593445"/>
              <a:gd name="connsiteY7" fmla="*/ 74124 h 593445"/>
              <a:gd name="connsiteX8" fmla="*/ 519494 w 593445"/>
              <a:gd name="connsiteY8" fmla="*/ 296666 h 593445"/>
              <a:gd name="connsiteX9" fmla="*/ 296837 w 593445"/>
              <a:gd name="connsiteY9" fmla="*/ 519208 h 593445"/>
              <a:gd name="connsiteX10" fmla="*/ 296609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9" y="0"/>
                </a:moveTo>
                <a:cubicBezTo>
                  <a:pt x="132731" y="63"/>
                  <a:pt x="-63" y="132960"/>
                  <a:pt x="0" y="296837"/>
                </a:cubicBezTo>
                <a:cubicBezTo>
                  <a:pt x="63" y="460715"/>
                  <a:pt x="132960" y="593509"/>
                  <a:pt x="296837" y="593446"/>
                </a:cubicBezTo>
                <a:cubicBezTo>
                  <a:pt x="460692" y="593383"/>
                  <a:pt x="593480" y="460520"/>
                  <a:pt x="593446" y="296666"/>
                </a:cubicBezTo>
                <a:cubicBezTo>
                  <a:pt x="593383" y="132782"/>
                  <a:pt x="460492" y="-34"/>
                  <a:pt x="296609" y="0"/>
                </a:cubicBezTo>
                <a:close/>
                <a:moveTo>
                  <a:pt x="296609" y="519208"/>
                </a:moveTo>
                <a:cubicBezTo>
                  <a:pt x="173702" y="519019"/>
                  <a:pt x="74221" y="419230"/>
                  <a:pt x="74409" y="296323"/>
                </a:cubicBezTo>
                <a:cubicBezTo>
                  <a:pt x="74598" y="173416"/>
                  <a:pt x="174388"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6" name="Freeform: Shape 205">
            <a:extLst>
              <a:ext uri="{FF2B5EF4-FFF2-40B4-BE49-F238E27FC236}">
                <a16:creationId xmlns:a16="http://schemas.microsoft.com/office/drawing/2014/main" id="{BD84EA87-0610-59B6-2089-66B7EA2E085B}"/>
              </a:ext>
            </a:extLst>
          </p:cNvPr>
          <p:cNvSpPr/>
          <p:nvPr/>
        </p:nvSpPr>
        <p:spPr>
          <a:xfrm>
            <a:off x="5903525" y="2173182"/>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723 w 593445"/>
              <a:gd name="connsiteY4" fmla="*/ 0 h 593445"/>
              <a:gd name="connsiteX5" fmla="*/ 296608 w 593445"/>
              <a:gd name="connsiteY5" fmla="*/ 0 h 593445"/>
              <a:gd name="connsiteX6" fmla="*/ 296608 w 593445"/>
              <a:gd name="connsiteY6" fmla="*/ 519208 h 593445"/>
              <a:gd name="connsiteX7" fmla="*/ 74123 w 593445"/>
              <a:gd name="connsiteY7" fmla="*/ 296609 h 593445"/>
              <a:gd name="connsiteX8" fmla="*/ 296723 w 593445"/>
              <a:gd name="connsiteY8" fmla="*/ 74123 h 593445"/>
              <a:gd name="connsiteX9" fmla="*/ 519208 w 593445"/>
              <a:gd name="connsiteY9" fmla="*/ 296723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45" y="132845"/>
                  <a:pt x="460600" y="0"/>
                  <a:pt x="296723" y="0"/>
                </a:cubicBezTo>
                <a:cubicBezTo>
                  <a:pt x="296683" y="0"/>
                  <a:pt x="296648" y="0"/>
                  <a:pt x="296608" y="0"/>
                </a:cubicBezTo>
                <a:close/>
                <a:moveTo>
                  <a:pt x="296608" y="519208"/>
                </a:moveTo>
                <a:cubicBezTo>
                  <a:pt x="173702" y="519173"/>
                  <a:pt x="74089" y="419515"/>
                  <a:pt x="74123" y="296609"/>
                </a:cubicBezTo>
                <a:cubicBezTo>
                  <a:pt x="74152" y="173702"/>
                  <a:pt x="173816" y="74089"/>
                  <a:pt x="296723" y="74123"/>
                </a:cubicBezTo>
                <a:cubicBezTo>
                  <a:pt x="419629" y="74152"/>
                  <a:pt x="519242" y="173816"/>
                  <a:pt x="519208" y="296723"/>
                </a:cubicBezTo>
                <a:cubicBezTo>
                  <a:pt x="519173" y="419630"/>
                  <a:pt x="419515" y="519242"/>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7" name="Freeform: Shape 206">
            <a:extLst>
              <a:ext uri="{FF2B5EF4-FFF2-40B4-BE49-F238E27FC236}">
                <a16:creationId xmlns:a16="http://schemas.microsoft.com/office/drawing/2014/main" id="{A04295D9-472D-1FA0-0BA9-0AA05417362A}"/>
              </a:ext>
            </a:extLst>
          </p:cNvPr>
          <p:cNvSpPr/>
          <p:nvPr/>
        </p:nvSpPr>
        <p:spPr>
          <a:xfrm>
            <a:off x="5476376"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494 w 593331"/>
              <a:gd name="connsiteY4" fmla="*/ 0 h 593331"/>
              <a:gd name="connsiteX5" fmla="*/ 296494 w 593331"/>
              <a:gd name="connsiteY5" fmla="*/ 519208 h 593331"/>
              <a:gd name="connsiteX6" fmla="*/ 74295 w 593331"/>
              <a:gd name="connsiteY6" fmla="*/ 296323 h 593331"/>
              <a:gd name="connsiteX7" fmla="*/ 297180 w 593331"/>
              <a:gd name="connsiteY7" fmla="*/ 74123 h 593331"/>
              <a:gd name="connsiteX8" fmla="*/ 519379 w 593331"/>
              <a:gd name="connsiteY8" fmla="*/ 296666 h 593331"/>
              <a:gd name="connsiteX9" fmla="*/ 296780 w 593331"/>
              <a:gd name="connsiteY9" fmla="*/ 519265 h 593331"/>
              <a:gd name="connsiteX10" fmla="*/ 296494 w 593331"/>
              <a:gd name="connsiteY10"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68" y="132782"/>
                  <a:pt x="460377" y="-29"/>
                  <a:pt x="296494" y="0"/>
                </a:cubicBezTo>
                <a:close/>
                <a:moveTo>
                  <a:pt x="296494" y="519208"/>
                </a:moveTo>
                <a:cubicBezTo>
                  <a:pt x="173587" y="519019"/>
                  <a:pt x="74106"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8" name="Freeform: Shape 207">
            <a:extLst>
              <a:ext uri="{FF2B5EF4-FFF2-40B4-BE49-F238E27FC236}">
                <a16:creationId xmlns:a16="http://schemas.microsoft.com/office/drawing/2014/main" id="{B1E64051-A027-D2D6-63A2-ABFD3109DF2F}"/>
              </a:ext>
            </a:extLst>
          </p:cNvPr>
          <p:cNvSpPr/>
          <p:nvPr/>
        </p:nvSpPr>
        <p:spPr>
          <a:xfrm>
            <a:off x="3333571" y="3516806"/>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3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60" y="593509"/>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30"/>
                  <a:pt x="74409" y="296323"/>
                </a:cubicBezTo>
                <a:cubicBezTo>
                  <a:pt x="74598" y="173416"/>
                  <a:pt x="174388" y="73935"/>
                  <a:pt x="297294" y="74123"/>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9" name="Freeform: Shape 208">
            <a:extLst>
              <a:ext uri="{FF2B5EF4-FFF2-40B4-BE49-F238E27FC236}">
                <a16:creationId xmlns:a16="http://schemas.microsoft.com/office/drawing/2014/main" id="{BCE5ADBC-D89E-E23F-2E83-57CE98EC50C1}"/>
              </a:ext>
            </a:extLst>
          </p:cNvPr>
          <p:cNvSpPr/>
          <p:nvPr/>
        </p:nvSpPr>
        <p:spPr>
          <a:xfrm>
            <a:off x="2924245"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551 w 593331"/>
              <a:gd name="connsiteY4" fmla="*/ 0 h 593331"/>
              <a:gd name="connsiteX5" fmla="*/ 296494 w 593331"/>
              <a:gd name="connsiteY5" fmla="*/ 0 h 593331"/>
              <a:gd name="connsiteX6" fmla="*/ 296494 w 593331"/>
              <a:gd name="connsiteY6" fmla="*/ 519208 h 593331"/>
              <a:gd name="connsiteX7" fmla="*/ 74295 w 593331"/>
              <a:gd name="connsiteY7" fmla="*/ 296323 h 593331"/>
              <a:gd name="connsiteX8" fmla="*/ 297180 w 593331"/>
              <a:gd name="connsiteY8" fmla="*/ 74123 h 593331"/>
              <a:gd name="connsiteX9" fmla="*/ 519379 w 593331"/>
              <a:gd name="connsiteY9" fmla="*/ 296666 h 593331"/>
              <a:gd name="connsiteX10" fmla="*/ 296780 w 593331"/>
              <a:gd name="connsiteY10" fmla="*/ 519265 h 593331"/>
              <a:gd name="connsiteX11" fmla="*/ 296494 w 593331"/>
              <a:gd name="connsiteY11"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97" y="132788"/>
                  <a:pt x="460429" y="-29"/>
                  <a:pt x="296551" y="0"/>
                </a:cubicBezTo>
                <a:cubicBezTo>
                  <a:pt x="296534" y="0"/>
                  <a:pt x="296511" y="0"/>
                  <a:pt x="296494" y="0"/>
                </a:cubicBezTo>
                <a:close/>
                <a:moveTo>
                  <a:pt x="296494" y="519208"/>
                </a:moveTo>
                <a:cubicBezTo>
                  <a:pt x="173587" y="519019"/>
                  <a:pt x="74107"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0" name="Freeform: Shape 209">
            <a:extLst>
              <a:ext uri="{FF2B5EF4-FFF2-40B4-BE49-F238E27FC236}">
                <a16:creationId xmlns:a16="http://schemas.microsoft.com/office/drawing/2014/main" id="{C7494254-BA67-C69D-4315-7709D9F61257}"/>
              </a:ext>
            </a:extLst>
          </p:cNvPr>
          <p:cNvSpPr/>
          <p:nvPr/>
        </p:nvSpPr>
        <p:spPr>
          <a:xfrm>
            <a:off x="2496890" y="2172632"/>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69" y="593383"/>
                  <a:pt x="593446" y="460555"/>
                  <a:pt x="593446" y="296723"/>
                </a:cubicBezTo>
                <a:cubicBezTo>
                  <a:pt x="593446" y="132845"/>
                  <a:pt x="460600" y="0"/>
                  <a:pt x="296723" y="0"/>
                </a:cubicBezTo>
                <a:cubicBezTo>
                  <a:pt x="296683" y="0"/>
                  <a:pt x="296648" y="0"/>
                  <a:pt x="296609" y="0"/>
                </a:cubicBezTo>
                <a:close/>
                <a:moveTo>
                  <a:pt x="296609" y="519208"/>
                </a:moveTo>
                <a:cubicBezTo>
                  <a:pt x="173702" y="519019"/>
                  <a:pt x="74221" y="419230"/>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1" name="Freeform: Shape 210">
            <a:extLst>
              <a:ext uri="{FF2B5EF4-FFF2-40B4-BE49-F238E27FC236}">
                <a16:creationId xmlns:a16="http://schemas.microsoft.com/office/drawing/2014/main" id="{4263276C-4F6F-63D9-9673-9CBF231DEA84}"/>
              </a:ext>
            </a:extLst>
          </p:cNvPr>
          <p:cNvSpPr/>
          <p:nvPr/>
        </p:nvSpPr>
        <p:spPr>
          <a:xfrm rot="21587400">
            <a:off x="3013102" y="1589619"/>
            <a:ext cx="534021" cy="533885"/>
          </a:xfrm>
          <a:custGeom>
            <a:avLst/>
            <a:gdLst>
              <a:gd name="connsiteX0" fmla="*/ 445198 w 445198"/>
              <a:gd name="connsiteY0" fmla="*/ 222542 h 445084"/>
              <a:gd name="connsiteX1" fmla="*/ 222599 w 445198"/>
              <a:gd name="connsiteY1" fmla="*/ 445084 h 445084"/>
              <a:gd name="connsiteX2" fmla="*/ 0 w 445198"/>
              <a:gd name="connsiteY2" fmla="*/ 222542 h 445084"/>
              <a:gd name="connsiteX3" fmla="*/ 222599 w 445198"/>
              <a:gd name="connsiteY3" fmla="*/ 0 h 445084"/>
              <a:gd name="connsiteX4" fmla="*/ 445198 w 445198"/>
              <a:gd name="connsiteY4" fmla="*/ 222542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98" h="445084">
                <a:moveTo>
                  <a:pt x="445198" y="222542"/>
                </a:moveTo>
                <a:cubicBezTo>
                  <a:pt x="445198" y="345448"/>
                  <a:pt x="345537" y="445084"/>
                  <a:pt x="222599" y="445084"/>
                </a:cubicBezTo>
                <a:cubicBezTo>
                  <a:pt x="99661" y="445084"/>
                  <a:pt x="0" y="345448"/>
                  <a:pt x="0" y="222542"/>
                </a:cubicBezTo>
                <a:cubicBezTo>
                  <a:pt x="0" y="99635"/>
                  <a:pt x="99661" y="0"/>
                  <a:pt x="222599" y="0"/>
                </a:cubicBezTo>
                <a:cubicBezTo>
                  <a:pt x="345537" y="0"/>
                  <a:pt x="445198" y="99635"/>
                  <a:pt x="445198" y="222542"/>
                </a:cubicBezTo>
                <a:close/>
              </a:path>
            </a:pathLst>
          </a:custGeom>
          <a:solidFill>
            <a:srgbClr val="2BB6D3">
              <a:lumMod val="75000"/>
            </a:srgbClr>
          </a:solidFill>
          <a:ln w="5715" cap="flat">
            <a:noFill/>
            <a:prstDash val="solid"/>
            <a:miter/>
          </a:ln>
        </p:spPr>
        <p:txBody>
          <a:bodyPr rtlCol="0" anchor="ctr"/>
          <a:lstStyle/>
          <a:p>
            <a:pPr defTabSz="685800">
              <a:buClrTx/>
              <a:defRPr/>
            </a:pPr>
            <a:endParaRPr lang="en-US" sz="1350"/>
          </a:p>
        </p:txBody>
      </p:sp>
      <p:sp>
        <p:nvSpPr>
          <p:cNvPr id="212" name="Freeform: Shape 211">
            <a:extLst>
              <a:ext uri="{FF2B5EF4-FFF2-40B4-BE49-F238E27FC236}">
                <a16:creationId xmlns:a16="http://schemas.microsoft.com/office/drawing/2014/main" id="{FD8AF7B3-0621-EC32-0249-C9607B7CC2B1}"/>
              </a:ext>
            </a:extLst>
          </p:cNvPr>
          <p:cNvSpPr/>
          <p:nvPr/>
        </p:nvSpPr>
        <p:spPr>
          <a:xfrm>
            <a:off x="2924108"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66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666 h 593445"/>
              <a:gd name="connsiteX10" fmla="*/ 296837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92" y="593383"/>
                  <a:pt x="593480" y="460520"/>
                  <a:pt x="593446" y="296666"/>
                </a:cubicBezTo>
                <a:cubicBezTo>
                  <a:pt x="593411" y="132788"/>
                  <a:pt x="460543" y="-34"/>
                  <a:pt x="296666" y="0"/>
                </a:cubicBezTo>
                <a:cubicBezTo>
                  <a:pt x="296648" y="0"/>
                  <a:pt x="296626" y="0"/>
                  <a:pt x="296609" y="0"/>
                </a:cubicBezTo>
                <a:close/>
                <a:moveTo>
                  <a:pt x="296609" y="519208"/>
                </a:moveTo>
                <a:cubicBezTo>
                  <a:pt x="173702" y="519019"/>
                  <a:pt x="74221" y="419230"/>
                  <a:pt x="74409" y="296323"/>
                </a:cubicBezTo>
                <a:cubicBezTo>
                  <a:pt x="74598" y="173416"/>
                  <a:pt x="174387"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13" name="Freeform: Shape 212">
            <a:extLst>
              <a:ext uri="{FF2B5EF4-FFF2-40B4-BE49-F238E27FC236}">
                <a16:creationId xmlns:a16="http://schemas.microsoft.com/office/drawing/2014/main" id="{D2FAF118-F905-79DB-BEC1-62B950AA4AD5}"/>
              </a:ext>
            </a:extLst>
          </p:cNvPr>
          <p:cNvSpPr/>
          <p:nvPr/>
        </p:nvSpPr>
        <p:spPr>
          <a:xfrm>
            <a:off x="3851072" y="1835973"/>
            <a:ext cx="1378585" cy="1377900"/>
          </a:xfrm>
          <a:custGeom>
            <a:avLst/>
            <a:gdLst>
              <a:gd name="connsiteX0" fmla="*/ 1149287 w 1149286"/>
              <a:gd name="connsiteY0" fmla="*/ 574358 h 1148715"/>
              <a:gd name="connsiteX1" fmla="*/ 574643 w 1149286"/>
              <a:gd name="connsiteY1" fmla="*/ 1148715 h 1148715"/>
              <a:gd name="connsiteX2" fmla="*/ 0 w 1149286"/>
              <a:gd name="connsiteY2" fmla="*/ 574358 h 1148715"/>
              <a:gd name="connsiteX3" fmla="*/ 574643 w 1149286"/>
              <a:gd name="connsiteY3" fmla="*/ 0 h 1148715"/>
              <a:gd name="connsiteX4" fmla="*/ 1149287 w 1149286"/>
              <a:gd name="connsiteY4" fmla="*/ 574358 h 114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86" h="1148715">
                <a:moveTo>
                  <a:pt x="1149287" y="574358"/>
                </a:moveTo>
                <a:cubicBezTo>
                  <a:pt x="1149287" y="891567"/>
                  <a:pt x="892010" y="1148715"/>
                  <a:pt x="574643" y="1148715"/>
                </a:cubicBezTo>
                <a:cubicBezTo>
                  <a:pt x="257277" y="1148715"/>
                  <a:pt x="0" y="891567"/>
                  <a:pt x="0" y="574358"/>
                </a:cubicBezTo>
                <a:cubicBezTo>
                  <a:pt x="0" y="257148"/>
                  <a:pt x="257277" y="0"/>
                  <a:pt x="574643" y="0"/>
                </a:cubicBezTo>
                <a:cubicBezTo>
                  <a:pt x="892010" y="0"/>
                  <a:pt x="1149287" y="257148"/>
                  <a:pt x="1149287" y="57435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14" name="Freeform: Shape 213">
            <a:extLst>
              <a:ext uri="{FF2B5EF4-FFF2-40B4-BE49-F238E27FC236}">
                <a16:creationId xmlns:a16="http://schemas.microsoft.com/office/drawing/2014/main" id="{65443116-0146-058C-C5D7-AD1A96910FE4}"/>
              </a:ext>
            </a:extLst>
          </p:cNvPr>
          <p:cNvSpPr/>
          <p:nvPr/>
        </p:nvSpPr>
        <p:spPr>
          <a:xfrm>
            <a:off x="3942109" y="1926943"/>
            <a:ext cx="1196510" cy="1195961"/>
          </a:xfrm>
          <a:custGeom>
            <a:avLst/>
            <a:gdLst>
              <a:gd name="connsiteX0" fmla="*/ 997496 w 997496"/>
              <a:gd name="connsiteY0" fmla="*/ 498519 h 997038"/>
              <a:gd name="connsiteX1" fmla="*/ 498748 w 997496"/>
              <a:gd name="connsiteY1" fmla="*/ 997039 h 997038"/>
              <a:gd name="connsiteX2" fmla="*/ 0 w 997496"/>
              <a:gd name="connsiteY2" fmla="*/ 498519 h 997038"/>
              <a:gd name="connsiteX3" fmla="*/ 498748 w 997496"/>
              <a:gd name="connsiteY3" fmla="*/ 0 h 997038"/>
              <a:gd name="connsiteX4" fmla="*/ 997496 w 997496"/>
              <a:gd name="connsiteY4" fmla="*/ 498519 h 99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96" h="997038">
                <a:moveTo>
                  <a:pt x="997496" y="498519"/>
                </a:moveTo>
                <a:cubicBezTo>
                  <a:pt x="997496" y="773844"/>
                  <a:pt x="774199" y="997039"/>
                  <a:pt x="498748" y="997039"/>
                </a:cubicBezTo>
                <a:cubicBezTo>
                  <a:pt x="223297" y="997039"/>
                  <a:pt x="0" y="773844"/>
                  <a:pt x="0" y="498519"/>
                </a:cubicBezTo>
                <a:cubicBezTo>
                  <a:pt x="0" y="223195"/>
                  <a:pt x="223297" y="0"/>
                  <a:pt x="498748" y="0"/>
                </a:cubicBezTo>
                <a:cubicBezTo>
                  <a:pt x="774199" y="0"/>
                  <a:pt x="997496" y="223195"/>
                  <a:pt x="997496" y="49851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5715" cap="flat">
            <a:noFill/>
            <a:prstDash val="solid"/>
            <a:miter/>
          </a:ln>
        </p:spPr>
        <p:txBody>
          <a:bodyPr rtlCol="0" anchor="ctr"/>
          <a:lstStyle/>
          <a:p>
            <a:pPr defTabSz="685800">
              <a:buClrTx/>
              <a:defRPr/>
            </a:pPr>
            <a:endParaRPr lang="en-US" sz="1350"/>
          </a:p>
        </p:txBody>
      </p:sp>
      <p:sp>
        <p:nvSpPr>
          <p:cNvPr id="152" name="TextBox 151">
            <a:extLst>
              <a:ext uri="{FF2B5EF4-FFF2-40B4-BE49-F238E27FC236}">
                <a16:creationId xmlns:a16="http://schemas.microsoft.com/office/drawing/2014/main" id="{C5AAFC26-F322-8DDC-6D07-EDBF1E2982C0}"/>
              </a:ext>
            </a:extLst>
          </p:cNvPr>
          <p:cNvSpPr txBox="1"/>
          <p:nvPr/>
        </p:nvSpPr>
        <p:spPr>
          <a:xfrm>
            <a:off x="4028587" y="2348740"/>
            <a:ext cx="1021186" cy="369332"/>
          </a:xfrm>
          <a:prstGeom prst="rect">
            <a:avLst/>
          </a:prstGeom>
          <a:noFill/>
        </p:spPr>
        <p:txBody>
          <a:bodyPr wrap="square">
            <a:spAutoFit/>
          </a:bodyPr>
          <a:lstStyle/>
          <a:p>
            <a:pPr algn="ctr" defTabSz="685800">
              <a:buClrTx/>
              <a:defRPr/>
            </a:pPr>
            <a:r>
              <a:rPr lang="en-US" sz="1800" b="1">
                <a:solidFill>
                  <a:srgbClr val="FFFFFF"/>
                </a:solidFill>
                <a:latin typeface="Perpetua" panose="02020502060401020303" pitchFamily="18" charset="0"/>
              </a:rPr>
              <a:t>Benefits</a:t>
            </a:r>
          </a:p>
        </p:txBody>
      </p:sp>
      <p:sp>
        <p:nvSpPr>
          <p:cNvPr id="153" name="TextBox 152">
            <a:extLst>
              <a:ext uri="{FF2B5EF4-FFF2-40B4-BE49-F238E27FC236}">
                <a16:creationId xmlns:a16="http://schemas.microsoft.com/office/drawing/2014/main" id="{E88EF74F-17CB-57D8-4CA7-154DB1B6D625}"/>
              </a:ext>
            </a:extLst>
          </p:cNvPr>
          <p:cNvSpPr txBox="1"/>
          <p:nvPr/>
        </p:nvSpPr>
        <p:spPr>
          <a:xfrm>
            <a:off x="1239766" y="930108"/>
            <a:ext cx="2171540" cy="479618"/>
          </a:xfrm>
          <a:prstGeom prst="rect">
            <a:avLst/>
          </a:prstGeom>
          <a:solidFill>
            <a:schemeClr val="bg1">
              <a:lumMod val="95000"/>
            </a:schemeClr>
          </a:solidFill>
        </p:spPr>
        <p:txBody>
          <a:bodyPr wrap="square">
            <a:spAutoFit/>
          </a:bodyPr>
          <a:lstStyle/>
          <a:p>
            <a:pPr>
              <a:spcAft>
                <a:spcPts val="450"/>
              </a:spcAft>
              <a:defRPr/>
            </a:pPr>
            <a:r>
              <a:rPr lang="en-US" sz="1050" b="1" dirty="0">
                <a:solidFill>
                  <a:srgbClr val="FFFFFF"/>
                </a:solidFill>
                <a:latin typeface="Lora" pitchFamily="2" charset="0"/>
              </a:rPr>
              <a:t>Data integration and reporting</a:t>
            </a:r>
          </a:p>
          <a:p>
            <a:pPr defTabSz="685800">
              <a:spcAft>
                <a:spcPts val="450"/>
              </a:spcAft>
              <a:buClrTx/>
              <a:defRPr/>
            </a:pPr>
            <a:r>
              <a:rPr lang="en-US" sz="1050" b="1" dirty="0">
                <a:solidFill>
                  <a:srgbClr val="FFFFFF"/>
                </a:solidFill>
                <a:latin typeface="Lora" pitchFamily="2" charset="0"/>
              </a:rPr>
              <a:t>Document trials</a:t>
            </a:r>
          </a:p>
        </p:txBody>
      </p:sp>
      <p:sp>
        <p:nvSpPr>
          <p:cNvPr id="154" name="TextBox 153">
            <a:extLst>
              <a:ext uri="{FF2B5EF4-FFF2-40B4-BE49-F238E27FC236}">
                <a16:creationId xmlns:a16="http://schemas.microsoft.com/office/drawing/2014/main" id="{B12C6F9F-CC55-90EE-6A6F-121754E5C356}"/>
              </a:ext>
            </a:extLst>
          </p:cNvPr>
          <p:cNvSpPr txBox="1"/>
          <p:nvPr/>
        </p:nvSpPr>
        <p:spPr>
          <a:xfrm>
            <a:off x="817417" y="1570470"/>
            <a:ext cx="2220665" cy="646331"/>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1200"/>
              <a:t>Real-Time collaboration Decision making and increased productivity</a:t>
            </a:r>
          </a:p>
        </p:txBody>
      </p:sp>
      <p:sp>
        <p:nvSpPr>
          <p:cNvPr id="155" name="TextBox 154">
            <a:extLst>
              <a:ext uri="{FF2B5EF4-FFF2-40B4-BE49-F238E27FC236}">
                <a16:creationId xmlns:a16="http://schemas.microsoft.com/office/drawing/2014/main" id="{F00670A2-CD89-0E00-79DB-1AE1448C84A8}"/>
              </a:ext>
            </a:extLst>
          </p:cNvPr>
          <p:cNvSpPr txBox="1"/>
          <p:nvPr/>
        </p:nvSpPr>
        <p:spPr>
          <a:xfrm>
            <a:off x="594067" y="2241432"/>
            <a:ext cx="1958888"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Enhancing project quality by using Project Quality Index feature</a:t>
            </a:r>
            <a:r>
              <a:rPr lang="en-US" sz="900" b="1">
                <a:solidFill>
                  <a:srgbClr val="FFFFFF"/>
                </a:solidFill>
                <a:latin typeface="Lora" pitchFamily="2" charset="0"/>
              </a:rPr>
              <a:t> </a:t>
            </a:r>
          </a:p>
        </p:txBody>
      </p:sp>
      <p:sp>
        <p:nvSpPr>
          <p:cNvPr id="156" name="TextBox 155">
            <a:extLst>
              <a:ext uri="{FF2B5EF4-FFF2-40B4-BE49-F238E27FC236}">
                <a16:creationId xmlns:a16="http://schemas.microsoft.com/office/drawing/2014/main" id="{22570279-93F6-9C0E-E096-0ACA8CAED8D7}"/>
              </a:ext>
            </a:extLst>
          </p:cNvPr>
          <p:cNvSpPr txBox="1"/>
          <p:nvPr/>
        </p:nvSpPr>
        <p:spPr>
          <a:xfrm>
            <a:off x="838426" y="2943455"/>
            <a:ext cx="1943642" cy="47961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Offline functionality </a:t>
            </a:r>
          </a:p>
          <a:p>
            <a:pPr defTabSz="685800">
              <a:spcAft>
                <a:spcPts val="450"/>
              </a:spcAft>
              <a:buClrTx/>
              <a:defRPr/>
            </a:pPr>
            <a:r>
              <a:rPr lang="en-US" sz="1050" b="1">
                <a:solidFill>
                  <a:srgbClr val="FFFFFF"/>
                </a:solidFill>
                <a:latin typeface="Lora" pitchFamily="2" charset="0"/>
              </a:rPr>
              <a:t>Alerts and notifications</a:t>
            </a:r>
            <a:r>
              <a:rPr lang="en-US" sz="900" b="1">
                <a:solidFill>
                  <a:srgbClr val="FFFFFF"/>
                </a:solidFill>
                <a:latin typeface="Lora" pitchFamily="2" charset="0"/>
              </a:rPr>
              <a:t> </a:t>
            </a:r>
          </a:p>
        </p:txBody>
      </p:sp>
      <p:sp>
        <p:nvSpPr>
          <p:cNvPr id="157" name="TextBox 156">
            <a:extLst>
              <a:ext uri="{FF2B5EF4-FFF2-40B4-BE49-F238E27FC236}">
                <a16:creationId xmlns:a16="http://schemas.microsoft.com/office/drawing/2014/main" id="{6F5633FA-4668-BCE8-F6B0-E3F6EB108698}"/>
              </a:ext>
            </a:extLst>
          </p:cNvPr>
          <p:cNvSpPr txBox="1"/>
          <p:nvPr/>
        </p:nvSpPr>
        <p:spPr>
          <a:xfrm>
            <a:off x="1259885" y="3651254"/>
            <a:ext cx="2124845"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Cost and Resources saving Sustainability</a:t>
            </a:r>
            <a:r>
              <a:rPr lang="en-US" sz="900" b="1">
                <a:solidFill>
                  <a:srgbClr val="FFFFFF"/>
                </a:solidFill>
                <a:latin typeface="Lora" pitchFamily="2" charset="0"/>
              </a:rPr>
              <a:t> </a:t>
            </a:r>
          </a:p>
        </p:txBody>
      </p:sp>
      <p:sp>
        <p:nvSpPr>
          <p:cNvPr id="158" name="TextBox 157">
            <a:extLst>
              <a:ext uri="{FF2B5EF4-FFF2-40B4-BE49-F238E27FC236}">
                <a16:creationId xmlns:a16="http://schemas.microsoft.com/office/drawing/2014/main" id="{13456E1E-AEC8-3206-E58C-9AD78DA6E194}"/>
              </a:ext>
            </a:extLst>
          </p:cNvPr>
          <p:cNvSpPr txBox="1"/>
          <p:nvPr/>
        </p:nvSpPr>
        <p:spPr>
          <a:xfrm>
            <a:off x="5819069" y="996632"/>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Digital checklists for real-time monitoring</a:t>
            </a:r>
          </a:p>
        </p:txBody>
      </p:sp>
      <p:sp>
        <p:nvSpPr>
          <p:cNvPr id="159" name="TextBox 158">
            <a:extLst>
              <a:ext uri="{FF2B5EF4-FFF2-40B4-BE49-F238E27FC236}">
                <a16:creationId xmlns:a16="http://schemas.microsoft.com/office/drawing/2014/main" id="{F065476A-A62E-D002-3D9D-F9FB8F9D6669}"/>
              </a:ext>
            </a:extLst>
          </p:cNvPr>
          <p:cNvSpPr txBox="1"/>
          <p:nvPr/>
        </p:nvSpPr>
        <p:spPr>
          <a:xfrm>
            <a:off x="6244374" y="1673064"/>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Enhanced inspection management</a:t>
            </a:r>
            <a:r>
              <a:rPr lang="en-US" sz="900" b="1">
                <a:solidFill>
                  <a:srgbClr val="FFFFFF"/>
                </a:solidFill>
                <a:latin typeface="Lora" pitchFamily="2" charset="0"/>
              </a:rPr>
              <a:t> </a:t>
            </a:r>
          </a:p>
        </p:txBody>
      </p:sp>
      <p:sp>
        <p:nvSpPr>
          <p:cNvPr id="160" name="TextBox 159">
            <a:extLst>
              <a:ext uri="{FF2B5EF4-FFF2-40B4-BE49-F238E27FC236}">
                <a16:creationId xmlns:a16="http://schemas.microsoft.com/office/drawing/2014/main" id="{540DE3C3-A51A-4434-64CE-0B6BD3AC8FA1}"/>
              </a:ext>
            </a:extLst>
          </p:cNvPr>
          <p:cNvSpPr txBox="1"/>
          <p:nvPr/>
        </p:nvSpPr>
        <p:spPr>
          <a:xfrm>
            <a:off x="6635249" y="2331152"/>
            <a:ext cx="2073674"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Comprehensive documentation features</a:t>
            </a:r>
          </a:p>
        </p:txBody>
      </p:sp>
      <p:sp>
        <p:nvSpPr>
          <p:cNvPr id="161" name="TextBox 160">
            <a:extLst>
              <a:ext uri="{FF2B5EF4-FFF2-40B4-BE49-F238E27FC236}">
                <a16:creationId xmlns:a16="http://schemas.microsoft.com/office/drawing/2014/main" id="{8657AE9B-DD03-83D3-D523-C0588B1E688D}"/>
              </a:ext>
            </a:extLst>
          </p:cNvPr>
          <p:cNvSpPr txBox="1"/>
          <p:nvPr/>
        </p:nvSpPr>
        <p:spPr>
          <a:xfrm>
            <a:off x="6272600" y="3091374"/>
            <a:ext cx="2063371"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Data access and Traceability</a:t>
            </a:r>
          </a:p>
        </p:txBody>
      </p:sp>
      <p:sp>
        <p:nvSpPr>
          <p:cNvPr id="162" name="TextBox 161">
            <a:extLst>
              <a:ext uri="{FF2B5EF4-FFF2-40B4-BE49-F238E27FC236}">
                <a16:creationId xmlns:a16="http://schemas.microsoft.com/office/drawing/2014/main" id="{F9560976-8A81-E33A-52A9-E00BB837CD23}"/>
              </a:ext>
            </a:extLst>
          </p:cNvPr>
          <p:cNvSpPr txBox="1"/>
          <p:nvPr/>
        </p:nvSpPr>
        <p:spPr>
          <a:xfrm>
            <a:off x="5800641" y="3759149"/>
            <a:ext cx="2023379"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Reports and Dashboards</a:t>
            </a:r>
          </a:p>
        </p:txBody>
      </p:sp>
      <p:sp>
        <p:nvSpPr>
          <p:cNvPr id="2" name="TextBox 1">
            <a:extLst>
              <a:ext uri="{FF2B5EF4-FFF2-40B4-BE49-F238E27FC236}">
                <a16:creationId xmlns:a16="http://schemas.microsoft.com/office/drawing/2014/main" id="{EFB6446C-1F2B-7E95-942B-5DB72F43D3EE}"/>
              </a:ext>
            </a:extLst>
          </p:cNvPr>
          <p:cNvSpPr txBox="1"/>
          <p:nvPr/>
        </p:nvSpPr>
        <p:spPr>
          <a:xfrm>
            <a:off x="5244562" y="1049846"/>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01</a:t>
            </a:r>
            <a:endParaRPr lang="en-IN" sz="1500" b="1" kern="1200">
              <a:solidFill>
                <a:schemeClr val="bg1"/>
              </a:solidFill>
              <a:latin typeface="Perpetua" panose="02020502060401020303" pitchFamily="18" charset="0"/>
            </a:endParaRPr>
          </a:p>
        </p:txBody>
      </p:sp>
      <p:sp>
        <p:nvSpPr>
          <p:cNvPr id="12" name="TextBox 11">
            <a:extLst>
              <a:ext uri="{FF2B5EF4-FFF2-40B4-BE49-F238E27FC236}">
                <a16:creationId xmlns:a16="http://schemas.microsoft.com/office/drawing/2014/main" id="{1B8BFEDE-1890-4548-A2F5-E9F973D6B333}"/>
              </a:ext>
            </a:extLst>
          </p:cNvPr>
          <p:cNvSpPr txBox="1"/>
          <p:nvPr/>
        </p:nvSpPr>
        <p:spPr>
          <a:xfrm>
            <a:off x="5691022"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02</a:t>
            </a:r>
            <a:endParaRPr lang="en-IN" sz="1500" b="1" kern="1200">
              <a:solidFill>
                <a:schemeClr val="bg1"/>
              </a:solidFill>
              <a:latin typeface="Perpetua" panose="02020502060401020303" pitchFamily="18" charset="0"/>
            </a:endParaRPr>
          </a:p>
        </p:txBody>
      </p:sp>
      <p:sp>
        <p:nvSpPr>
          <p:cNvPr id="13" name="TextBox 12">
            <a:extLst>
              <a:ext uri="{FF2B5EF4-FFF2-40B4-BE49-F238E27FC236}">
                <a16:creationId xmlns:a16="http://schemas.microsoft.com/office/drawing/2014/main" id="{6696FC8C-C758-563D-D97D-D963CCA028C2}"/>
              </a:ext>
            </a:extLst>
          </p:cNvPr>
          <p:cNvSpPr txBox="1"/>
          <p:nvPr/>
        </p:nvSpPr>
        <p:spPr>
          <a:xfrm>
            <a:off x="6110825" y="2392971"/>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03</a:t>
            </a:r>
            <a:endParaRPr lang="en-IN" sz="1500" b="1" kern="1200">
              <a:solidFill>
                <a:schemeClr val="bg1"/>
              </a:solidFill>
              <a:latin typeface="Perpetua" panose="02020502060401020303" pitchFamily="18" charset="0"/>
            </a:endParaRPr>
          </a:p>
        </p:txBody>
      </p:sp>
      <p:sp>
        <p:nvSpPr>
          <p:cNvPr id="19" name="TextBox 18">
            <a:extLst>
              <a:ext uri="{FF2B5EF4-FFF2-40B4-BE49-F238E27FC236}">
                <a16:creationId xmlns:a16="http://schemas.microsoft.com/office/drawing/2014/main" id="{E6B4DF35-D8BD-28AD-A8E7-9EF8D48CD2DE}"/>
              </a:ext>
            </a:extLst>
          </p:cNvPr>
          <p:cNvSpPr txBox="1"/>
          <p:nvPr/>
        </p:nvSpPr>
        <p:spPr>
          <a:xfrm>
            <a:off x="5665487" y="307263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04</a:t>
            </a:r>
            <a:endParaRPr lang="en-IN" sz="1500" b="1" kern="1200">
              <a:solidFill>
                <a:schemeClr val="bg1"/>
              </a:solidFill>
              <a:latin typeface="Perpetua" panose="02020502060401020303" pitchFamily="18" charset="0"/>
            </a:endParaRPr>
          </a:p>
        </p:txBody>
      </p:sp>
      <p:sp>
        <p:nvSpPr>
          <p:cNvPr id="20" name="TextBox 19">
            <a:extLst>
              <a:ext uri="{FF2B5EF4-FFF2-40B4-BE49-F238E27FC236}">
                <a16:creationId xmlns:a16="http://schemas.microsoft.com/office/drawing/2014/main" id="{D99EF913-949C-C02A-4C34-F501AFA2DF54}"/>
              </a:ext>
            </a:extLst>
          </p:cNvPr>
          <p:cNvSpPr txBox="1"/>
          <p:nvPr/>
        </p:nvSpPr>
        <p:spPr>
          <a:xfrm>
            <a:off x="5251093" y="3735535"/>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05</a:t>
            </a:r>
            <a:endParaRPr lang="en-IN" sz="1500" b="1" kern="1200">
              <a:solidFill>
                <a:schemeClr val="bg1"/>
              </a:solidFill>
              <a:latin typeface="Perpetua" panose="02020502060401020303" pitchFamily="18" charset="0"/>
            </a:endParaRPr>
          </a:p>
        </p:txBody>
      </p:sp>
      <p:sp>
        <p:nvSpPr>
          <p:cNvPr id="22" name="TextBox 21">
            <a:extLst>
              <a:ext uri="{FF2B5EF4-FFF2-40B4-BE49-F238E27FC236}">
                <a16:creationId xmlns:a16="http://schemas.microsoft.com/office/drawing/2014/main" id="{007D05BB-F63B-4859-5CC0-D54A95E12F81}"/>
              </a:ext>
            </a:extLst>
          </p:cNvPr>
          <p:cNvSpPr txBox="1"/>
          <p:nvPr/>
        </p:nvSpPr>
        <p:spPr>
          <a:xfrm>
            <a:off x="3115651" y="1726619"/>
            <a:ext cx="323549" cy="230832"/>
          </a:xfrm>
          <a:prstGeom prst="rect">
            <a:avLst/>
          </a:prstGeom>
          <a:noFill/>
        </p:spPr>
        <p:txBody>
          <a:bodyPr wrap="square" rtlCol="0">
            <a:spAutoFit/>
          </a:bodyPr>
          <a:lstStyle/>
          <a:p>
            <a:pPr algn="just" defTabSz="685800">
              <a:buClrTx/>
              <a:defRPr/>
            </a:pPr>
            <a:r>
              <a:rPr lang="en-US" sz="900" b="1" kern="1200">
                <a:solidFill>
                  <a:schemeClr val="bg1"/>
                </a:solidFill>
                <a:latin typeface="Perpetua" panose="02020502060401020303" pitchFamily="18" charset="0"/>
              </a:rPr>
              <a:t>07</a:t>
            </a:r>
            <a:endParaRPr lang="en-IN" sz="900" b="1" kern="1200">
              <a:solidFill>
                <a:schemeClr val="bg1"/>
              </a:solidFill>
              <a:latin typeface="Perpetua" panose="02020502060401020303" pitchFamily="18" charset="0"/>
            </a:endParaRPr>
          </a:p>
        </p:txBody>
      </p:sp>
      <p:sp>
        <p:nvSpPr>
          <p:cNvPr id="23" name="TextBox 22">
            <a:extLst>
              <a:ext uri="{FF2B5EF4-FFF2-40B4-BE49-F238E27FC236}">
                <a16:creationId xmlns:a16="http://schemas.microsoft.com/office/drawing/2014/main" id="{80C5A034-01A4-7C26-999C-D354AF26000A}"/>
              </a:ext>
            </a:extLst>
          </p:cNvPr>
          <p:cNvSpPr txBox="1"/>
          <p:nvPr/>
        </p:nvSpPr>
        <p:spPr>
          <a:xfrm>
            <a:off x="3527523" y="105950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06</a:t>
            </a:r>
            <a:endParaRPr lang="en-IN" sz="1500" b="1" kern="1200">
              <a:solidFill>
                <a:schemeClr val="bg1"/>
              </a:solidFill>
              <a:latin typeface="Perpetua" panose="02020502060401020303" pitchFamily="18" charset="0"/>
            </a:endParaRPr>
          </a:p>
        </p:txBody>
      </p:sp>
      <p:sp>
        <p:nvSpPr>
          <p:cNvPr id="27" name="TextBox 26">
            <a:extLst>
              <a:ext uri="{FF2B5EF4-FFF2-40B4-BE49-F238E27FC236}">
                <a16:creationId xmlns:a16="http://schemas.microsoft.com/office/drawing/2014/main" id="{A29D2AC6-5CB1-4A3E-78B8-90B1A5C77194}"/>
              </a:ext>
            </a:extLst>
          </p:cNvPr>
          <p:cNvSpPr txBox="1"/>
          <p:nvPr/>
        </p:nvSpPr>
        <p:spPr>
          <a:xfrm>
            <a:off x="2673070" y="236735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08</a:t>
            </a:r>
            <a:endParaRPr lang="en-IN" sz="1500" b="1" kern="1200">
              <a:solidFill>
                <a:schemeClr val="bg1"/>
              </a:solidFill>
              <a:latin typeface="Perpetua" panose="02020502060401020303" pitchFamily="18" charset="0"/>
            </a:endParaRPr>
          </a:p>
        </p:txBody>
      </p:sp>
      <p:sp>
        <p:nvSpPr>
          <p:cNvPr id="28" name="TextBox 27">
            <a:extLst>
              <a:ext uri="{FF2B5EF4-FFF2-40B4-BE49-F238E27FC236}">
                <a16:creationId xmlns:a16="http://schemas.microsoft.com/office/drawing/2014/main" id="{BE50F45F-50A2-4632-7652-4830A2498980}"/>
              </a:ext>
            </a:extLst>
          </p:cNvPr>
          <p:cNvSpPr txBox="1"/>
          <p:nvPr/>
        </p:nvSpPr>
        <p:spPr>
          <a:xfrm>
            <a:off x="3101037" y="3046353"/>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09</a:t>
            </a:r>
            <a:endParaRPr lang="en-IN" sz="1500" b="1" kern="1200">
              <a:solidFill>
                <a:schemeClr val="bg1"/>
              </a:solidFill>
              <a:latin typeface="Perpetua" panose="02020502060401020303" pitchFamily="18" charset="0"/>
            </a:endParaRPr>
          </a:p>
        </p:txBody>
      </p:sp>
      <p:sp>
        <p:nvSpPr>
          <p:cNvPr id="29" name="TextBox 28">
            <a:extLst>
              <a:ext uri="{FF2B5EF4-FFF2-40B4-BE49-F238E27FC236}">
                <a16:creationId xmlns:a16="http://schemas.microsoft.com/office/drawing/2014/main" id="{A3F99E83-2CC6-49A0-96AF-9995ACF543CC}"/>
              </a:ext>
            </a:extLst>
          </p:cNvPr>
          <p:cNvSpPr txBox="1"/>
          <p:nvPr/>
        </p:nvSpPr>
        <p:spPr>
          <a:xfrm>
            <a:off x="3522745" y="374214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10</a:t>
            </a:r>
            <a:endParaRPr lang="en-IN" sz="1500" b="1" kern="1200">
              <a:solidFill>
                <a:schemeClr val="bg1"/>
              </a:solidFill>
              <a:latin typeface="Perpetua" panose="02020502060401020303" pitchFamily="18" charset="0"/>
            </a:endParaRPr>
          </a:p>
        </p:txBody>
      </p:sp>
      <p:pic>
        <p:nvPicPr>
          <p:cNvPr id="5" name="Picture 4">
            <a:extLst>
              <a:ext uri="{FF2B5EF4-FFF2-40B4-BE49-F238E27FC236}">
                <a16:creationId xmlns:a16="http://schemas.microsoft.com/office/drawing/2014/main" id="{7A8942AD-431A-A7EB-0030-0EFB3797005B}"/>
              </a:ext>
            </a:extLst>
          </p:cNvPr>
          <p:cNvPicPr>
            <a:picLocks noChangeAspect="1"/>
          </p:cNvPicPr>
          <p:nvPr/>
        </p:nvPicPr>
        <p:blipFill>
          <a:blip r:embed="rId6"/>
          <a:srcRect t="5865"/>
          <a:stretch>
            <a:fillRect/>
          </a:stretch>
        </p:blipFill>
        <p:spPr>
          <a:xfrm>
            <a:off x="3663224" y="1167643"/>
            <a:ext cx="5393581" cy="2514899"/>
          </a:xfrm>
          <a:prstGeom prst="rect">
            <a:avLst/>
          </a:prstGeom>
          <a:ln>
            <a:solidFill>
              <a:srgbClr val="00B050"/>
            </a:solidFill>
          </a:ln>
        </p:spPr>
      </p:pic>
      <p:sp>
        <p:nvSpPr>
          <p:cNvPr id="3" name="Google Shape;97;p16">
            <a:extLst>
              <a:ext uri="{FF2B5EF4-FFF2-40B4-BE49-F238E27FC236}">
                <a16:creationId xmlns:a16="http://schemas.microsoft.com/office/drawing/2014/main" id="{6DFF619D-2220-C2A6-E881-B79988A02AC1}"/>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Benefits</a:t>
            </a:r>
          </a:p>
        </p:txBody>
      </p:sp>
      <p:pic>
        <p:nvPicPr>
          <p:cNvPr id="7" name="Google Shape;98;p16" title="HIA Blue_New Logo_Only -01.png">
            <a:extLst>
              <a:ext uri="{FF2B5EF4-FFF2-40B4-BE49-F238E27FC236}">
                <a16:creationId xmlns:a16="http://schemas.microsoft.com/office/drawing/2014/main" id="{840D1FA6-BCDE-030D-326C-0DAAC25FC07D}"/>
              </a:ext>
            </a:extLst>
          </p:cNvPr>
          <p:cNvPicPr preferRelativeResize="0"/>
          <p:nvPr/>
        </p:nvPicPr>
        <p:blipFill rotWithShape="1">
          <a:blip r:embed="rId7">
            <a:alphaModFix/>
          </a:blip>
          <a:srcRect/>
          <a:stretch/>
        </p:blipFill>
        <p:spPr>
          <a:xfrm>
            <a:off x="7838442" y="152425"/>
            <a:ext cx="1126001" cy="788201"/>
          </a:xfrm>
          <a:prstGeom prst="rect">
            <a:avLst/>
          </a:prstGeom>
          <a:noFill/>
          <a:ln>
            <a:noFill/>
          </a:ln>
        </p:spPr>
      </p:pic>
      <p:cxnSp>
        <p:nvCxnSpPr>
          <p:cNvPr id="10" name="Google Shape;102;p16">
            <a:extLst>
              <a:ext uri="{FF2B5EF4-FFF2-40B4-BE49-F238E27FC236}">
                <a16:creationId xmlns:a16="http://schemas.microsoft.com/office/drawing/2014/main" id="{D9E24C53-1D68-25D0-B94D-4FA3865484BD}"/>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11" name="Google Shape;99;p16">
            <a:extLst>
              <a:ext uri="{FF2B5EF4-FFF2-40B4-BE49-F238E27FC236}">
                <a16:creationId xmlns:a16="http://schemas.microsoft.com/office/drawing/2014/main" id="{0CE608A6-3CD4-9B3E-9D84-907897F06A91}"/>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100;p16">
            <a:extLst>
              <a:ext uri="{FF2B5EF4-FFF2-40B4-BE49-F238E27FC236}">
                <a16:creationId xmlns:a16="http://schemas.microsoft.com/office/drawing/2014/main" id="{460401C5-1900-CE68-505D-75196054E6B6}"/>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8" name="Slide Number Placeholder 7">
            <a:extLst>
              <a:ext uri="{FF2B5EF4-FFF2-40B4-BE49-F238E27FC236}">
                <a16:creationId xmlns:a16="http://schemas.microsoft.com/office/drawing/2014/main" id="{67B33340-DA8D-CDC4-CD6F-42EED8EA76AC}"/>
              </a:ext>
            </a:extLst>
          </p:cNvPr>
          <p:cNvSpPr>
            <a:spLocks noGrp="1"/>
          </p:cNvSpPr>
          <p:nvPr>
            <p:ph type="sldNum" sz="quarter" idx="12"/>
          </p:nvPr>
        </p:nvSpPr>
        <p:spPr/>
        <p:txBody>
          <a:bodyPr/>
          <a:lstStyle/>
          <a:p>
            <a:fld id="{7476E806-B426-4043-B850-C90DEF4A2F9F}" type="slidenum">
              <a:rPr lang="en-US" smtClean="0"/>
              <a:t>27</a:t>
            </a:fld>
            <a:endParaRPr lang="en-US"/>
          </a:p>
        </p:txBody>
      </p:sp>
    </p:spTree>
    <p:extLst>
      <p:ext uri="{BB962C8B-B14F-4D97-AF65-F5344CB8AC3E}">
        <p14:creationId xmlns:p14="http://schemas.microsoft.com/office/powerpoint/2010/main" val="39659272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2C6DEC89-9CAC-6F5D-2290-7ED139F54127}"/>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7E73386B-17D6-C393-6E12-8C9473A0E35D}"/>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Example</a:t>
            </a: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CE292940-1F25-EE63-FC4E-6891A09EFB83}"/>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58B709BC-5006-A1E2-C5D7-1FA6007B7202}"/>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FF8BE26F-D580-91C4-87F2-92A80557CA9E}"/>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1FB77F5F-37C2-ADD1-463F-80FF37F7F999}"/>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3F0E8D66-0E21-9ECE-B7B1-B8F357211D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8" name="Picture 7">
            <a:extLst>
              <a:ext uri="{FF2B5EF4-FFF2-40B4-BE49-F238E27FC236}">
                <a16:creationId xmlns:a16="http://schemas.microsoft.com/office/drawing/2014/main" id="{3C312D44-41B3-5F19-9372-62D6DE63FA9D}"/>
              </a:ext>
            </a:extLst>
          </p:cNvPr>
          <p:cNvPicPr>
            <a:picLocks noChangeAspect="1"/>
          </p:cNvPicPr>
          <p:nvPr/>
        </p:nvPicPr>
        <p:blipFill>
          <a:blip r:embed="rId4"/>
          <a:stretch>
            <a:fillRect/>
          </a:stretch>
        </p:blipFill>
        <p:spPr>
          <a:xfrm>
            <a:off x="538925" y="1094765"/>
            <a:ext cx="8309400" cy="2445886"/>
          </a:xfrm>
          <a:prstGeom prst="rect">
            <a:avLst/>
          </a:prstGeom>
        </p:spPr>
      </p:pic>
      <p:sp>
        <p:nvSpPr>
          <p:cNvPr id="10" name="Rectangle: Rounded Corners 9">
            <a:extLst>
              <a:ext uri="{FF2B5EF4-FFF2-40B4-BE49-F238E27FC236}">
                <a16:creationId xmlns:a16="http://schemas.microsoft.com/office/drawing/2014/main" id="{E6DACE7A-E815-1B8C-EC8C-32F4B58EB382}"/>
              </a:ext>
            </a:extLst>
          </p:cNvPr>
          <p:cNvSpPr/>
          <p:nvPr/>
        </p:nvSpPr>
        <p:spPr>
          <a:xfrm>
            <a:off x="3367668" y="1338146"/>
            <a:ext cx="2066693" cy="81323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a:extLst>
              <a:ext uri="{FF2B5EF4-FFF2-40B4-BE49-F238E27FC236}">
                <a16:creationId xmlns:a16="http://schemas.microsoft.com/office/drawing/2014/main" id="{708CB673-68CD-AD96-54A8-4EDD87770131}"/>
              </a:ext>
            </a:extLst>
          </p:cNvPr>
          <p:cNvPicPr>
            <a:picLocks noChangeAspect="1"/>
          </p:cNvPicPr>
          <p:nvPr/>
        </p:nvPicPr>
        <p:blipFill>
          <a:blip r:embed="rId5"/>
          <a:stretch>
            <a:fillRect/>
          </a:stretch>
        </p:blipFill>
        <p:spPr>
          <a:xfrm>
            <a:off x="4693625" y="2550246"/>
            <a:ext cx="4185424" cy="2150887"/>
          </a:xfrm>
          <a:prstGeom prst="rect">
            <a:avLst/>
          </a:prstGeom>
        </p:spPr>
      </p:pic>
    </p:spTree>
    <p:extLst>
      <p:ext uri="{BB962C8B-B14F-4D97-AF65-F5344CB8AC3E}">
        <p14:creationId xmlns:p14="http://schemas.microsoft.com/office/powerpoint/2010/main" val="33142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BDCCE0AF-6AE8-4AC0-9CFE-0357C8B02DDD}"/>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CCA95076-8547-2DAD-5D1B-79D6FDBC83F9}"/>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Example</a:t>
            </a: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E271D55F-4E4D-E915-16DE-1E4A7F40EC42}"/>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282E2819-6A45-308B-2F95-B07BBCE2AD32}"/>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ADE8786D-1C2A-C9B5-598B-BE9D864B0A9B}"/>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8DCC920B-CBDE-D2A8-3FFA-AF9D2FCD1C5D}"/>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5772624A-AE99-451B-F3F6-DB8CC7967E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graphicFrame>
        <p:nvGraphicFramePr>
          <p:cNvPr id="3" name="Table 2">
            <a:extLst>
              <a:ext uri="{FF2B5EF4-FFF2-40B4-BE49-F238E27FC236}">
                <a16:creationId xmlns:a16="http://schemas.microsoft.com/office/drawing/2014/main" id="{495EE40E-787A-3CDE-4B11-67BF26341DAB}"/>
              </a:ext>
            </a:extLst>
          </p:cNvPr>
          <p:cNvGraphicFramePr>
            <a:graphicFrameLocks noGrp="1"/>
          </p:cNvGraphicFramePr>
          <p:nvPr>
            <p:extLst>
              <p:ext uri="{D42A27DB-BD31-4B8C-83A1-F6EECF244321}">
                <p14:modId xmlns:p14="http://schemas.microsoft.com/office/powerpoint/2010/main" val="2058651713"/>
              </p:ext>
            </p:extLst>
          </p:nvPr>
        </p:nvGraphicFramePr>
        <p:xfrm>
          <a:off x="538924" y="1371397"/>
          <a:ext cx="7933534" cy="2755900"/>
        </p:xfrm>
        <a:graphic>
          <a:graphicData uri="http://schemas.openxmlformats.org/drawingml/2006/table">
            <a:tbl>
              <a:tblPr/>
              <a:tblGrid>
                <a:gridCol w="1133362">
                  <a:extLst>
                    <a:ext uri="{9D8B030D-6E8A-4147-A177-3AD203B41FA5}">
                      <a16:colId xmlns:a16="http://schemas.microsoft.com/office/drawing/2014/main" val="1525321354"/>
                    </a:ext>
                  </a:extLst>
                </a:gridCol>
                <a:gridCol w="1133362">
                  <a:extLst>
                    <a:ext uri="{9D8B030D-6E8A-4147-A177-3AD203B41FA5}">
                      <a16:colId xmlns:a16="http://schemas.microsoft.com/office/drawing/2014/main" val="3296988578"/>
                    </a:ext>
                  </a:extLst>
                </a:gridCol>
                <a:gridCol w="1133362">
                  <a:extLst>
                    <a:ext uri="{9D8B030D-6E8A-4147-A177-3AD203B41FA5}">
                      <a16:colId xmlns:a16="http://schemas.microsoft.com/office/drawing/2014/main" val="256992585"/>
                    </a:ext>
                  </a:extLst>
                </a:gridCol>
                <a:gridCol w="1133362">
                  <a:extLst>
                    <a:ext uri="{9D8B030D-6E8A-4147-A177-3AD203B41FA5}">
                      <a16:colId xmlns:a16="http://schemas.microsoft.com/office/drawing/2014/main" val="2263863136"/>
                    </a:ext>
                  </a:extLst>
                </a:gridCol>
                <a:gridCol w="1133362">
                  <a:extLst>
                    <a:ext uri="{9D8B030D-6E8A-4147-A177-3AD203B41FA5}">
                      <a16:colId xmlns:a16="http://schemas.microsoft.com/office/drawing/2014/main" val="2196588144"/>
                    </a:ext>
                  </a:extLst>
                </a:gridCol>
                <a:gridCol w="1133362">
                  <a:extLst>
                    <a:ext uri="{9D8B030D-6E8A-4147-A177-3AD203B41FA5}">
                      <a16:colId xmlns:a16="http://schemas.microsoft.com/office/drawing/2014/main" val="2283089677"/>
                    </a:ext>
                  </a:extLst>
                </a:gridCol>
                <a:gridCol w="1133362">
                  <a:extLst>
                    <a:ext uri="{9D8B030D-6E8A-4147-A177-3AD203B41FA5}">
                      <a16:colId xmlns:a16="http://schemas.microsoft.com/office/drawing/2014/main" val="114138186"/>
                    </a:ext>
                  </a:extLst>
                </a:gridCol>
              </a:tblGrid>
              <a:tr h="624840">
                <a:tc>
                  <a:txBody>
                    <a:bodyPr/>
                    <a:lstStyle/>
                    <a:p>
                      <a:pPr algn="ctr" fontAlgn="base">
                        <a:lnSpc>
                          <a:spcPts val="1425"/>
                        </a:lnSpc>
                        <a:buNone/>
                      </a:pPr>
                      <a:r>
                        <a:rPr lang="en-US" sz="1200" b="1" i="0" dirty="0">
                          <a:solidFill>
                            <a:srgbClr val="000000"/>
                          </a:solidFill>
                          <a:effectLst/>
                          <a:latin typeface="Perpetua" panose="02020502060401020303" pitchFamily="18" charset="0"/>
                        </a:rPr>
                        <a:t>Distress</a:t>
                      </a:r>
                      <a:r>
                        <a:rPr lang="en-US" sz="1200" b="1" i="0" dirty="0">
                          <a:solidFill>
                            <a:srgbClr val="FFFFFF"/>
                          </a:solidFill>
                          <a:effectLst/>
                          <a:latin typeface="Perpetua" panose="02020502060401020303" pitchFamily="18" charset="0"/>
                        </a:rPr>
                        <a:t>​</a:t>
                      </a:r>
                      <a:endParaRPr lang="en-US" b="1" i="0" dirty="0">
                        <a:solidFill>
                          <a:srgbClr val="FFFFFF"/>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29840" cap="flat" cmpd="sng" algn="ctr">
                      <a:solidFill>
                        <a:srgbClr val="FFFFFF"/>
                      </a:solidFill>
                      <a:prstDash val="solid"/>
                      <a:round/>
                      <a:headEnd type="none" w="med" len="med"/>
                      <a:tailEnd type="none" w="med" len="med"/>
                    </a:lnB>
                    <a:solidFill>
                      <a:srgbClr val="93CDDD"/>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Jan- Mar 2025 Q1</a:t>
                      </a:r>
                      <a:r>
                        <a:rPr lang="en-GB" sz="1200" b="1" i="0">
                          <a:solidFill>
                            <a:srgbClr val="FFFFFF"/>
                          </a:solidFill>
                          <a:effectLst/>
                          <a:latin typeface="Perpetua" panose="02020502060401020303" pitchFamily="18" charset="0"/>
                        </a:rPr>
                        <a:t>​</a:t>
                      </a:r>
                      <a:endParaRPr lang="en-GB" b="1" i="0">
                        <a:solidFill>
                          <a:srgbClr val="FFFFFF"/>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29840" cap="flat" cmpd="sng" algn="ctr">
                      <a:solidFill>
                        <a:srgbClr val="FFFFFF"/>
                      </a:solidFill>
                      <a:prstDash val="solid"/>
                      <a:round/>
                      <a:headEnd type="none" w="med" len="med"/>
                      <a:tailEnd type="none" w="med" len="med"/>
                    </a:lnB>
                    <a:solidFill>
                      <a:srgbClr val="93CDDD"/>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Apr – June 2025</a:t>
                      </a:r>
                      <a:r>
                        <a:rPr lang="en-GB" sz="1200" b="1" i="0">
                          <a:solidFill>
                            <a:srgbClr val="FFFFFF"/>
                          </a:solidFill>
                          <a:effectLst/>
                          <a:latin typeface="Perpetua" panose="02020502060401020303" pitchFamily="18" charset="0"/>
                        </a:rPr>
                        <a:t>​</a:t>
                      </a:r>
                      <a:endParaRPr lang="en-GB" b="1" i="0">
                        <a:solidFill>
                          <a:srgbClr val="FFFFFF"/>
                        </a:solidFill>
                        <a:effectLst/>
                      </a:endParaRPr>
                    </a:p>
                    <a:p>
                      <a:pPr algn="ctr" fontAlgn="base">
                        <a:lnSpc>
                          <a:spcPts val="1425"/>
                        </a:lnSpc>
                        <a:buNone/>
                      </a:pPr>
                      <a:r>
                        <a:rPr lang="en-GB" sz="1200" b="1" i="0">
                          <a:solidFill>
                            <a:srgbClr val="000000"/>
                          </a:solidFill>
                          <a:effectLst/>
                          <a:latin typeface="Perpetua" panose="02020502060401020303" pitchFamily="18" charset="0"/>
                        </a:rPr>
                        <a:t>Q2</a:t>
                      </a:r>
                      <a:r>
                        <a:rPr lang="en-GB" sz="1200" b="1" i="0">
                          <a:solidFill>
                            <a:srgbClr val="FFFFFF"/>
                          </a:solidFill>
                          <a:effectLst/>
                          <a:latin typeface="Perpetua" panose="02020502060401020303" pitchFamily="18" charset="0"/>
                        </a:rPr>
                        <a:t>​</a:t>
                      </a:r>
                      <a:endParaRPr lang="en-GB" b="1" i="0">
                        <a:solidFill>
                          <a:srgbClr val="FFFFFF"/>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29840" cap="flat" cmpd="sng" algn="ctr">
                      <a:solidFill>
                        <a:srgbClr val="FFFFFF"/>
                      </a:solidFill>
                      <a:prstDash val="solid"/>
                      <a:round/>
                      <a:headEnd type="none" w="med" len="med"/>
                      <a:tailEnd type="none" w="med" len="med"/>
                    </a:lnB>
                    <a:solidFill>
                      <a:srgbClr val="93CDDD"/>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July – Sept 2025</a:t>
                      </a:r>
                      <a:r>
                        <a:rPr lang="en-GB" sz="1200" b="1" i="0">
                          <a:solidFill>
                            <a:srgbClr val="FFFFFF"/>
                          </a:solidFill>
                          <a:effectLst/>
                          <a:latin typeface="Perpetua" panose="02020502060401020303" pitchFamily="18" charset="0"/>
                        </a:rPr>
                        <a:t>​</a:t>
                      </a:r>
                      <a:endParaRPr lang="en-GB" b="1" i="0">
                        <a:solidFill>
                          <a:srgbClr val="FFFFFF"/>
                        </a:solidFill>
                        <a:effectLst/>
                      </a:endParaRPr>
                    </a:p>
                    <a:p>
                      <a:pPr algn="ctr" fontAlgn="base">
                        <a:lnSpc>
                          <a:spcPts val="1425"/>
                        </a:lnSpc>
                        <a:buNone/>
                      </a:pPr>
                      <a:r>
                        <a:rPr lang="en-GB" sz="1200" b="1" i="0">
                          <a:solidFill>
                            <a:srgbClr val="000000"/>
                          </a:solidFill>
                          <a:effectLst/>
                          <a:latin typeface="Perpetua" panose="02020502060401020303" pitchFamily="18" charset="0"/>
                        </a:rPr>
                        <a:t>Q3</a:t>
                      </a:r>
                      <a:r>
                        <a:rPr lang="en-GB" sz="1200" b="1" i="0">
                          <a:solidFill>
                            <a:srgbClr val="FFFFFF"/>
                          </a:solidFill>
                          <a:effectLst/>
                          <a:latin typeface="Perpetua" panose="02020502060401020303" pitchFamily="18" charset="0"/>
                        </a:rPr>
                        <a:t>​</a:t>
                      </a:r>
                      <a:endParaRPr lang="en-GB" b="1" i="0">
                        <a:solidFill>
                          <a:srgbClr val="FFFFFF"/>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29840" cap="flat" cmpd="sng" algn="ctr">
                      <a:solidFill>
                        <a:srgbClr val="FFFFFF"/>
                      </a:solidFill>
                      <a:prstDash val="solid"/>
                      <a:round/>
                      <a:headEnd type="none" w="med" len="med"/>
                      <a:tailEnd type="none" w="med" len="med"/>
                    </a:lnB>
                    <a:solidFill>
                      <a:srgbClr val="93CDDD"/>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Oct – Dec 2025</a:t>
                      </a:r>
                      <a:r>
                        <a:rPr lang="en-GB" sz="1200" b="1" i="0">
                          <a:solidFill>
                            <a:srgbClr val="FFFFFF"/>
                          </a:solidFill>
                          <a:effectLst/>
                          <a:latin typeface="Perpetua" panose="02020502060401020303" pitchFamily="18" charset="0"/>
                        </a:rPr>
                        <a:t>​</a:t>
                      </a:r>
                      <a:endParaRPr lang="en-GB" b="1" i="0">
                        <a:solidFill>
                          <a:srgbClr val="FFFFFF"/>
                        </a:solidFill>
                        <a:effectLst/>
                      </a:endParaRPr>
                    </a:p>
                    <a:p>
                      <a:pPr algn="ctr" fontAlgn="base">
                        <a:lnSpc>
                          <a:spcPts val="1425"/>
                        </a:lnSpc>
                        <a:buNone/>
                      </a:pPr>
                      <a:r>
                        <a:rPr lang="en-GB" sz="1200" b="1" i="0">
                          <a:solidFill>
                            <a:srgbClr val="000000"/>
                          </a:solidFill>
                          <a:effectLst/>
                          <a:latin typeface="Perpetua" panose="02020502060401020303" pitchFamily="18" charset="0"/>
                        </a:rPr>
                        <a:t>Q4</a:t>
                      </a:r>
                      <a:r>
                        <a:rPr lang="en-GB" sz="1200" b="1" i="0">
                          <a:solidFill>
                            <a:srgbClr val="FFFFFF"/>
                          </a:solidFill>
                          <a:effectLst/>
                          <a:latin typeface="Perpetua" panose="02020502060401020303" pitchFamily="18" charset="0"/>
                        </a:rPr>
                        <a:t>​</a:t>
                      </a:r>
                      <a:endParaRPr lang="en-GB" b="1" i="0">
                        <a:solidFill>
                          <a:srgbClr val="FFFFFF"/>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29840" cap="flat" cmpd="sng" algn="ctr">
                      <a:solidFill>
                        <a:srgbClr val="FFFFFF"/>
                      </a:solidFill>
                      <a:prstDash val="solid"/>
                      <a:round/>
                      <a:headEnd type="none" w="med" len="med"/>
                      <a:tailEnd type="none" w="med" len="med"/>
                    </a:lnB>
                    <a:solidFill>
                      <a:srgbClr val="93CDDD"/>
                    </a:solidFill>
                  </a:tcPr>
                </a:tc>
                <a:tc>
                  <a:txBody>
                    <a:bodyPr/>
                    <a:lstStyle/>
                    <a:p>
                      <a:pPr algn="ctr" fontAlgn="base">
                        <a:lnSpc>
                          <a:spcPts val="1425"/>
                        </a:lnSpc>
                        <a:buNone/>
                      </a:pPr>
                      <a:r>
                        <a:rPr lang="en-GB" sz="1200" b="1" i="0" u="none" strike="noStrike">
                          <a:solidFill>
                            <a:srgbClr val="000000"/>
                          </a:solidFill>
                          <a:effectLst/>
                          <a:latin typeface="Perpetua" panose="02020502060401020303" pitchFamily="18" charset="0"/>
                        </a:rPr>
                        <a:t>Jan- Mar 2026 Q1</a:t>
                      </a:r>
                      <a:r>
                        <a:rPr lang="en-GB" sz="1200" b="1" i="0">
                          <a:solidFill>
                            <a:srgbClr val="FFFFFF"/>
                          </a:solidFill>
                          <a:effectLst/>
                          <a:latin typeface="Perpetua" panose="02020502060401020303" pitchFamily="18" charset="0"/>
                        </a:rPr>
                        <a:t>​</a:t>
                      </a:r>
                      <a:endParaRPr lang="en-GB" b="1" i="0">
                        <a:solidFill>
                          <a:srgbClr val="FFFFFF"/>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29840" cap="flat" cmpd="sng" algn="ctr">
                      <a:solidFill>
                        <a:srgbClr val="FFFFFF"/>
                      </a:solidFill>
                      <a:prstDash val="solid"/>
                      <a:round/>
                      <a:headEnd type="none" w="med" len="med"/>
                      <a:tailEnd type="none" w="med" len="med"/>
                    </a:lnB>
                    <a:solidFill>
                      <a:srgbClr val="93CDDD"/>
                    </a:solidFill>
                  </a:tcPr>
                </a:tc>
                <a:tc>
                  <a:txBody>
                    <a:bodyPr/>
                    <a:lstStyle/>
                    <a:p>
                      <a:pPr algn="ctr" fontAlgn="base">
                        <a:lnSpc>
                          <a:spcPts val="1425"/>
                        </a:lnSpc>
                        <a:buNone/>
                      </a:pPr>
                      <a:r>
                        <a:rPr lang="en-US" sz="1200" b="1" i="0">
                          <a:solidFill>
                            <a:srgbClr val="000000"/>
                          </a:solidFill>
                          <a:effectLst/>
                          <a:latin typeface="Perpetua" panose="02020502060401020303" pitchFamily="18" charset="0"/>
                        </a:rPr>
                        <a:t>Remarks / Analysis</a:t>
                      </a:r>
                      <a:r>
                        <a:rPr lang="en-US" sz="1200" b="1" i="0">
                          <a:solidFill>
                            <a:srgbClr val="FFFFFF"/>
                          </a:solidFill>
                          <a:effectLst/>
                          <a:latin typeface="Perpetua" panose="02020502060401020303" pitchFamily="18" charset="0"/>
                        </a:rPr>
                        <a:t>​</a:t>
                      </a:r>
                      <a:endParaRPr lang="en-US" b="1" i="0">
                        <a:solidFill>
                          <a:srgbClr val="FFFFFF"/>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29840" cap="flat" cmpd="sng" algn="ctr">
                      <a:solidFill>
                        <a:srgbClr val="FFFFFF"/>
                      </a:solidFill>
                      <a:prstDash val="solid"/>
                      <a:round/>
                      <a:headEnd type="none" w="med" len="med"/>
                      <a:tailEnd type="none" w="med" len="med"/>
                    </a:lnB>
                    <a:solidFill>
                      <a:srgbClr val="93CDDD"/>
                    </a:solidFill>
                  </a:tcPr>
                </a:tc>
                <a:extLst>
                  <a:ext uri="{0D108BD9-81ED-4DB2-BD59-A6C34878D82A}">
                    <a16:rowId xmlns:a16="http://schemas.microsoft.com/office/drawing/2014/main" val="1857581092"/>
                  </a:ext>
                </a:extLst>
              </a:tr>
              <a:tr h="662940">
                <a:tc>
                  <a:txBody>
                    <a:bodyPr/>
                    <a:lstStyle/>
                    <a:p>
                      <a:pPr algn="ctr" fontAlgn="base">
                        <a:lnSpc>
                          <a:spcPts val="1425"/>
                        </a:lnSpc>
                        <a:buNone/>
                      </a:pPr>
                      <a:r>
                        <a:rPr lang="en-US" sz="1200" b="1" i="0">
                          <a:solidFill>
                            <a:srgbClr val="000000"/>
                          </a:solidFill>
                          <a:effectLst/>
                          <a:latin typeface="Perpetua" panose="02020502060401020303" pitchFamily="18" charset="0"/>
                        </a:rPr>
                        <a:t>Pothole</a:t>
                      </a:r>
                      <a:r>
                        <a:rPr lang="en-US" sz="1200" b="0" i="0">
                          <a:solidFill>
                            <a:srgbClr val="000000"/>
                          </a:solidFill>
                          <a:effectLst/>
                          <a:latin typeface="Perpetua" panose="02020502060401020303" pitchFamily="18" charset="0"/>
                        </a:rPr>
                        <a:t>​</a:t>
                      </a:r>
                      <a:endParaRPr lang="en-US"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29840"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D0D8E8"/>
                    </a:solidFill>
                  </a:tcPr>
                </a:tc>
                <a:tc>
                  <a:txBody>
                    <a:bodyPr/>
                    <a:lstStyle/>
                    <a:p>
                      <a:pPr algn="ctr" fontAlgn="base">
                        <a:lnSpc>
                          <a:spcPts val="1425"/>
                        </a:lnSpc>
                        <a:buNone/>
                      </a:pPr>
                      <a:r>
                        <a:rPr lang="en-US" sz="1200" b="1" i="0">
                          <a:solidFill>
                            <a:srgbClr val="000000"/>
                          </a:solidFill>
                          <a:effectLst/>
                          <a:latin typeface="Perpetua" panose="02020502060401020303" pitchFamily="18" charset="0"/>
                        </a:rPr>
                        <a:t>No</a:t>
                      </a:r>
                      <a:r>
                        <a:rPr lang="en-US" sz="1200" b="0" i="0">
                          <a:solidFill>
                            <a:srgbClr val="000000"/>
                          </a:solidFill>
                          <a:effectLst/>
                          <a:latin typeface="Perpetua" panose="02020502060401020303" pitchFamily="18" charset="0"/>
                        </a:rPr>
                        <a:t>​</a:t>
                      </a:r>
                      <a:endParaRPr lang="en-US"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29840"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00B050"/>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Pothole/ Patch repaired</a:t>
                      </a:r>
                      <a:r>
                        <a:rPr lang="en-GB" sz="1200" b="0" i="0">
                          <a:solidFill>
                            <a:srgbClr val="000000"/>
                          </a:solidFill>
                          <a:effectLst/>
                          <a:latin typeface="Perpetua" panose="02020502060401020303" pitchFamily="18" charset="0"/>
                        </a:rPr>
                        <a:t>​</a:t>
                      </a:r>
                      <a:endParaRPr lang="en-GB"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29840"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5B9BD5"/>
                    </a:solidFill>
                  </a:tcPr>
                </a:tc>
                <a:tc>
                  <a:txBody>
                    <a:bodyPr/>
                    <a:lstStyle/>
                    <a:p>
                      <a:pPr algn="ctr" fontAlgn="base">
                        <a:lnSpc>
                          <a:spcPts val="1425"/>
                        </a:lnSpc>
                        <a:buNone/>
                      </a:pPr>
                      <a:r>
                        <a:rPr lang="en-US" sz="1200" b="1" i="0">
                          <a:solidFill>
                            <a:srgbClr val="000000"/>
                          </a:solidFill>
                          <a:effectLst/>
                          <a:latin typeface="Perpetua" panose="02020502060401020303" pitchFamily="18" charset="0"/>
                        </a:rPr>
                        <a:t>No</a:t>
                      </a:r>
                      <a:r>
                        <a:rPr lang="en-US" sz="1200" b="0" i="0">
                          <a:solidFill>
                            <a:srgbClr val="000000"/>
                          </a:solidFill>
                          <a:effectLst/>
                          <a:latin typeface="Perpetua" panose="02020502060401020303" pitchFamily="18" charset="0"/>
                        </a:rPr>
                        <a:t>​</a:t>
                      </a:r>
                      <a:endParaRPr lang="en-US"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29840"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00B050"/>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Pothole/ Patch repaired</a:t>
                      </a:r>
                      <a:r>
                        <a:rPr lang="en-GB" sz="1200" b="0" i="0">
                          <a:solidFill>
                            <a:srgbClr val="000000"/>
                          </a:solidFill>
                          <a:effectLst/>
                          <a:latin typeface="Perpetua" panose="02020502060401020303" pitchFamily="18" charset="0"/>
                        </a:rPr>
                        <a:t>​</a:t>
                      </a:r>
                      <a:endParaRPr lang="en-GB"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29840"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5B9BD5"/>
                    </a:solidFill>
                  </a:tcPr>
                </a:tc>
                <a:tc>
                  <a:txBody>
                    <a:bodyPr/>
                    <a:lstStyle/>
                    <a:p>
                      <a:pPr algn="ctr" fontAlgn="base">
                        <a:lnSpc>
                          <a:spcPts val="1425"/>
                        </a:lnSpc>
                        <a:buNone/>
                      </a:pPr>
                      <a:r>
                        <a:rPr lang="en-GB" sz="1200" b="1" i="0" dirty="0">
                          <a:solidFill>
                            <a:srgbClr val="000000"/>
                          </a:solidFill>
                          <a:effectLst/>
                          <a:latin typeface="Perpetua" panose="02020502060401020303" pitchFamily="18" charset="0"/>
                        </a:rPr>
                        <a:t>Pothole Reappeared</a:t>
                      </a:r>
                      <a:r>
                        <a:rPr lang="en-GB" sz="1200" b="0" i="0" dirty="0">
                          <a:solidFill>
                            <a:srgbClr val="000000"/>
                          </a:solidFill>
                          <a:effectLst/>
                          <a:latin typeface="Perpetua" panose="02020502060401020303" pitchFamily="18" charset="0"/>
                        </a:rPr>
                        <a:t>​</a:t>
                      </a:r>
                      <a:endParaRPr lang="en-GB" b="0" i="0" dirty="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29840"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FF6600"/>
                    </a:solidFill>
                  </a:tcPr>
                </a:tc>
                <a:tc>
                  <a:txBody>
                    <a:bodyPr/>
                    <a:lstStyle/>
                    <a:p>
                      <a:pPr algn="ctr" fontAlgn="base">
                        <a:lnSpc>
                          <a:spcPts val="1425"/>
                        </a:lnSpc>
                        <a:buNone/>
                      </a:pPr>
                      <a:r>
                        <a:rPr lang="en-US" sz="1200" b="1" i="0">
                          <a:solidFill>
                            <a:srgbClr val="000000"/>
                          </a:solidFill>
                          <a:effectLst/>
                          <a:latin typeface="Perpetua" panose="02020502060401020303" pitchFamily="18" charset="0"/>
                        </a:rPr>
                        <a:t>Investigate BC Mix/ base/sub-base &amp; drainage</a:t>
                      </a:r>
                      <a:r>
                        <a:rPr lang="en-US" sz="1200" b="0" i="0">
                          <a:solidFill>
                            <a:srgbClr val="000000"/>
                          </a:solidFill>
                          <a:effectLst/>
                          <a:latin typeface="Perpetua" panose="02020502060401020303" pitchFamily="18" charset="0"/>
                        </a:rPr>
                        <a:t>​</a:t>
                      </a:r>
                      <a:endParaRPr lang="en-US"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29840"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166509611"/>
                  </a:ext>
                </a:extLst>
              </a:tr>
              <a:tr h="662940">
                <a:tc>
                  <a:txBody>
                    <a:bodyPr/>
                    <a:lstStyle/>
                    <a:p>
                      <a:pPr algn="ctr" fontAlgn="base">
                        <a:lnSpc>
                          <a:spcPts val="1425"/>
                        </a:lnSpc>
                        <a:buNone/>
                      </a:pPr>
                      <a:r>
                        <a:rPr lang="en-US" sz="1200" b="1" i="0">
                          <a:solidFill>
                            <a:srgbClr val="000000"/>
                          </a:solidFill>
                          <a:effectLst/>
                          <a:latin typeface="Perpetua" panose="02020502060401020303" pitchFamily="18" charset="0"/>
                        </a:rPr>
                        <a:t>Cracks</a:t>
                      </a:r>
                      <a:r>
                        <a:rPr lang="en-US" sz="1200" b="0" i="0">
                          <a:solidFill>
                            <a:srgbClr val="000000"/>
                          </a:solidFill>
                          <a:effectLst/>
                          <a:latin typeface="Perpetua" panose="02020502060401020303" pitchFamily="18" charset="0"/>
                        </a:rPr>
                        <a:t>​</a:t>
                      </a:r>
                      <a:endParaRPr lang="en-US"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E9EDF4"/>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Low severity cracks</a:t>
                      </a:r>
                      <a:r>
                        <a:rPr lang="en-GB" sz="1200" b="0" i="0">
                          <a:solidFill>
                            <a:srgbClr val="000000"/>
                          </a:solidFill>
                          <a:effectLst/>
                          <a:latin typeface="Perpetua" panose="02020502060401020303" pitchFamily="18" charset="0"/>
                        </a:rPr>
                        <a:t>​</a:t>
                      </a:r>
                      <a:endParaRPr lang="en-GB"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FFC000"/>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Moderate severity cracks</a:t>
                      </a:r>
                      <a:r>
                        <a:rPr lang="en-GB" sz="1200" b="0" i="0">
                          <a:solidFill>
                            <a:srgbClr val="000000"/>
                          </a:solidFill>
                          <a:effectLst/>
                          <a:latin typeface="Perpetua" panose="02020502060401020303" pitchFamily="18" charset="0"/>
                        </a:rPr>
                        <a:t>​</a:t>
                      </a:r>
                      <a:endParaRPr lang="en-GB"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FF6600"/>
                    </a:solidFill>
                  </a:tcPr>
                </a:tc>
                <a:tc>
                  <a:txBody>
                    <a:bodyPr/>
                    <a:lstStyle/>
                    <a:p>
                      <a:pPr algn="ctr" fontAlgn="base">
                        <a:lnSpc>
                          <a:spcPts val="1425"/>
                        </a:lnSpc>
                        <a:buNone/>
                      </a:pPr>
                      <a:r>
                        <a:rPr lang="en-GB" sz="1200" b="1" i="0" dirty="0">
                          <a:solidFill>
                            <a:srgbClr val="000000"/>
                          </a:solidFill>
                          <a:effectLst/>
                          <a:latin typeface="Perpetua" panose="02020502060401020303" pitchFamily="18" charset="0"/>
                        </a:rPr>
                        <a:t>Cracks sealed</a:t>
                      </a:r>
                      <a:r>
                        <a:rPr lang="en-GB" sz="1200" b="0" i="0" dirty="0">
                          <a:solidFill>
                            <a:srgbClr val="000000"/>
                          </a:solidFill>
                          <a:effectLst/>
                          <a:latin typeface="Perpetua" panose="02020502060401020303" pitchFamily="18" charset="0"/>
                        </a:rPr>
                        <a:t>​</a:t>
                      </a:r>
                      <a:endParaRPr lang="en-GB" b="0" i="0" dirty="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5B9BD5"/>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Cracks Reopened</a:t>
                      </a:r>
                      <a:r>
                        <a:rPr lang="en-GB" sz="1200" b="0" i="0">
                          <a:solidFill>
                            <a:srgbClr val="000000"/>
                          </a:solidFill>
                          <a:effectLst/>
                          <a:latin typeface="Perpetua" panose="02020502060401020303" pitchFamily="18" charset="0"/>
                        </a:rPr>
                        <a:t>​</a:t>
                      </a:r>
                      <a:endParaRPr lang="en-GB"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FF6600"/>
                    </a:solidFill>
                  </a:tcPr>
                </a:tc>
                <a:tc>
                  <a:txBody>
                    <a:bodyPr/>
                    <a:lstStyle/>
                    <a:p>
                      <a:pPr algn="ctr" fontAlgn="base">
                        <a:lnSpc>
                          <a:spcPts val="1425"/>
                        </a:lnSpc>
                        <a:buNone/>
                      </a:pPr>
                      <a:r>
                        <a:rPr lang="en-GB" sz="1200" b="1" i="0">
                          <a:solidFill>
                            <a:srgbClr val="000000"/>
                          </a:solidFill>
                          <a:effectLst/>
                          <a:latin typeface="Perpetua" panose="02020502060401020303" pitchFamily="18" charset="0"/>
                        </a:rPr>
                        <a:t>Full depth Propagation</a:t>
                      </a:r>
                      <a:r>
                        <a:rPr lang="en-GB" sz="1200" b="0" i="0">
                          <a:solidFill>
                            <a:srgbClr val="000000"/>
                          </a:solidFill>
                          <a:effectLst/>
                          <a:latin typeface="Perpetua" panose="02020502060401020303" pitchFamily="18" charset="0"/>
                        </a:rPr>
                        <a:t>​</a:t>
                      </a:r>
                      <a:endParaRPr lang="en-GB"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C00000"/>
                    </a:solidFill>
                  </a:tcPr>
                </a:tc>
                <a:tc>
                  <a:txBody>
                    <a:bodyPr/>
                    <a:lstStyle/>
                    <a:p>
                      <a:pPr algn="ctr" fontAlgn="base">
                        <a:lnSpc>
                          <a:spcPts val="1425"/>
                        </a:lnSpc>
                        <a:buNone/>
                      </a:pPr>
                      <a:r>
                        <a:rPr lang="en-IN" sz="1200" b="1" i="0">
                          <a:solidFill>
                            <a:srgbClr val="000000"/>
                          </a:solidFill>
                          <a:effectLst/>
                          <a:latin typeface="Perpetua" panose="02020502060401020303" pitchFamily="18" charset="0"/>
                        </a:rPr>
                        <a:t>BC Mix / Structural Investigation</a:t>
                      </a:r>
                      <a:r>
                        <a:rPr lang="en-IN" sz="1200" b="0" i="0">
                          <a:solidFill>
                            <a:srgbClr val="000000"/>
                          </a:solidFill>
                          <a:effectLst/>
                          <a:latin typeface="Perpetua" panose="02020502060401020303" pitchFamily="18" charset="0"/>
                        </a:rPr>
                        <a:t>​</a:t>
                      </a:r>
                      <a:endParaRPr lang="en-IN"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55143055"/>
                  </a:ext>
                </a:extLst>
              </a:tr>
              <a:tr h="662940">
                <a:tc>
                  <a:txBody>
                    <a:bodyPr/>
                    <a:lstStyle/>
                    <a:p>
                      <a:pPr algn="ctr" fontAlgn="base">
                        <a:lnSpc>
                          <a:spcPts val="1425"/>
                        </a:lnSpc>
                        <a:buNone/>
                      </a:pPr>
                      <a:r>
                        <a:rPr lang="en-US" sz="1200" b="1" i="0">
                          <a:solidFill>
                            <a:srgbClr val="000000"/>
                          </a:solidFill>
                          <a:effectLst/>
                          <a:latin typeface="Perpetua" panose="02020502060401020303" pitchFamily="18" charset="0"/>
                        </a:rPr>
                        <a:t>Rutting</a:t>
                      </a:r>
                      <a:r>
                        <a:rPr lang="en-US" sz="1200" b="0" i="0">
                          <a:solidFill>
                            <a:srgbClr val="000000"/>
                          </a:solidFill>
                          <a:effectLst/>
                          <a:latin typeface="Perpetua" panose="02020502060401020303" pitchFamily="18" charset="0"/>
                        </a:rPr>
                        <a:t>​</a:t>
                      </a:r>
                      <a:endParaRPr lang="en-US"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D0D8E8"/>
                    </a:solidFill>
                  </a:tcPr>
                </a:tc>
                <a:tc>
                  <a:txBody>
                    <a:bodyPr/>
                    <a:lstStyle/>
                    <a:p>
                      <a:pPr algn="ctr" fontAlgn="base">
                        <a:lnSpc>
                          <a:spcPts val="1425"/>
                        </a:lnSpc>
                        <a:buNone/>
                      </a:pPr>
                      <a:r>
                        <a:rPr lang="en-US" sz="1200" b="1" i="0">
                          <a:solidFill>
                            <a:srgbClr val="000000"/>
                          </a:solidFill>
                          <a:effectLst/>
                          <a:latin typeface="Perpetua" panose="02020502060401020303" pitchFamily="18" charset="0"/>
                        </a:rPr>
                        <a:t>No</a:t>
                      </a:r>
                      <a:r>
                        <a:rPr lang="en-US" sz="1200" b="0" i="0">
                          <a:solidFill>
                            <a:srgbClr val="000000"/>
                          </a:solidFill>
                          <a:effectLst/>
                          <a:latin typeface="Perpetua" panose="02020502060401020303" pitchFamily="18" charset="0"/>
                        </a:rPr>
                        <a:t>​</a:t>
                      </a:r>
                      <a:endParaRPr lang="en-US"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00B050"/>
                    </a:solidFill>
                  </a:tcPr>
                </a:tc>
                <a:tc>
                  <a:txBody>
                    <a:bodyPr/>
                    <a:lstStyle/>
                    <a:p>
                      <a:pPr algn="ctr" fontAlgn="base">
                        <a:lnSpc>
                          <a:spcPts val="1425"/>
                        </a:lnSpc>
                        <a:buNone/>
                      </a:pPr>
                      <a:r>
                        <a:rPr lang="en-US" sz="1200" b="1" i="0">
                          <a:solidFill>
                            <a:srgbClr val="000000"/>
                          </a:solidFill>
                          <a:effectLst/>
                          <a:latin typeface="Perpetua" panose="02020502060401020303" pitchFamily="18" charset="0"/>
                        </a:rPr>
                        <a:t>Minor rutting</a:t>
                      </a:r>
                      <a:r>
                        <a:rPr lang="en-US" sz="1200" b="0" i="0">
                          <a:solidFill>
                            <a:srgbClr val="000000"/>
                          </a:solidFill>
                          <a:effectLst/>
                          <a:latin typeface="Perpetua" panose="02020502060401020303" pitchFamily="18" charset="0"/>
                        </a:rPr>
                        <a:t>​</a:t>
                      </a:r>
                      <a:endParaRPr lang="en-US"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FFC000"/>
                    </a:solidFill>
                  </a:tcPr>
                </a:tc>
                <a:tc>
                  <a:txBody>
                    <a:bodyPr/>
                    <a:lstStyle/>
                    <a:p>
                      <a:pPr algn="ctr" fontAlgn="base">
                        <a:lnSpc>
                          <a:spcPts val="1425"/>
                        </a:lnSpc>
                        <a:buNone/>
                      </a:pPr>
                      <a:r>
                        <a:rPr lang="en-US" sz="1200" b="1" i="0">
                          <a:solidFill>
                            <a:srgbClr val="000000"/>
                          </a:solidFill>
                          <a:effectLst/>
                          <a:latin typeface="Perpetua" panose="02020502060401020303" pitchFamily="18" charset="0"/>
                        </a:rPr>
                        <a:t>Surface corrected</a:t>
                      </a:r>
                      <a:r>
                        <a:rPr lang="en-US" sz="1200" b="0" i="0">
                          <a:solidFill>
                            <a:srgbClr val="000000"/>
                          </a:solidFill>
                          <a:effectLst/>
                          <a:latin typeface="Perpetua" panose="02020502060401020303" pitchFamily="18" charset="0"/>
                        </a:rPr>
                        <a:t>​</a:t>
                      </a:r>
                      <a:endParaRPr lang="en-US"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5B9BD5"/>
                    </a:solidFill>
                  </a:tcPr>
                </a:tc>
                <a:tc>
                  <a:txBody>
                    <a:bodyPr/>
                    <a:lstStyle/>
                    <a:p>
                      <a:pPr algn="ctr" fontAlgn="base">
                        <a:lnSpc>
                          <a:spcPts val="1425"/>
                        </a:lnSpc>
                        <a:buNone/>
                      </a:pPr>
                      <a:r>
                        <a:rPr lang="en-IN" sz="1200" b="1" i="0" u="none" strike="noStrike">
                          <a:solidFill>
                            <a:srgbClr val="000000"/>
                          </a:solidFill>
                          <a:effectLst/>
                          <a:latin typeface="Perpetua" panose="02020502060401020303" pitchFamily="18" charset="0"/>
                        </a:rPr>
                        <a:t>No</a:t>
                      </a:r>
                      <a:r>
                        <a:rPr lang="en-IN" sz="1200" b="0" i="0">
                          <a:solidFill>
                            <a:srgbClr val="000000"/>
                          </a:solidFill>
                          <a:effectLst/>
                          <a:latin typeface="Perpetua" panose="02020502060401020303" pitchFamily="18" charset="0"/>
                        </a:rPr>
                        <a:t>​</a:t>
                      </a:r>
                      <a:endParaRPr lang="en-IN"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00B050"/>
                    </a:solidFill>
                  </a:tcPr>
                </a:tc>
                <a:tc>
                  <a:txBody>
                    <a:bodyPr/>
                    <a:lstStyle/>
                    <a:p>
                      <a:pPr algn="ctr" fontAlgn="base">
                        <a:lnSpc>
                          <a:spcPts val="1425"/>
                        </a:lnSpc>
                        <a:buNone/>
                      </a:pPr>
                      <a:r>
                        <a:rPr lang="en-IN" sz="1200" b="1" i="0" u="none" strike="noStrike">
                          <a:solidFill>
                            <a:srgbClr val="000000"/>
                          </a:solidFill>
                          <a:effectLst/>
                          <a:latin typeface="Perpetua" panose="02020502060401020303" pitchFamily="18" charset="0"/>
                        </a:rPr>
                        <a:t>No</a:t>
                      </a:r>
                      <a:r>
                        <a:rPr lang="en-IN" sz="1200" b="0" i="0">
                          <a:solidFill>
                            <a:srgbClr val="000000"/>
                          </a:solidFill>
                          <a:effectLst/>
                          <a:latin typeface="Perpetua" panose="02020502060401020303" pitchFamily="18" charset="0"/>
                        </a:rPr>
                        <a:t>​</a:t>
                      </a:r>
                      <a:endParaRPr lang="en-IN" b="0" i="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00B050"/>
                    </a:solidFill>
                  </a:tcPr>
                </a:tc>
                <a:tc>
                  <a:txBody>
                    <a:bodyPr/>
                    <a:lstStyle/>
                    <a:p>
                      <a:pPr algn="ctr" fontAlgn="base">
                        <a:lnSpc>
                          <a:spcPts val="1425"/>
                        </a:lnSpc>
                        <a:buNone/>
                      </a:pPr>
                      <a:r>
                        <a:rPr lang="en-IN" sz="1200" b="1" i="0" dirty="0">
                          <a:solidFill>
                            <a:srgbClr val="000000"/>
                          </a:solidFill>
                          <a:effectLst/>
                          <a:latin typeface="Perpetua" panose="02020502060401020303" pitchFamily="18" charset="0"/>
                        </a:rPr>
                        <a:t>None</a:t>
                      </a:r>
                      <a:r>
                        <a:rPr lang="en-IN" sz="1200" b="0" i="0" dirty="0">
                          <a:solidFill>
                            <a:srgbClr val="000000"/>
                          </a:solidFill>
                          <a:effectLst/>
                          <a:latin typeface="Perpetua" panose="02020502060401020303" pitchFamily="18" charset="0"/>
                        </a:rPr>
                        <a:t>​</a:t>
                      </a:r>
                      <a:endParaRPr lang="en-IN" b="0" i="0" dirty="0">
                        <a:solidFill>
                          <a:srgbClr val="000000"/>
                        </a:solidFill>
                        <a:effectLst/>
                      </a:endParaRPr>
                    </a:p>
                  </a:txBody>
                  <a:tcPr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FFFFFF"/>
                      </a:solidFill>
                      <a:prstDash val="solid"/>
                      <a:round/>
                      <a:headEnd type="none" w="med" len="med"/>
                      <a:tailEnd type="none" w="med" len="med"/>
                    </a:lnT>
                    <a:lnB w="9944"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886223009"/>
                  </a:ext>
                </a:extLst>
              </a:tr>
            </a:tbl>
          </a:graphicData>
        </a:graphic>
      </p:graphicFrame>
      <p:sp>
        <p:nvSpPr>
          <p:cNvPr id="4" name="Rectangle 1">
            <a:extLst>
              <a:ext uri="{FF2B5EF4-FFF2-40B4-BE49-F238E27FC236}">
                <a16:creationId xmlns:a16="http://schemas.microsoft.com/office/drawing/2014/main" id="{0EF03D2C-B2F0-291B-F7B8-85278D26CB6A}"/>
              </a:ext>
            </a:extLst>
          </p:cNvPr>
          <p:cNvSpPr>
            <a:spLocks noChangeArrowheads="1"/>
          </p:cNvSpPr>
          <p:nvPr/>
        </p:nvSpPr>
        <p:spPr bwMode="auto">
          <a:xfrm>
            <a:off x="1050925" y="1323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9A2633F6-5377-4D25-ADD5-621556107244}"/>
              </a:ext>
            </a:extLst>
          </p:cNvPr>
          <p:cNvSpPr txBox="1"/>
          <p:nvPr/>
        </p:nvSpPr>
        <p:spPr>
          <a:xfrm>
            <a:off x="521172" y="1093143"/>
            <a:ext cx="3044423" cy="230832"/>
          </a:xfrm>
          <a:prstGeom prst="rect">
            <a:avLst/>
          </a:prstGeom>
          <a:noFill/>
        </p:spPr>
        <p:txBody>
          <a:bodyPr wrap="none">
            <a:spAutoFit/>
          </a:bodyPr>
          <a:lstStyle/>
          <a:p>
            <a:pPr>
              <a:defRPr sz="2400" b="1"/>
            </a:pPr>
            <a:r>
              <a:rPr sz="900" dirty="0">
                <a:latin typeface="Perpetua" panose="02020502060401020303" pitchFamily="18" charset="0"/>
              </a:rPr>
              <a:t>Flexible Pavement Distress Monitoring –Recurring Failure</a:t>
            </a:r>
          </a:p>
        </p:txBody>
      </p:sp>
      <p:sp>
        <p:nvSpPr>
          <p:cNvPr id="6" name="Rectangle 5">
            <a:extLst>
              <a:ext uri="{FF2B5EF4-FFF2-40B4-BE49-F238E27FC236}">
                <a16:creationId xmlns:a16="http://schemas.microsoft.com/office/drawing/2014/main" id="{7201CCCE-1A79-CFF4-F086-F905B65AE17B}"/>
              </a:ext>
            </a:extLst>
          </p:cNvPr>
          <p:cNvSpPr/>
          <p:nvPr/>
        </p:nvSpPr>
        <p:spPr>
          <a:xfrm>
            <a:off x="610345" y="4291544"/>
            <a:ext cx="232870" cy="140552"/>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sz="825">
              <a:latin typeface="Perpetua" panose="02020502060401020303" pitchFamily="18" charset="0"/>
            </a:endParaRPr>
          </a:p>
        </p:txBody>
      </p:sp>
      <p:sp>
        <p:nvSpPr>
          <p:cNvPr id="7" name="TextBox 6">
            <a:extLst>
              <a:ext uri="{FF2B5EF4-FFF2-40B4-BE49-F238E27FC236}">
                <a16:creationId xmlns:a16="http://schemas.microsoft.com/office/drawing/2014/main" id="{BDA88B0B-66B3-A5F8-9BB0-6C98EBD97B95}"/>
              </a:ext>
            </a:extLst>
          </p:cNvPr>
          <p:cNvSpPr txBox="1"/>
          <p:nvPr/>
        </p:nvSpPr>
        <p:spPr>
          <a:xfrm>
            <a:off x="846540" y="4280543"/>
            <a:ext cx="691589" cy="219291"/>
          </a:xfrm>
          <a:prstGeom prst="rect">
            <a:avLst/>
          </a:prstGeom>
          <a:noFill/>
        </p:spPr>
        <p:txBody>
          <a:bodyPr wrap="square">
            <a:spAutoFit/>
          </a:bodyPr>
          <a:lstStyle/>
          <a:p>
            <a:r>
              <a:rPr sz="825" dirty="0">
                <a:latin typeface="Perpetua" panose="02020502060401020303" pitchFamily="18" charset="0"/>
              </a:rPr>
              <a:t>No Distress</a:t>
            </a:r>
          </a:p>
        </p:txBody>
      </p:sp>
      <p:sp>
        <p:nvSpPr>
          <p:cNvPr id="8" name="Rectangle 7">
            <a:extLst>
              <a:ext uri="{FF2B5EF4-FFF2-40B4-BE49-F238E27FC236}">
                <a16:creationId xmlns:a16="http://schemas.microsoft.com/office/drawing/2014/main" id="{ADD64DB3-4862-93C1-657F-2D903624D315}"/>
              </a:ext>
            </a:extLst>
          </p:cNvPr>
          <p:cNvSpPr/>
          <p:nvPr/>
        </p:nvSpPr>
        <p:spPr>
          <a:xfrm>
            <a:off x="1751374" y="4280542"/>
            <a:ext cx="232870" cy="14055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sz="825">
              <a:latin typeface="Perpetua" panose="02020502060401020303" pitchFamily="18" charset="0"/>
            </a:endParaRPr>
          </a:p>
        </p:txBody>
      </p:sp>
      <p:sp>
        <p:nvSpPr>
          <p:cNvPr id="9" name="TextBox 8">
            <a:extLst>
              <a:ext uri="{FF2B5EF4-FFF2-40B4-BE49-F238E27FC236}">
                <a16:creationId xmlns:a16="http://schemas.microsoft.com/office/drawing/2014/main" id="{DE86BF01-2F67-F4C2-5FC2-248329C2C282}"/>
              </a:ext>
            </a:extLst>
          </p:cNvPr>
          <p:cNvSpPr txBox="1"/>
          <p:nvPr/>
        </p:nvSpPr>
        <p:spPr>
          <a:xfrm>
            <a:off x="2043384" y="4263717"/>
            <a:ext cx="844434" cy="219291"/>
          </a:xfrm>
          <a:prstGeom prst="rect">
            <a:avLst/>
          </a:prstGeom>
          <a:noFill/>
        </p:spPr>
        <p:txBody>
          <a:bodyPr wrap="square">
            <a:spAutoFit/>
          </a:bodyPr>
          <a:lstStyle/>
          <a:p>
            <a:r>
              <a:rPr sz="825" dirty="0">
                <a:latin typeface="Perpetua" panose="02020502060401020303" pitchFamily="18" charset="0"/>
              </a:rPr>
              <a:t>Minor Distress</a:t>
            </a:r>
          </a:p>
        </p:txBody>
      </p:sp>
      <p:sp>
        <p:nvSpPr>
          <p:cNvPr id="10" name="Rectangle 9">
            <a:extLst>
              <a:ext uri="{FF2B5EF4-FFF2-40B4-BE49-F238E27FC236}">
                <a16:creationId xmlns:a16="http://schemas.microsoft.com/office/drawing/2014/main" id="{65ECD1A5-98BC-B8EA-8D9D-1E7E49763F07}"/>
              </a:ext>
            </a:extLst>
          </p:cNvPr>
          <p:cNvSpPr/>
          <p:nvPr/>
        </p:nvSpPr>
        <p:spPr>
          <a:xfrm>
            <a:off x="3236938" y="4280542"/>
            <a:ext cx="232870" cy="140552"/>
          </a:xfrm>
          <a:prstGeom prst="rect">
            <a:avLst/>
          </a:prstGeom>
          <a:solidFill>
            <a:srgbClr val="5B9B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sz="825">
              <a:latin typeface="Perpetua" panose="02020502060401020303" pitchFamily="18" charset="0"/>
            </a:endParaRPr>
          </a:p>
        </p:txBody>
      </p:sp>
      <p:sp>
        <p:nvSpPr>
          <p:cNvPr id="11" name="TextBox 10">
            <a:extLst>
              <a:ext uri="{FF2B5EF4-FFF2-40B4-BE49-F238E27FC236}">
                <a16:creationId xmlns:a16="http://schemas.microsoft.com/office/drawing/2014/main" id="{4166B38B-EDA0-A573-8936-A9F6E9AEB9A1}"/>
              </a:ext>
            </a:extLst>
          </p:cNvPr>
          <p:cNvSpPr txBox="1"/>
          <p:nvPr/>
        </p:nvSpPr>
        <p:spPr>
          <a:xfrm>
            <a:off x="3523785" y="4263717"/>
            <a:ext cx="955819" cy="219291"/>
          </a:xfrm>
          <a:prstGeom prst="rect">
            <a:avLst/>
          </a:prstGeom>
          <a:noFill/>
        </p:spPr>
        <p:txBody>
          <a:bodyPr wrap="square">
            <a:spAutoFit/>
          </a:bodyPr>
          <a:lstStyle/>
          <a:p>
            <a:r>
              <a:rPr sz="825" dirty="0">
                <a:latin typeface="Perpetua" panose="02020502060401020303" pitchFamily="18" charset="0"/>
              </a:rPr>
              <a:t>Rectified</a:t>
            </a:r>
          </a:p>
        </p:txBody>
      </p:sp>
      <p:sp>
        <p:nvSpPr>
          <p:cNvPr id="12" name="Rectangle 11">
            <a:extLst>
              <a:ext uri="{FF2B5EF4-FFF2-40B4-BE49-F238E27FC236}">
                <a16:creationId xmlns:a16="http://schemas.microsoft.com/office/drawing/2014/main" id="{6C2A7B79-A8A1-A215-8D43-49996D39B26E}"/>
              </a:ext>
            </a:extLst>
          </p:cNvPr>
          <p:cNvSpPr/>
          <p:nvPr/>
        </p:nvSpPr>
        <p:spPr>
          <a:xfrm>
            <a:off x="4428304" y="4280542"/>
            <a:ext cx="232870" cy="140552"/>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sz="825">
              <a:latin typeface="Perpetua" panose="02020502060401020303" pitchFamily="18" charset="0"/>
            </a:endParaRPr>
          </a:p>
        </p:txBody>
      </p:sp>
      <p:sp>
        <p:nvSpPr>
          <p:cNvPr id="13" name="TextBox 12">
            <a:extLst>
              <a:ext uri="{FF2B5EF4-FFF2-40B4-BE49-F238E27FC236}">
                <a16:creationId xmlns:a16="http://schemas.microsoft.com/office/drawing/2014/main" id="{50FB6AB4-A5FA-59BF-3B00-115DB2CF0249}"/>
              </a:ext>
            </a:extLst>
          </p:cNvPr>
          <p:cNvSpPr txBox="1"/>
          <p:nvPr/>
        </p:nvSpPr>
        <p:spPr>
          <a:xfrm>
            <a:off x="4717403" y="4252715"/>
            <a:ext cx="1121116" cy="219291"/>
          </a:xfrm>
          <a:prstGeom prst="rect">
            <a:avLst/>
          </a:prstGeom>
          <a:noFill/>
        </p:spPr>
        <p:txBody>
          <a:bodyPr wrap="square">
            <a:spAutoFit/>
          </a:bodyPr>
          <a:lstStyle/>
          <a:p>
            <a:r>
              <a:rPr sz="825" dirty="0">
                <a:latin typeface="Perpetua" panose="02020502060401020303" pitchFamily="18" charset="0"/>
              </a:rPr>
              <a:t>Recurring Distress</a:t>
            </a:r>
          </a:p>
        </p:txBody>
      </p:sp>
      <p:sp>
        <p:nvSpPr>
          <p:cNvPr id="14" name="Rectangle 13">
            <a:extLst>
              <a:ext uri="{FF2B5EF4-FFF2-40B4-BE49-F238E27FC236}">
                <a16:creationId xmlns:a16="http://schemas.microsoft.com/office/drawing/2014/main" id="{02F84DA3-14B7-EA54-4E5A-ACAB7184F207}"/>
              </a:ext>
            </a:extLst>
          </p:cNvPr>
          <p:cNvSpPr/>
          <p:nvPr/>
        </p:nvSpPr>
        <p:spPr>
          <a:xfrm>
            <a:off x="5757779" y="4294748"/>
            <a:ext cx="232870" cy="140552"/>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sz="825">
              <a:latin typeface="Perpetua" panose="02020502060401020303" pitchFamily="18" charset="0"/>
            </a:endParaRPr>
          </a:p>
        </p:txBody>
      </p:sp>
      <p:sp>
        <p:nvSpPr>
          <p:cNvPr id="15" name="TextBox 14">
            <a:extLst>
              <a:ext uri="{FF2B5EF4-FFF2-40B4-BE49-F238E27FC236}">
                <a16:creationId xmlns:a16="http://schemas.microsoft.com/office/drawing/2014/main" id="{24811F42-1DD3-7B2F-7BE5-CE12C10577AF}"/>
              </a:ext>
            </a:extLst>
          </p:cNvPr>
          <p:cNvSpPr txBox="1"/>
          <p:nvPr/>
        </p:nvSpPr>
        <p:spPr>
          <a:xfrm>
            <a:off x="6038636" y="4256351"/>
            <a:ext cx="1058486" cy="219291"/>
          </a:xfrm>
          <a:prstGeom prst="rect">
            <a:avLst/>
          </a:prstGeom>
          <a:noFill/>
        </p:spPr>
        <p:txBody>
          <a:bodyPr wrap="square">
            <a:spAutoFit/>
          </a:bodyPr>
          <a:lstStyle/>
          <a:p>
            <a:r>
              <a:rPr sz="825" dirty="0">
                <a:latin typeface="Perpetua" panose="02020502060401020303" pitchFamily="18" charset="0"/>
              </a:rPr>
              <a:t>Critical Condition</a:t>
            </a:r>
          </a:p>
        </p:txBody>
      </p:sp>
      <p:sp>
        <p:nvSpPr>
          <p:cNvPr id="16" name="TextBox 15">
            <a:extLst>
              <a:ext uri="{FF2B5EF4-FFF2-40B4-BE49-F238E27FC236}">
                <a16:creationId xmlns:a16="http://schemas.microsoft.com/office/drawing/2014/main" id="{7EF3C15F-D3BA-D3AD-F3A8-972023FF57E1}"/>
              </a:ext>
            </a:extLst>
          </p:cNvPr>
          <p:cNvSpPr txBox="1"/>
          <p:nvPr/>
        </p:nvSpPr>
        <p:spPr>
          <a:xfrm>
            <a:off x="574235" y="4522694"/>
            <a:ext cx="8517725" cy="415498"/>
          </a:xfrm>
          <a:prstGeom prst="rect">
            <a:avLst/>
          </a:prstGeom>
          <a:noFill/>
        </p:spPr>
        <p:txBody>
          <a:bodyPr wrap="square">
            <a:spAutoFit/>
          </a:bodyPr>
          <a:lstStyle/>
          <a:p>
            <a:pPr>
              <a:defRPr sz="1400"/>
            </a:pPr>
            <a:r>
              <a:rPr sz="1050" dirty="0">
                <a:latin typeface="Perpetua" panose="02020502060401020303" pitchFamily="18" charset="0"/>
              </a:rPr>
              <a:t>Interpretation: Repeated rectification followed by recurring distress indicates unresolved root causes. Further investigation into bituminous mix properties, drainage, and base/sub-base structural integrity is recommended.</a:t>
            </a:r>
          </a:p>
        </p:txBody>
      </p:sp>
    </p:spTree>
    <p:extLst>
      <p:ext uri="{BB962C8B-B14F-4D97-AF65-F5344CB8AC3E}">
        <p14:creationId xmlns:p14="http://schemas.microsoft.com/office/powerpoint/2010/main" val="1342591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63"/>
        <p:cNvGrpSpPr/>
        <p:nvPr/>
      </p:nvGrpSpPr>
      <p:grpSpPr>
        <a:xfrm>
          <a:off x="0" y="0"/>
          <a:ext cx="0" cy="0"/>
          <a:chOff x="0" y="0"/>
          <a:chExt cx="0" cy="0"/>
        </a:xfrm>
      </p:grpSpPr>
      <p:pic>
        <p:nvPicPr>
          <p:cNvPr id="65" name="Google Shape;65;p14" title="HIA Blue_New Logo_Only -01.png"/>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66" name="Google Shape;66;p14"/>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 name="Google Shape;67;p14"/>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71" name="Google Shape;71;p14"/>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44475"/>
                </a:solidFill>
                <a:latin typeface="DM Sans"/>
                <a:ea typeface="DM Sans"/>
                <a:cs typeface="DM Sans"/>
                <a:sym typeface="DM Sans"/>
              </a:rPr>
              <a:t>Agenda</a:t>
            </a:r>
            <a:endParaRPr sz="2000" b="1">
              <a:solidFill>
                <a:srgbClr val="044475"/>
              </a:solidFill>
              <a:latin typeface="DM Sans"/>
              <a:ea typeface="DM Sans"/>
              <a:cs typeface="DM Sans"/>
              <a:sym typeface="DM Sans"/>
            </a:endParaRPr>
          </a:p>
        </p:txBody>
      </p:sp>
      <p:cxnSp>
        <p:nvCxnSpPr>
          <p:cNvPr id="72" name="Google Shape;72;p14"/>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grpSp>
        <p:nvGrpSpPr>
          <p:cNvPr id="4" name="Group 3">
            <a:extLst>
              <a:ext uri="{FF2B5EF4-FFF2-40B4-BE49-F238E27FC236}">
                <a16:creationId xmlns:a16="http://schemas.microsoft.com/office/drawing/2014/main" id="{005B4E98-487D-82E3-9747-A63E429E98AC}"/>
              </a:ext>
            </a:extLst>
          </p:cNvPr>
          <p:cNvGrpSpPr/>
          <p:nvPr/>
        </p:nvGrpSpPr>
        <p:grpSpPr>
          <a:xfrm>
            <a:off x="3041263" y="1678801"/>
            <a:ext cx="5168604" cy="415060"/>
            <a:chOff x="4119828" y="1176913"/>
            <a:chExt cx="6196661" cy="607967"/>
          </a:xfrm>
          <a:solidFill>
            <a:schemeClr val="accent2">
              <a:lumMod val="25000"/>
              <a:lumOff val="75000"/>
            </a:schemeClr>
          </a:solidFill>
        </p:grpSpPr>
        <p:grpSp>
          <p:nvGrpSpPr>
            <p:cNvPr id="5" name="Group 4">
              <a:extLst>
                <a:ext uri="{FF2B5EF4-FFF2-40B4-BE49-F238E27FC236}">
                  <a16:creationId xmlns:a16="http://schemas.microsoft.com/office/drawing/2014/main" id="{59BB91B3-AE6F-468D-0BD4-5200244DA259}"/>
                </a:ext>
              </a:extLst>
            </p:cNvPr>
            <p:cNvGrpSpPr/>
            <p:nvPr/>
          </p:nvGrpSpPr>
          <p:grpSpPr>
            <a:xfrm>
              <a:off x="4119828" y="1176913"/>
              <a:ext cx="6196661" cy="607967"/>
              <a:chOff x="4119828" y="1176913"/>
              <a:chExt cx="6196661" cy="607967"/>
            </a:xfrm>
            <a:grpFill/>
          </p:grpSpPr>
          <p:sp>
            <p:nvSpPr>
              <p:cNvPr id="9" name="Rectangle: Rounded Corners 8">
                <a:extLst>
                  <a:ext uri="{FF2B5EF4-FFF2-40B4-BE49-F238E27FC236}">
                    <a16:creationId xmlns:a16="http://schemas.microsoft.com/office/drawing/2014/main" id="{31CDF619-994D-10AA-D1D8-2878E24335BB}"/>
                  </a:ext>
                </a:extLst>
              </p:cNvPr>
              <p:cNvSpPr/>
              <p:nvPr/>
            </p:nvSpPr>
            <p:spPr>
              <a:xfrm>
                <a:off x="4440277" y="1176913"/>
                <a:ext cx="5876212" cy="604523"/>
              </a:xfrm>
              <a:prstGeom prst="roundRect">
                <a:avLst>
                  <a:gd name="adj" fmla="val 50000"/>
                </a:avLst>
              </a:prstGeom>
              <a:grpFill/>
              <a:effectLst>
                <a:outerShdw dist="38100" algn="l" rotWithShape="0">
                  <a:srgbClr val="FFC50D"/>
                </a:outerShdw>
              </a:effectLst>
            </p:spPr>
            <p:txBody>
              <a:bodyPr wrap="square" lIns="50400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93452"/>
                    </a:solidFill>
                    <a:effectLst/>
                    <a:uLnTx/>
                    <a:uFillTx/>
                    <a:latin typeface="Perpetua" panose="02020502060401020303" pitchFamily="18" charset="0"/>
                    <a:ea typeface="+mn-ea"/>
                    <a:cs typeface="Segoe UI" panose="020B0502040204020203" pitchFamily="34" charset="0"/>
                  </a:rPr>
                  <a:t>Problem Statement</a:t>
                </a:r>
              </a:p>
            </p:txBody>
          </p:sp>
          <p:sp>
            <p:nvSpPr>
              <p:cNvPr id="10" name="Oval 9">
                <a:extLst>
                  <a:ext uri="{FF2B5EF4-FFF2-40B4-BE49-F238E27FC236}">
                    <a16:creationId xmlns:a16="http://schemas.microsoft.com/office/drawing/2014/main" id="{E39D7A3E-A122-5EA0-2DA1-A48DBA4E2269}"/>
                  </a:ext>
                </a:extLst>
              </p:cNvPr>
              <p:cNvSpPr>
                <a:spLocks noChangeArrowheads="1"/>
              </p:cNvSpPr>
              <p:nvPr/>
            </p:nvSpPr>
            <p:spPr bwMode="auto">
              <a:xfrm>
                <a:off x="4119828" y="1243275"/>
                <a:ext cx="543237" cy="541605"/>
              </a:xfrm>
              <a:prstGeom prst="ellipse">
                <a:avLst/>
              </a:prstGeom>
              <a:grpFill/>
              <a:ln w="3175" cap="flat">
                <a:noFill/>
                <a:prstDash val="solid"/>
                <a:miter lim="800000"/>
                <a:headEnd/>
                <a:tailEnd/>
              </a:ln>
              <a:effectLst>
                <a:outerShdw dist="38100" algn="l" rotWithShape="0">
                  <a:srgbClr val="FFC50D"/>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8D6712EC-9FE8-6E87-C79F-3FAE7BC7E5BD}"/>
                </a:ext>
              </a:extLst>
            </p:cNvPr>
            <p:cNvGrpSpPr/>
            <p:nvPr/>
          </p:nvGrpSpPr>
          <p:grpSpPr>
            <a:xfrm>
              <a:off x="4255989" y="1378023"/>
              <a:ext cx="270914" cy="272109"/>
              <a:chOff x="5554663" y="3971925"/>
              <a:chExt cx="360362" cy="361951"/>
            </a:xfrm>
            <a:grpFill/>
            <a:effectLst>
              <a:outerShdw blurRad="50800" dist="38100" dir="2700000" algn="tl" rotWithShape="0">
                <a:prstClr val="black">
                  <a:alpha val="40000"/>
                </a:prstClr>
              </a:outerShdw>
            </a:effectLst>
          </p:grpSpPr>
          <p:sp>
            <p:nvSpPr>
              <p:cNvPr id="7" name="Freeform 27">
                <a:extLst>
                  <a:ext uri="{FF2B5EF4-FFF2-40B4-BE49-F238E27FC236}">
                    <a16:creationId xmlns:a16="http://schemas.microsoft.com/office/drawing/2014/main" id="{D0065235-3856-F746-2D97-A387BFF37348}"/>
                  </a:ext>
                </a:extLst>
              </p:cNvPr>
              <p:cNvSpPr>
                <a:spLocks noEditPoints="1"/>
              </p:cNvSpPr>
              <p:nvPr/>
            </p:nvSpPr>
            <p:spPr bwMode="auto">
              <a:xfrm>
                <a:off x="5554663" y="4078288"/>
                <a:ext cx="255588" cy="255588"/>
              </a:xfrm>
              <a:custGeom>
                <a:avLst/>
                <a:gdLst>
                  <a:gd name="T0" fmla="*/ 67 w 68"/>
                  <a:gd name="T1" fmla="*/ 41 h 68"/>
                  <a:gd name="T2" fmla="*/ 62 w 68"/>
                  <a:gd name="T3" fmla="*/ 38 h 68"/>
                  <a:gd name="T4" fmla="*/ 62 w 68"/>
                  <a:gd name="T5" fmla="*/ 34 h 68"/>
                  <a:gd name="T6" fmla="*/ 62 w 68"/>
                  <a:gd name="T7" fmla="*/ 30 h 68"/>
                  <a:gd name="T8" fmla="*/ 67 w 68"/>
                  <a:gd name="T9" fmla="*/ 27 h 68"/>
                  <a:gd name="T10" fmla="*/ 67 w 68"/>
                  <a:gd name="T11" fmla="*/ 24 h 68"/>
                  <a:gd name="T12" fmla="*/ 59 w 68"/>
                  <a:gd name="T13" fmla="*/ 10 h 68"/>
                  <a:gd name="T14" fmla="*/ 58 w 68"/>
                  <a:gd name="T15" fmla="*/ 9 h 68"/>
                  <a:gd name="T16" fmla="*/ 57 w 68"/>
                  <a:gd name="T17" fmla="*/ 9 h 68"/>
                  <a:gd name="T18" fmla="*/ 52 w 68"/>
                  <a:gd name="T19" fmla="*/ 12 h 68"/>
                  <a:gd name="T20" fmla="*/ 44 w 68"/>
                  <a:gd name="T21" fmla="*/ 8 h 68"/>
                  <a:gd name="T22" fmla="*/ 44 w 68"/>
                  <a:gd name="T23" fmla="*/ 2 h 68"/>
                  <a:gd name="T24" fmla="*/ 42 w 68"/>
                  <a:gd name="T25" fmla="*/ 0 h 68"/>
                  <a:gd name="T26" fmla="*/ 26 w 68"/>
                  <a:gd name="T27" fmla="*/ 0 h 68"/>
                  <a:gd name="T28" fmla="*/ 24 w 68"/>
                  <a:gd name="T29" fmla="*/ 2 h 68"/>
                  <a:gd name="T30" fmla="*/ 24 w 68"/>
                  <a:gd name="T31" fmla="*/ 8 h 68"/>
                  <a:gd name="T32" fmla="*/ 17 w 68"/>
                  <a:gd name="T33" fmla="*/ 12 h 68"/>
                  <a:gd name="T34" fmla="*/ 11 w 68"/>
                  <a:gd name="T35" fmla="*/ 9 h 68"/>
                  <a:gd name="T36" fmla="*/ 9 w 68"/>
                  <a:gd name="T37" fmla="*/ 10 h 68"/>
                  <a:gd name="T38" fmla="*/ 1 w 68"/>
                  <a:gd name="T39" fmla="*/ 24 h 68"/>
                  <a:gd name="T40" fmla="*/ 0 w 68"/>
                  <a:gd name="T41" fmla="*/ 25 h 68"/>
                  <a:gd name="T42" fmla="*/ 1 w 68"/>
                  <a:gd name="T43" fmla="*/ 27 h 68"/>
                  <a:gd name="T44" fmla="*/ 6 w 68"/>
                  <a:gd name="T45" fmla="*/ 30 h 68"/>
                  <a:gd name="T46" fmla="*/ 6 w 68"/>
                  <a:gd name="T47" fmla="*/ 34 h 68"/>
                  <a:gd name="T48" fmla="*/ 6 w 68"/>
                  <a:gd name="T49" fmla="*/ 38 h 68"/>
                  <a:gd name="T50" fmla="*/ 1 w 68"/>
                  <a:gd name="T51" fmla="*/ 41 h 68"/>
                  <a:gd name="T52" fmla="*/ 1 w 68"/>
                  <a:gd name="T53" fmla="*/ 44 h 68"/>
                  <a:gd name="T54" fmla="*/ 9 w 68"/>
                  <a:gd name="T55" fmla="*/ 58 h 68"/>
                  <a:gd name="T56" fmla="*/ 11 w 68"/>
                  <a:gd name="T57" fmla="*/ 59 h 68"/>
                  <a:gd name="T58" fmla="*/ 17 w 68"/>
                  <a:gd name="T59" fmla="*/ 56 h 68"/>
                  <a:gd name="T60" fmla="*/ 24 w 68"/>
                  <a:gd name="T61" fmla="*/ 60 h 68"/>
                  <a:gd name="T62" fmla="*/ 24 w 68"/>
                  <a:gd name="T63" fmla="*/ 66 h 68"/>
                  <a:gd name="T64" fmla="*/ 26 w 68"/>
                  <a:gd name="T65" fmla="*/ 68 h 68"/>
                  <a:gd name="T66" fmla="*/ 42 w 68"/>
                  <a:gd name="T67" fmla="*/ 68 h 68"/>
                  <a:gd name="T68" fmla="*/ 44 w 68"/>
                  <a:gd name="T69" fmla="*/ 66 h 68"/>
                  <a:gd name="T70" fmla="*/ 44 w 68"/>
                  <a:gd name="T71" fmla="*/ 60 h 68"/>
                  <a:gd name="T72" fmla="*/ 52 w 68"/>
                  <a:gd name="T73" fmla="*/ 56 h 68"/>
                  <a:gd name="T74" fmla="*/ 57 w 68"/>
                  <a:gd name="T75" fmla="*/ 59 h 68"/>
                  <a:gd name="T76" fmla="*/ 58 w 68"/>
                  <a:gd name="T77" fmla="*/ 59 h 68"/>
                  <a:gd name="T78" fmla="*/ 60 w 68"/>
                  <a:gd name="T79" fmla="*/ 58 h 68"/>
                  <a:gd name="T80" fmla="*/ 68 w 68"/>
                  <a:gd name="T81" fmla="*/ 44 h 68"/>
                  <a:gd name="T82" fmla="*/ 67 w 68"/>
                  <a:gd name="T83" fmla="*/ 41 h 68"/>
                  <a:gd name="T84" fmla="*/ 34 w 68"/>
                  <a:gd name="T85" fmla="*/ 48 h 68"/>
                  <a:gd name="T86" fmla="*/ 20 w 68"/>
                  <a:gd name="T87" fmla="*/ 34 h 68"/>
                  <a:gd name="T88" fmla="*/ 34 w 68"/>
                  <a:gd name="T89" fmla="*/ 20 h 68"/>
                  <a:gd name="T90" fmla="*/ 48 w 68"/>
                  <a:gd name="T91" fmla="*/ 34 h 68"/>
                  <a:gd name="T92" fmla="*/ 34 w 68"/>
                  <a:gd name="T93"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8"/>
                    </a:moveTo>
                    <a:cubicBezTo>
                      <a:pt x="26" y="48"/>
                      <a:pt x="20" y="42"/>
                      <a:pt x="20" y="34"/>
                    </a:cubicBezTo>
                    <a:cubicBezTo>
                      <a:pt x="20" y="26"/>
                      <a:pt x="26" y="20"/>
                      <a:pt x="34" y="20"/>
                    </a:cubicBezTo>
                    <a:cubicBezTo>
                      <a:pt x="42" y="20"/>
                      <a:pt x="48" y="26"/>
                      <a:pt x="48" y="34"/>
                    </a:cubicBezTo>
                    <a:cubicBezTo>
                      <a:pt x="48" y="42"/>
                      <a:pt x="42" y="48"/>
                      <a:pt x="3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8">
                <a:extLst>
                  <a:ext uri="{FF2B5EF4-FFF2-40B4-BE49-F238E27FC236}">
                    <a16:creationId xmlns:a16="http://schemas.microsoft.com/office/drawing/2014/main" id="{293141F8-BE17-9CE6-C255-87BC8E5DB512}"/>
                  </a:ext>
                </a:extLst>
              </p:cNvPr>
              <p:cNvSpPr>
                <a:spLocks noEditPoints="1"/>
              </p:cNvSpPr>
              <p:nvPr/>
            </p:nvSpPr>
            <p:spPr bwMode="auto">
              <a:xfrm>
                <a:off x="5765800" y="3971925"/>
                <a:ext cx="149225" cy="150813"/>
              </a:xfrm>
              <a:custGeom>
                <a:avLst/>
                <a:gdLst>
                  <a:gd name="T0" fmla="*/ 39 w 40"/>
                  <a:gd name="T1" fmla="*/ 24 h 40"/>
                  <a:gd name="T2" fmla="*/ 36 w 40"/>
                  <a:gd name="T3" fmla="*/ 22 h 40"/>
                  <a:gd name="T4" fmla="*/ 36 w 40"/>
                  <a:gd name="T5" fmla="*/ 20 h 40"/>
                  <a:gd name="T6" fmla="*/ 36 w 40"/>
                  <a:gd name="T7" fmla="*/ 18 h 40"/>
                  <a:gd name="T8" fmla="*/ 39 w 40"/>
                  <a:gd name="T9" fmla="*/ 16 h 40"/>
                  <a:gd name="T10" fmla="*/ 39 w 40"/>
                  <a:gd name="T11" fmla="*/ 13 h 40"/>
                  <a:gd name="T12" fmla="*/ 35 w 40"/>
                  <a:gd name="T13" fmla="*/ 7 h 40"/>
                  <a:gd name="T14" fmla="*/ 34 w 40"/>
                  <a:gd name="T15" fmla="*/ 6 h 40"/>
                  <a:gd name="T16" fmla="*/ 33 w 40"/>
                  <a:gd name="T17" fmla="*/ 6 h 40"/>
                  <a:gd name="T18" fmla="*/ 30 w 40"/>
                  <a:gd name="T19" fmla="*/ 7 h 40"/>
                  <a:gd name="T20" fmla="*/ 26 w 40"/>
                  <a:gd name="T21" fmla="*/ 5 h 40"/>
                  <a:gd name="T22" fmla="*/ 26 w 40"/>
                  <a:gd name="T23" fmla="*/ 2 h 40"/>
                  <a:gd name="T24" fmla="*/ 24 w 40"/>
                  <a:gd name="T25" fmla="*/ 0 h 40"/>
                  <a:gd name="T26" fmla="*/ 16 w 40"/>
                  <a:gd name="T27" fmla="*/ 0 h 40"/>
                  <a:gd name="T28" fmla="*/ 14 w 40"/>
                  <a:gd name="T29" fmla="*/ 2 h 40"/>
                  <a:gd name="T30" fmla="*/ 14 w 40"/>
                  <a:gd name="T31" fmla="*/ 5 h 40"/>
                  <a:gd name="T32" fmla="*/ 10 w 40"/>
                  <a:gd name="T33" fmla="*/ 7 h 40"/>
                  <a:gd name="T34" fmla="*/ 8 w 40"/>
                  <a:gd name="T35" fmla="*/ 6 h 40"/>
                  <a:gd name="T36" fmla="*/ 5 w 40"/>
                  <a:gd name="T37" fmla="*/ 7 h 40"/>
                  <a:gd name="T38" fmla="*/ 1 w 40"/>
                  <a:gd name="T39" fmla="*/ 13 h 40"/>
                  <a:gd name="T40" fmla="*/ 1 w 40"/>
                  <a:gd name="T41" fmla="*/ 15 h 40"/>
                  <a:gd name="T42" fmla="*/ 1 w 40"/>
                  <a:gd name="T43" fmla="*/ 16 h 40"/>
                  <a:gd name="T44" fmla="*/ 4 w 40"/>
                  <a:gd name="T45" fmla="*/ 18 h 40"/>
                  <a:gd name="T46" fmla="*/ 4 w 40"/>
                  <a:gd name="T47" fmla="*/ 20 h 40"/>
                  <a:gd name="T48" fmla="*/ 4 w 40"/>
                  <a:gd name="T49" fmla="*/ 22 h 40"/>
                  <a:gd name="T50" fmla="*/ 1 w 40"/>
                  <a:gd name="T51" fmla="*/ 24 h 40"/>
                  <a:gd name="T52" fmla="*/ 1 w 40"/>
                  <a:gd name="T53" fmla="*/ 25 h 40"/>
                  <a:gd name="T54" fmla="*/ 1 w 40"/>
                  <a:gd name="T55" fmla="*/ 27 h 40"/>
                  <a:gd name="T56" fmla="*/ 5 w 40"/>
                  <a:gd name="T57" fmla="*/ 33 h 40"/>
                  <a:gd name="T58" fmla="*/ 7 w 40"/>
                  <a:gd name="T59" fmla="*/ 34 h 40"/>
                  <a:gd name="T60" fmla="*/ 10 w 40"/>
                  <a:gd name="T61" fmla="*/ 33 h 40"/>
                  <a:gd name="T62" fmla="*/ 14 w 40"/>
                  <a:gd name="T63" fmla="*/ 35 h 40"/>
                  <a:gd name="T64" fmla="*/ 14 w 40"/>
                  <a:gd name="T65" fmla="*/ 38 h 40"/>
                  <a:gd name="T66" fmla="*/ 16 w 40"/>
                  <a:gd name="T67" fmla="*/ 40 h 40"/>
                  <a:gd name="T68" fmla="*/ 24 w 40"/>
                  <a:gd name="T69" fmla="*/ 40 h 40"/>
                  <a:gd name="T70" fmla="*/ 26 w 40"/>
                  <a:gd name="T71" fmla="*/ 38 h 40"/>
                  <a:gd name="T72" fmla="*/ 26 w 40"/>
                  <a:gd name="T73" fmla="*/ 35 h 40"/>
                  <a:gd name="T74" fmla="*/ 30 w 40"/>
                  <a:gd name="T75" fmla="*/ 33 h 40"/>
                  <a:gd name="T76" fmla="*/ 33 w 40"/>
                  <a:gd name="T77" fmla="*/ 34 h 40"/>
                  <a:gd name="T78" fmla="*/ 34 w 40"/>
                  <a:gd name="T79" fmla="*/ 34 h 40"/>
                  <a:gd name="T80" fmla="*/ 35 w 40"/>
                  <a:gd name="T81" fmla="*/ 33 h 40"/>
                  <a:gd name="T82" fmla="*/ 39 w 40"/>
                  <a:gd name="T83" fmla="*/ 27 h 40"/>
                  <a:gd name="T84" fmla="*/ 39 w 40"/>
                  <a:gd name="T85" fmla="*/ 24 h 40"/>
                  <a:gd name="T86" fmla="*/ 20 w 40"/>
                  <a:gd name="T87" fmla="*/ 28 h 40"/>
                  <a:gd name="T88" fmla="*/ 12 w 40"/>
                  <a:gd name="T89" fmla="*/ 20 h 40"/>
                  <a:gd name="T90" fmla="*/ 20 w 40"/>
                  <a:gd name="T91" fmla="*/ 12 h 40"/>
                  <a:gd name="T92" fmla="*/ 28 w 40"/>
                  <a:gd name="T93" fmla="*/ 20 h 40"/>
                  <a:gd name="T94" fmla="*/ 20 w 40"/>
                  <a:gd name="T9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9" y="24"/>
                    </a:moveTo>
                    <a:cubicBezTo>
                      <a:pt x="36" y="22"/>
                      <a:pt x="36" y="22"/>
                      <a:pt x="36" y="22"/>
                    </a:cubicBezTo>
                    <a:cubicBezTo>
                      <a:pt x="36" y="21"/>
                      <a:pt x="36" y="21"/>
                      <a:pt x="36" y="20"/>
                    </a:cubicBezTo>
                    <a:cubicBezTo>
                      <a:pt x="36" y="19"/>
                      <a:pt x="36" y="19"/>
                      <a:pt x="36" y="18"/>
                    </a:cubicBezTo>
                    <a:cubicBezTo>
                      <a:pt x="39" y="16"/>
                      <a:pt x="39" y="16"/>
                      <a:pt x="39" y="16"/>
                    </a:cubicBezTo>
                    <a:cubicBezTo>
                      <a:pt x="40" y="16"/>
                      <a:pt x="40" y="14"/>
                      <a:pt x="39" y="13"/>
                    </a:cubicBezTo>
                    <a:cubicBezTo>
                      <a:pt x="35" y="7"/>
                      <a:pt x="35" y="7"/>
                      <a:pt x="35" y="7"/>
                    </a:cubicBezTo>
                    <a:cubicBezTo>
                      <a:pt x="35" y="6"/>
                      <a:pt x="35" y="6"/>
                      <a:pt x="34" y="6"/>
                    </a:cubicBezTo>
                    <a:cubicBezTo>
                      <a:pt x="34" y="5"/>
                      <a:pt x="33" y="6"/>
                      <a:pt x="33" y="6"/>
                    </a:cubicBezTo>
                    <a:cubicBezTo>
                      <a:pt x="30" y="7"/>
                      <a:pt x="30" y="7"/>
                      <a:pt x="30" y="7"/>
                    </a:cubicBezTo>
                    <a:cubicBezTo>
                      <a:pt x="29" y="6"/>
                      <a:pt x="28" y="6"/>
                      <a:pt x="26" y="5"/>
                    </a:cubicBezTo>
                    <a:cubicBezTo>
                      <a:pt x="26" y="2"/>
                      <a:pt x="26" y="2"/>
                      <a:pt x="26" y="2"/>
                    </a:cubicBezTo>
                    <a:cubicBezTo>
                      <a:pt x="26" y="1"/>
                      <a:pt x="25" y="0"/>
                      <a:pt x="24" y="0"/>
                    </a:cubicBezTo>
                    <a:cubicBezTo>
                      <a:pt x="16" y="0"/>
                      <a:pt x="16" y="0"/>
                      <a:pt x="16" y="0"/>
                    </a:cubicBezTo>
                    <a:cubicBezTo>
                      <a:pt x="15" y="0"/>
                      <a:pt x="14" y="1"/>
                      <a:pt x="14" y="2"/>
                    </a:cubicBezTo>
                    <a:cubicBezTo>
                      <a:pt x="14" y="5"/>
                      <a:pt x="14" y="5"/>
                      <a:pt x="14" y="5"/>
                    </a:cubicBezTo>
                    <a:cubicBezTo>
                      <a:pt x="13" y="6"/>
                      <a:pt x="12" y="7"/>
                      <a:pt x="10" y="7"/>
                    </a:cubicBezTo>
                    <a:cubicBezTo>
                      <a:pt x="8" y="6"/>
                      <a:pt x="8" y="6"/>
                      <a:pt x="8" y="6"/>
                    </a:cubicBezTo>
                    <a:cubicBezTo>
                      <a:pt x="7" y="5"/>
                      <a:pt x="5" y="6"/>
                      <a:pt x="5" y="7"/>
                    </a:cubicBezTo>
                    <a:cubicBezTo>
                      <a:pt x="1" y="13"/>
                      <a:pt x="1" y="13"/>
                      <a:pt x="1" y="13"/>
                    </a:cubicBezTo>
                    <a:cubicBezTo>
                      <a:pt x="0" y="14"/>
                      <a:pt x="0" y="14"/>
                      <a:pt x="1" y="15"/>
                    </a:cubicBezTo>
                    <a:cubicBezTo>
                      <a:pt x="1" y="15"/>
                      <a:pt x="1" y="16"/>
                      <a:pt x="1" y="16"/>
                    </a:cubicBezTo>
                    <a:cubicBezTo>
                      <a:pt x="4" y="18"/>
                      <a:pt x="4" y="18"/>
                      <a:pt x="4" y="18"/>
                    </a:cubicBezTo>
                    <a:cubicBezTo>
                      <a:pt x="4" y="19"/>
                      <a:pt x="4" y="19"/>
                      <a:pt x="4" y="20"/>
                    </a:cubicBezTo>
                    <a:cubicBezTo>
                      <a:pt x="4" y="21"/>
                      <a:pt x="4" y="21"/>
                      <a:pt x="4" y="22"/>
                    </a:cubicBezTo>
                    <a:cubicBezTo>
                      <a:pt x="1" y="24"/>
                      <a:pt x="1" y="24"/>
                      <a:pt x="1" y="24"/>
                    </a:cubicBezTo>
                    <a:cubicBezTo>
                      <a:pt x="1" y="24"/>
                      <a:pt x="1" y="25"/>
                      <a:pt x="1" y="25"/>
                    </a:cubicBezTo>
                    <a:cubicBezTo>
                      <a:pt x="0" y="26"/>
                      <a:pt x="0" y="26"/>
                      <a:pt x="1" y="27"/>
                    </a:cubicBezTo>
                    <a:cubicBezTo>
                      <a:pt x="5" y="33"/>
                      <a:pt x="5" y="33"/>
                      <a:pt x="5" y="33"/>
                    </a:cubicBezTo>
                    <a:cubicBezTo>
                      <a:pt x="5" y="34"/>
                      <a:pt x="6" y="35"/>
                      <a:pt x="7" y="34"/>
                    </a:cubicBezTo>
                    <a:cubicBezTo>
                      <a:pt x="10" y="33"/>
                      <a:pt x="10" y="33"/>
                      <a:pt x="10" y="33"/>
                    </a:cubicBezTo>
                    <a:cubicBezTo>
                      <a:pt x="12" y="33"/>
                      <a:pt x="13" y="34"/>
                      <a:pt x="14" y="35"/>
                    </a:cubicBezTo>
                    <a:cubicBezTo>
                      <a:pt x="14" y="38"/>
                      <a:pt x="14" y="38"/>
                      <a:pt x="14" y="38"/>
                    </a:cubicBezTo>
                    <a:cubicBezTo>
                      <a:pt x="14" y="39"/>
                      <a:pt x="15" y="40"/>
                      <a:pt x="16" y="40"/>
                    </a:cubicBezTo>
                    <a:cubicBezTo>
                      <a:pt x="24" y="40"/>
                      <a:pt x="24" y="40"/>
                      <a:pt x="24" y="40"/>
                    </a:cubicBezTo>
                    <a:cubicBezTo>
                      <a:pt x="25" y="40"/>
                      <a:pt x="26" y="39"/>
                      <a:pt x="26" y="38"/>
                    </a:cubicBezTo>
                    <a:cubicBezTo>
                      <a:pt x="26" y="35"/>
                      <a:pt x="26" y="35"/>
                      <a:pt x="26" y="35"/>
                    </a:cubicBezTo>
                    <a:cubicBezTo>
                      <a:pt x="28" y="34"/>
                      <a:pt x="29" y="34"/>
                      <a:pt x="30" y="33"/>
                    </a:cubicBezTo>
                    <a:cubicBezTo>
                      <a:pt x="33" y="34"/>
                      <a:pt x="33" y="34"/>
                      <a:pt x="33" y="34"/>
                    </a:cubicBezTo>
                    <a:cubicBezTo>
                      <a:pt x="33" y="34"/>
                      <a:pt x="34" y="35"/>
                      <a:pt x="34" y="34"/>
                    </a:cubicBezTo>
                    <a:cubicBezTo>
                      <a:pt x="35" y="34"/>
                      <a:pt x="35" y="34"/>
                      <a:pt x="35" y="33"/>
                    </a:cubicBezTo>
                    <a:cubicBezTo>
                      <a:pt x="39" y="27"/>
                      <a:pt x="39" y="27"/>
                      <a:pt x="39" y="27"/>
                    </a:cubicBezTo>
                    <a:cubicBezTo>
                      <a:pt x="40" y="26"/>
                      <a:pt x="40" y="24"/>
                      <a:pt x="39" y="24"/>
                    </a:cubicBezTo>
                    <a:close/>
                    <a:moveTo>
                      <a:pt x="20" y="28"/>
                    </a:moveTo>
                    <a:cubicBezTo>
                      <a:pt x="16" y="28"/>
                      <a:pt x="12" y="24"/>
                      <a:pt x="12" y="20"/>
                    </a:cubicBezTo>
                    <a:cubicBezTo>
                      <a:pt x="12" y="16"/>
                      <a:pt x="16" y="12"/>
                      <a:pt x="20" y="12"/>
                    </a:cubicBezTo>
                    <a:cubicBezTo>
                      <a:pt x="24" y="12"/>
                      <a:pt x="28" y="16"/>
                      <a:pt x="28" y="20"/>
                    </a:cubicBezTo>
                    <a:cubicBezTo>
                      <a:pt x="28" y="24"/>
                      <a:pt x="24" y="28"/>
                      <a:pt x="2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 name="Group 10">
            <a:extLst>
              <a:ext uri="{FF2B5EF4-FFF2-40B4-BE49-F238E27FC236}">
                <a16:creationId xmlns:a16="http://schemas.microsoft.com/office/drawing/2014/main" id="{EFCEC97A-133C-A058-FE8E-E9951F025658}"/>
              </a:ext>
            </a:extLst>
          </p:cNvPr>
          <p:cNvGrpSpPr/>
          <p:nvPr/>
        </p:nvGrpSpPr>
        <p:grpSpPr>
          <a:xfrm>
            <a:off x="3084438" y="2374243"/>
            <a:ext cx="5176706" cy="412708"/>
            <a:chOff x="4162443" y="1889435"/>
            <a:chExt cx="6206375" cy="604523"/>
          </a:xfrm>
          <a:solidFill>
            <a:srgbClr val="0070C0"/>
          </a:solidFill>
        </p:grpSpPr>
        <p:grpSp>
          <p:nvGrpSpPr>
            <p:cNvPr id="12" name="Group 11">
              <a:extLst>
                <a:ext uri="{FF2B5EF4-FFF2-40B4-BE49-F238E27FC236}">
                  <a16:creationId xmlns:a16="http://schemas.microsoft.com/office/drawing/2014/main" id="{0719517B-AE20-248B-5317-5358B9B2E79B}"/>
                </a:ext>
              </a:extLst>
            </p:cNvPr>
            <p:cNvGrpSpPr/>
            <p:nvPr/>
          </p:nvGrpSpPr>
          <p:grpSpPr>
            <a:xfrm>
              <a:off x="4162443" y="1889435"/>
              <a:ext cx="6206375" cy="604523"/>
              <a:chOff x="4162443" y="1889435"/>
              <a:chExt cx="6206375" cy="604523"/>
            </a:xfrm>
            <a:grpFill/>
          </p:grpSpPr>
          <p:sp>
            <p:nvSpPr>
              <p:cNvPr id="19" name="Rectangle: Rounded Corners 18">
                <a:extLst>
                  <a:ext uri="{FF2B5EF4-FFF2-40B4-BE49-F238E27FC236}">
                    <a16:creationId xmlns:a16="http://schemas.microsoft.com/office/drawing/2014/main" id="{BFF06BBD-C293-A1B3-787A-C0EB09615986}"/>
                  </a:ext>
                </a:extLst>
              </p:cNvPr>
              <p:cNvSpPr/>
              <p:nvPr/>
            </p:nvSpPr>
            <p:spPr>
              <a:xfrm>
                <a:off x="4492606" y="1889435"/>
                <a:ext cx="5876212" cy="604523"/>
              </a:xfrm>
              <a:prstGeom prst="roundRect">
                <a:avLst>
                  <a:gd name="adj" fmla="val 50000"/>
                </a:avLst>
              </a:prstGeom>
              <a:grpFill/>
              <a:effectLst>
                <a:outerShdw dist="38100" algn="l" rotWithShape="0">
                  <a:srgbClr val="43C959"/>
                </a:outerShdw>
              </a:effectLst>
            </p:spPr>
            <p:txBody>
              <a:bodyPr wrap="square" lIns="50400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93452"/>
                    </a:solidFill>
                    <a:effectLst/>
                    <a:uLnTx/>
                    <a:uFillTx/>
                    <a:latin typeface="Perpetua" panose="02020502060401020303" pitchFamily="18" charset="0"/>
                    <a:ea typeface="+mn-ea"/>
                    <a:cs typeface="Segoe UI" panose="020B0502040204020203" pitchFamily="34" charset="0"/>
                  </a:rPr>
                  <a:t>Solution</a:t>
                </a:r>
              </a:p>
            </p:txBody>
          </p:sp>
          <p:sp>
            <p:nvSpPr>
              <p:cNvPr id="20" name="Oval 19">
                <a:extLst>
                  <a:ext uri="{FF2B5EF4-FFF2-40B4-BE49-F238E27FC236}">
                    <a16:creationId xmlns:a16="http://schemas.microsoft.com/office/drawing/2014/main" id="{9E2D61FD-AFB7-109C-D2C7-562DA249A6DD}"/>
                  </a:ext>
                </a:extLst>
              </p:cNvPr>
              <p:cNvSpPr>
                <a:spLocks noChangeArrowheads="1"/>
              </p:cNvSpPr>
              <p:nvPr/>
            </p:nvSpPr>
            <p:spPr bwMode="auto">
              <a:xfrm>
                <a:off x="4162443" y="1934567"/>
                <a:ext cx="543237" cy="541605"/>
              </a:xfrm>
              <a:prstGeom prst="ellipse">
                <a:avLst/>
              </a:prstGeom>
              <a:grpFill/>
              <a:ln w="3175" cap="flat">
                <a:noFill/>
                <a:prstDash val="solid"/>
                <a:miter lim="800000"/>
                <a:headEnd/>
                <a:tailEnd/>
              </a:ln>
              <a:effectLst>
                <a:outerShdw dist="38100" algn="l" rotWithShape="0">
                  <a:srgbClr val="43C959"/>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3F2081D3-A2BC-8B94-EFB2-109A5E785C5E}"/>
                </a:ext>
              </a:extLst>
            </p:cNvPr>
            <p:cNvGrpSpPr/>
            <p:nvPr/>
          </p:nvGrpSpPr>
          <p:grpSpPr>
            <a:xfrm>
              <a:off x="4343169" y="2069026"/>
              <a:ext cx="245852" cy="270914"/>
              <a:chOff x="6291263" y="5054601"/>
              <a:chExt cx="327025" cy="360363"/>
            </a:xfrm>
            <a:grpFill/>
            <a:effectLst>
              <a:outerShdw blurRad="50800" dist="38100" dir="2700000" algn="tl" rotWithShape="0">
                <a:prstClr val="black">
                  <a:alpha val="40000"/>
                </a:prstClr>
              </a:outerShdw>
            </a:effectLst>
          </p:grpSpPr>
          <p:sp>
            <p:nvSpPr>
              <p:cNvPr id="14" name="Freeform 179">
                <a:extLst>
                  <a:ext uri="{FF2B5EF4-FFF2-40B4-BE49-F238E27FC236}">
                    <a16:creationId xmlns:a16="http://schemas.microsoft.com/office/drawing/2014/main" id="{9EC0D559-05D3-AECB-2BD6-AF12E331C376}"/>
                  </a:ext>
                </a:extLst>
              </p:cNvPr>
              <p:cNvSpPr>
                <a:spLocks noEditPoints="1"/>
              </p:cNvSpPr>
              <p:nvPr/>
            </p:nvSpPr>
            <p:spPr bwMode="auto">
              <a:xfrm>
                <a:off x="6291263" y="5054601"/>
                <a:ext cx="327025" cy="360363"/>
              </a:xfrm>
              <a:custGeom>
                <a:avLst/>
                <a:gdLst>
                  <a:gd name="T0" fmla="*/ 81 w 87"/>
                  <a:gd name="T1" fmla="*/ 39 h 96"/>
                  <a:gd name="T2" fmla="*/ 78 w 87"/>
                  <a:gd name="T3" fmla="*/ 34 h 96"/>
                  <a:gd name="T4" fmla="*/ 40 w 87"/>
                  <a:gd name="T5" fmla="*/ 0 h 96"/>
                  <a:gd name="T6" fmla="*/ 0 w 87"/>
                  <a:gd name="T7" fmla="*/ 40 h 96"/>
                  <a:gd name="T8" fmla="*/ 16 w 87"/>
                  <a:gd name="T9" fmla="*/ 72 h 96"/>
                  <a:gd name="T10" fmla="*/ 16 w 87"/>
                  <a:gd name="T11" fmla="*/ 94 h 96"/>
                  <a:gd name="T12" fmla="*/ 18 w 87"/>
                  <a:gd name="T13" fmla="*/ 96 h 96"/>
                  <a:gd name="T14" fmla="*/ 58 w 87"/>
                  <a:gd name="T15" fmla="*/ 96 h 96"/>
                  <a:gd name="T16" fmla="*/ 60 w 87"/>
                  <a:gd name="T17" fmla="*/ 94 h 96"/>
                  <a:gd name="T18" fmla="*/ 60 w 87"/>
                  <a:gd name="T19" fmla="*/ 82 h 96"/>
                  <a:gd name="T20" fmla="*/ 74 w 87"/>
                  <a:gd name="T21" fmla="*/ 78 h 96"/>
                  <a:gd name="T22" fmla="*/ 78 w 87"/>
                  <a:gd name="T23" fmla="*/ 60 h 96"/>
                  <a:gd name="T24" fmla="*/ 82 w 87"/>
                  <a:gd name="T25" fmla="*/ 60 h 96"/>
                  <a:gd name="T26" fmla="*/ 86 w 87"/>
                  <a:gd name="T27" fmla="*/ 58 h 96"/>
                  <a:gd name="T28" fmla="*/ 87 w 87"/>
                  <a:gd name="T29" fmla="*/ 55 h 96"/>
                  <a:gd name="T30" fmla="*/ 87 w 87"/>
                  <a:gd name="T31" fmla="*/ 54 h 96"/>
                  <a:gd name="T32" fmla="*/ 81 w 87"/>
                  <a:gd name="T33" fmla="*/ 39 h 96"/>
                  <a:gd name="T34" fmla="*/ 64 w 87"/>
                  <a:gd name="T35" fmla="*/ 62 h 96"/>
                  <a:gd name="T36" fmla="*/ 62 w 87"/>
                  <a:gd name="T37" fmla="*/ 64 h 96"/>
                  <a:gd name="T38" fmla="*/ 22 w 87"/>
                  <a:gd name="T39" fmla="*/ 64 h 96"/>
                  <a:gd name="T40" fmla="*/ 20 w 87"/>
                  <a:gd name="T41" fmla="*/ 62 h 96"/>
                  <a:gd name="T42" fmla="*/ 20 w 87"/>
                  <a:gd name="T43" fmla="*/ 22 h 96"/>
                  <a:gd name="T44" fmla="*/ 22 w 87"/>
                  <a:gd name="T45" fmla="*/ 20 h 96"/>
                  <a:gd name="T46" fmla="*/ 62 w 87"/>
                  <a:gd name="T47" fmla="*/ 20 h 96"/>
                  <a:gd name="T48" fmla="*/ 64 w 87"/>
                  <a:gd name="T49" fmla="*/ 22 h 96"/>
                  <a:gd name="T50" fmla="*/ 64 w 87"/>
                  <a:gd name="T51" fmla="*/ 6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96">
                    <a:moveTo>
                      <a:pt x="81" y="39"/>
                    </a:moveTo>
                    <a:cubicBezTo>
                      <a:pt x="80" y="37"/>
                      <a:pt x="78" y="34"/>
                      <a:pt x="78" y="34"/>
                    </a:cubicBezTo>
                    <a:cubicBezTo>
                      <a:pt x="78" y="13"/>
                      <a:pt x="59" y="0"/>
                      <a:pt x="40" y="0"/>
                    </a:cubicBezTo>
                    <a:cubicBezTo>
                      <a:pt x="18" y="0"/>
                      <a:pt x="0" y="18"/>
                      <a:pt x="0" y="40"/>
                    </a:cubicBezTo>
                    <a:cubicBezTo>
                      <a:pt x="0" y="55"/>
                      <a:pt x="5" y="65"/>
                      <a:pt x="16" y="72"/>
                    </a:cubicBezTo>
                    <a:cubicBezTo>
                      <a:pt x="16" y="94"/>
                      <a:pt x="16" y="94"/>
                      <a:pt x="16" y="94"/>
                    </a:cubicBezTo>
                    <a:cubicBezTo>
                      <a:pt x="16" y="95"/>
                      <a:pt x="17" y="96"/>
                      <a:pt x="18" y="96"/>
                    </a:cubicBezTo>
                    <a:cubicBezTo>
                      <a:pt x="58" y="96"/>
                      <a:pt x="58" y="96"/>
                      <a:pt x="58" y="96"/>
                    </a:cubicBezTo>
                    <a:cubicBezTo>
                      <a:pt x="59" y="96"/>
                      <a:pt x="60" y="95"/>
                      <a:pt x="60" y="94"/>
                    </a:cubicBezTo>
                    <a:cubicBezTo>
                      <a:pt x="60" y="82"/>
                      <a:pt x="60" y="82"/>
                      <a:pt x="60" y="82"/>
                    </a:cubicBezTo>
                    <a:cubicBezTo>
                      <a:pt x="67" y="82"/>
                      <a:pt x="71" y="81"/>
                      <a:pt x="74" y="78"/>
                    </a:cubicBezTo>
                    <a:cubicBezTo>
                      <a:pt x="78" y="75"/>
                      <a:pt x="78" y="65"/>
                      <a:pt x="78" y="60"/>
                    </a:cubicBezTo>
                    <a:cubicBezTo>
                      <a:pt x="79" y="60"/>
                      <a:pt x="81" y="60"/>
                      <a:pt x="82" y="60"/>
                    </a:cubicBezTo>
                    <a:cubicBezTo>
                      <a:pt x="84" y="60"/>
                      <a:pt x="85" y="59"/>
                      <a:pt x="86" y="58"/>
                    </a:cubicBezTo>
                    <a:cubicBezTo>
                      <a:pt x="87" y="57"/>
                      <a:pt x="87" y="56"/>
                      <a:pt x="87" y="55"/>
                    </a:cubicBezTo>
                    <a:cubicBezTo>
                      <a:pt x="87" y="54"/>
                      <a:pt x="87" y="54"/>
                      <a:pt x="87" y="54"/>
                    </a:cubicBezTo>
                    <a:cubicBezTo>
                      <a:pt x="87" y="50"/>
                      <a:pt x="84" y="44"/>
                      <a:pt x="81" y="39"/>
                    </a:cubicBezTo>
                    <a:close/>
                    <a:moveTo>
                      <a:pt x="64" y="62"/>
                    </a:moveTo>
                    <a:cubicBezTo>
                      <a:pt x="64" y="63"/>
                      <a:pt x="63" y="64"/>
                      <a:pt x="62" y="64"/>
                    </a:cubicBezTo>
                    <a:cubicBezTo>
                      <a:pt x="22" y="64"/>
                      <a:pt x="22" y="64"/>
                      <a:pt x="22" y="64"/>
                    </a:cubicBezTo>
                    <a:cubicBezTo>
                      <a:pt x="21" y="64"/>
                      <a:pt x="20" y="63"/>
                      <a:pt x="20" y="62"/>
                    </a:cubicBezTo>
                    <a:cubicBezTo>
                      <a:pt x="20" y="22"/>
                      <a:pt x="20" y="22"/>
                      <a:pt x="20" y="22"/>
                    </a:cubicBezTo>
                    <a:cubicBezTo>
                      <a:pt x="20" y="21"/>
                      <a:pt x="21" y="20"/>
                      <a:pt x="22" y="20"/>
                    </a:cubicBezTo>
                    <a:cubicBezTo>
                      <a:pt x="62" y="20"/>
                      <a:pt x="62" y="20"/>
                      <a:pt x="62" y="20"/>
                    </a:cubicBezTo>
                    <a:cubicBezTo>
                      <a:pt x="63" y="20"/>
                      <a:pt x="64" y="21"/>
                      <a:pt x="64" y="22"/>
                    </a:cubicBezTo>
                    <a:lnTo>
                      <a:pt x="6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80">
                <a:extLst>
                  <a:ext uri="{FF2B5EF4-FFF2-40B4-BE49-F238E27FC236}">
                    <a16:creationId xmlns:a16="http://schemas.microsoft.com/office/drawing/2014/main" id="{43218E47-C732-4FE2-8D0B-926AC117A5E9}"/>
                  </a:ext>
                </a:extLst>
              </p:cNvPr>
              <p:cNvSpPr>
                <a:spLocks/>
              </p:cNvSpPr>
              <p:nvPr/>
            </p:nvSpPr>
            <p:spPr bwMode="auto">
              <a:xfrm>
                <a:off x="6426200" y="5159376"/>
                <a:ext cx="76200" cy="14288"/>
              </a:xfrm>
              <a:custGeom>
                <a:avLst/>
                <a:gdLst>
                  <a:gd name="T0" fmla="*/ 18 w 20"/>
                  <a:gd name="T1" fmla="*/ 4 h 4"/>
                  <a:gd name="T2" fmla="*/ 2 w 20"/>
                  <a:gd name="T3" fmla="*/ 4 h 4"/>
                  <a:gd name="T4" fmla="*/ 0 w 20"/>
                  <a:gd name="T5" fmla="*/ 2 h 4"/>
                  <a:gd name="T6" fmla="*/ 2 w 20"/>
                  <a:gd name="T7" fmla="*/ 0 h 4"/>
                  <a:gd name="T8" fmla="*/ 18 w 20"/>
                  <a:gd name="T9" fmla="*/ 0 h 4"/>
                  <a:gd name="T10" fmla="*/ 20 w 20"/>
                  <a:gd name="T11" fmla="*/ 2 h 4"/>
                  <a:gd name="T12" fmla="*/ 18 w 2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18" y="4"/>
                    </a:moveTo>
                    <a:cubicBezTo>
                      <a:pt x="2" y="4"/>
                      <a:pt x="2" y="4"/>
                      <a:pt x="2" y="4"/>
                    </a:cubicBezTo>
                    <a:cubicBezTo>
                      <a:pt x="1" y="4"/>
                      <a:pt x="0" y="3"/>
                      <a:pt x="0" y="2"/>
                    </a:cubicBezTo>
                    <a:cubicBezTo>
                      <a:pt x="0" y="1"/>
                      <a:pt x="1" y="0"/>
                      <a:pt x="2" y="0"/>
                    </a:cubicBezTo>
                    <a:cubicBezTo>
                      <a:pt x="18" y="0"/>
                      <a:pt x="18" y="0"/>
                      <a:pt x="18" y="0"/>
                    </a:cubicBezTo>
                    <a:cubicBezTo>
                      <a:pt x="19" y="0"/>
                      <a:pt x="20" y="1"/>
                      <a:pt x="20" y="2"/>
                    </a:cubicBezTo>
                    <a:cubicBezTo>
                      <a:pt x="20" y="3"/>
                      <a:pt x="19"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81">
                <a:extLst>
                  <a:ext uri="{FF2B5EF4-FFF2-40B4-BE49-F238E27FC236}">
                    <a16:creationId xmlns:a16="http://schemas.microsoft.com/office/drawing/2014/main" id="{A79797A9-9EFA-8AB7-6854-95BCAF915F2F}"/>
                  </a:ext>
                </a:extLst>
              </p:cNvPr>
              <p:cNvSpPr>
                <a:spLocks/>
              </p:cNvSpPr>
              <p:nvPr/>
            </p:nvSpPr>
            <p:spPr bwMode="auto">
              <a:xfrm>
                <a:off x="6396038" y="5189538"/>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82">
                <a:extLst>
                  <a:ext uri="{FF2B5EF4-FFF2-40B4-BE49-F238E27FC236}">
                    <a16:creationId xmlns:a16="http://schemas.microsoft.com/office/drawing/2014/main" id="{C460E1B3-8E87-9C14-81E4-9EE6424E91B0}"/>
                  </a:ext>
                </a:extLst>
              </p:cNvPr>
              <p:cNvSpPr>
                <a:spLocks/>
              </p:cNvSpPr>
              <p:nvPr/>
            </p:nvSpPr>
            <p:spPr bwMode="auto">
              <a:xfrm>
                <a:off x="6396038" y="5219701"/>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3">
                <a:extLst>
                  <a:ext uri="{FF2B5EF4-FFF2-40B4-BE49-F238E27FC236}">
                    <a16:creationId xmlns:a16="http://schemas.microsoft.com/office/drawing/2014/main" id="{ED79A5CA-0489-65B3-498A-D123BE1D55D8}"/>
                  </a:ext>
                </a:extLst>
              </p:cNvPr>
              <p:cNvSpPr>
                <a:spLocks/>
              </p:cNvSpPr>
              <p:nvPr/>
            </p:nvSpPr>
            <p:spPr bwMode="auto">
              <a:xfrm>
                <a:off x="6396038" y="5249863"/>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08E7B10E-2A63-9CBE-BF0F-33FC7B71FEEA}"/>
              </a:ext>
            </a:extLst>
          </p:cNvPr>
          <p:cNvGrpSpPr/>
          <p:nvPr/>
        </p:nvGrpSpPr>
        <p:grpSpPr>
          <a:xfrm>
            <a:off x="3146375" y="3721871"/>
            <a:ext cx="5157960" cy="412708"/>
            <a:chOff x="4225678" y="3252053"/>
            <a:chExt cx="6183901" cy="604523"/>
          </a:xfrm>
          <a:solidFill>
            <a:srgbClr val="0070C0"/>
          </a:solidFill>
        </p:grpSpPr>
        <p:grpSp>
          <p:nvGrpSpPr>
            <p:cNvPr id="22" name="Group 21">
              <a:extLst>
                <a:ext uri="{FF2B5EF4-FFF2-40B4-BE49-F238E27FC236}">
                  <a16:creationId xmlns:a16="http://schemas.microsoft.com/office/drawing/2014/main" id="{E5244160-613D-68EE-7AFA-0BD03364469E}"/>
                </a:ext>
              </a:extLst>
            </p:cNvPr>
            <p:cNvGrpSpPr/>
            <p:nvPr/>
          </p:nvGrpSpPr>
          <p:grpSpPr>
            <a:xfrm>
              <a:off x="4225678" y="3252053"/>
              <a:ext cx="6183901" cy="604523"/>
              <a:chOff x="4225678" y="3252053"/>
              <a:chExt cx="6183901" cy="604523"/>
            </a:xfrm>
            <a:grpFill/>
          </p:grpSpPr>
          <p:sp>
            <p:nvSpPr>
              <p:cNvPr id="27" name="Rectangle: Rounded Corners 26">
                <a:extLst>
                  <a:ext uri="{FF2B5EF4-FFF2-40B4-BE49-F238E27FC236}">
                    <a16:creationId xmlns:a16="http://schemas.microsoft.com/office/drawing/2014/main" id="{F777A331-2720-AD49-04D9-E5BF8A988EB3}"/>
                  </a:ext>
                </a:extLst>
              </p:cNvPr>
              <p:cNvSpPr/>
              <p:nvPr/>
            </p:nvSpPr>
            <p:spPr>
              <a:xfrm>
                <a:off x="4533367" y="3252053"/>
                <a:ext cx="5876212" cy="604523"/>
              </a:xfrm>
              <a:prstGeom prst="roundRect">
                <a:avLst>
                  <a:gd name="adj" fmla="val 50000"/>
                </a:avLst>
              </a:prstGeom>
              <a:grpFill/>
              <a:effectLst>
                <a:outerShdw dist="38100" algn="l" rotWithShape="0">
                  <a:srgbClr val="43C959"/>
                </a:outerShdw>
              </a:effectLst>
            </p:spPr>
            <p:txBody>
              <a:bodyPr wrap="square" lIns="50400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93452"/>
                    </a:solidFill>
                    <a:effectLst/>
                    <a:uLnTx/>
                    <a:uFillTx/>
                    <a:latin typeface="Perpetua" panose="02020502060401020303" pitchFamily="18" charset="0"/>
                    <a:ea typeface="+mn-ea"/>
                    <a:cs typeface="Segoe UI" panose="020B0502040204020203" pitchFamily="34" charset="0"/>
                  </a:rPr>
                  <a:t>Summary</a:t>
                </a:r>
              </a:p>
            </p:txBody>
          </p:sp>
          <p:sp>
            <p:nvSpPr>
              <p:cNvPr id="28" name="Oval 27">
                <a:extLst>
                  <a:ext uri="{FF2B5EF4-FFF2-40B4-BE49-F238E27FC236}">
                    <a16:creationId xmlns:a16="http://schemas.microsoft.com/office/drawing/2014/main" id="{68C38D97-C72D-B6BC-9127-6FBA3193A8C5}"/>
                  </a:ext>
                </a:extLst>
              </p:cNvPr>
              <p:cNvSpPr>
                <a:spLocks noChangeArrowheads="1"/>
              </p:cNvSpPr>
              <p:nvPr/>
            </p:nvSpPr>
            <p:spPr bwMode="auto">
              <a:xfrm>
                <a:off x="4225678" y="3296769"/>
                <a:ext cx="543237" cy="541605"/>
              </a:xfrm>
              <a:prstGeom prst="ellipse">
                <a:avLst/>
              </a:prstGeom>
              <a:grpFill/>
              <a:ln w="3175" cap="flat">
                <a:noFill/>
                <a:prstDash val="solid"/>
                <a:miter lim="800000"/>
                <a:headEnd/>
                <a:tailEnd/>
              </a:ln>
              <a:effectLst>
                <a:outerShdw dist="38100" algn="l" rotWithShape="0">
                  <a:srgbClr val="43C959"/>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E8B97A6D-306C-5FE5-FF3F-6768499EAEAD}"/>
                </a:ext>
              </a:extLst>
            </p:cNvPr>
            <p:cNvGrpSpPr/>
            <p:nvPr/>
          </p:nvGrpSpPr>
          <p:grpSpPr>
            <a:xfrm>
              <a:off x="4370613" y="3427883"/>
              <a:ext cx="246286" cy="248455"/>
              <a:chOff x="4833938" y="3611563"/>
              <a:chExt cx="360363" cy="363537"/>
            </a:xfrm>
            <a:grpFill/>
            <a:effectLst>
              <a:outerShdw blurRad="50800" dist="38100" dir="2700000" algn="tl" rotWithShape="0">
                <a:prstClr val="black">
                  <a:alpha val="40000"/>
                </a:prstClr>
              </a:outerShdw>
            </a:effectLst>
          </p:grpSpPr>
          <p:sp>
            <p:nvSpPr>
              <p:cNvPr id="24" name="Freeform 45">
                <a:extLst>
                  <a:ext uri="{FF2B5EF4-FFF2-40B4-BE49-F238E27FC236}">
                    <a16:creationId xmlns:a16="http://schemas.microsoft.com/office/drawing/2014/main" id="{30EF815E-CBDC-2044-49C1-5D6C03F0304C}"/>
                  </a:ext>
                </a:extLst>
              </p:cNvPr>
              <p:cNvSpPr>
                <a:spLocks noEditPoints="1"/>
              </p:cNvSpPr>
              <p:nvPr/>
            </p:nvSpPr>
            <p:spPr bwMode="auto">
              <a:xfrm>
                <a:off x="4894263" y="3611563"/>
                <a:ext cx="300038" cy="284163"/>
              </a:xfrm>
              <a:custGeom>
                <a:avLst/>
                <a:gdLst>
                  <a:gd name="T0" fmla="*/ 8 w 80"/>
                  <a:gd name="T1" fmla="*/ 62 h 75"/>
                  <a:gd name="T2" fmla="*/ 17 w 80"/>
                  <a:gd name="T3" fmla="*/ 62 h 75"/>
                  <a:gd name="T4" fmla="*/ 32 w 80"/>
                  <a:gd name="T5" fmla="*/ 68 h 75"/>
                  <a:gd name="T6" fmla="*/ 36 w 80"/>
                  <a:gd name="T7" fmla="*/ 74 h 75"/>
                  <a:gd name="T8" fmla="*/ 57 w 80"/>
                  <a:gd name="T9" fmla="*/ 74 h 75"/>
                  <a:gd name="T10" fmla="*/ 59 w 80"/>
                  <a:gd name="T11" fmla="*/ 75 h 75"/>
                  <a:gd name="T12" fmla="*/ 80 w 80"/>
                  <a:gd name="T13" fmla="*/ 40 h 75"/>
                  <a:gd name="T14" fmla="*/ 40 w 80"/>
                  <a:gd name="T15" fmla="*/ 0 h 75"/>
                  <a:gd name="T16" fmla="*/ 0 w 80"/>
                  <a:gd name="T17" fmla="*/ 40 h 75"/>
                  <a:gd name="T18" fmla="*/ 7 w 80"/>
                  <a:gd name="T19" fmla="*/ 62 h 75"/>
                  <a:gd name="T20" fmla="*/ 8 w 80"/>
                  <a:gd name="T21" fmla="*/ 62 h 75"/>
                  <a:gd name="T22" fmla="*/ 36 w 80"/>
                  <a:gd name="T23" fmla="*/ 20 h 75"/>
                  <a:gd name="T24" fmla="*/ 38 w 80"/>
                  <a:gd name="T25" fmla="*/ 18 h 75"/>
                  <a:gd name="T26" fmla="*/ 40 w 80"/>
                  <a:gd name="T27" fmla="*/ 20 h 75"/>
                  <a:gd name="T28" fmla="*/ 40 w 80"/>
                  <a:gd name="T29" fmla="*/ 40 h 75"/>
                  <a:gd name="T30" fmla="*/ 58 w 80"/>
                  <a:gd name="T31" fmla="*/ 40 h 75"/>
                  <a:gd name="T32" fmla="*/ 60 w 80"/>
                  <a:gd name="T33" fmla="*/ 42 h 75"/>
                  <a:gd name="T34" fmla="*/ 58 w 80"/>
                  <a:gd name="T35" fmla="*/ 44 h 75"/>
                  <a:gd name="T36" fmla="*/ 38 w 80"/>
                  <a:gd name="T37" fmla="*/ 44 h 75"/>
                  <a:gd name="T38" fmla="*/ 36 w 80"/>
                  <a:gd name="T39" fmla="*/ 42 h 75"/>
                  <a:gd name="T40" fmla="*/ 36 w 80"/>
                  <a:gd name="T41"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75">
                    <a:moveTo>
                      <a:pt x="8" y="62"/>
                    </a:moveTo>
                    <a:cubicBezTo>
                      <a:pt x="17" y="62"/>
                      <a:pt x="17" y="62"/>
                      <a:pt x="17" y="62"/>
                    </a:cubicBezTo>
                    <a:cubicBezTo>
                      <a:pt x="23" y="62"/>
                      <a:pt x="30" y="66"/>
                      <a:pt x="32" y="68"/>
                    </a:cubicBezTo>
                    <a:cubicBezTo>
                      <a:pt x="35" y="70"/>
                      <a:pt x="36" y="72"/>
                      <a:pt x="36" y="74"/>
                    </a:cubicBezTo>
                    <a:cubicBezTo>
                      <a:pt x="57" y="74"/>
                      <a:pt x="57" y="74"/>
                      <a:pt x="57" y="74"/>
                    </a:cubicBezTo>
                    <a:cubicBezTo>
                      <a:pt x="58" y="74"/>
                      <a:pt x="59" y="75"/>
                      <a:pt x="59" y="75"/>
                    </a:cubicBezTo>
                    <a:cubicBezTo>
                      <a:pt x="72" y="68"/>
                      <a:pt x="80" y="55"/>
                      <a:pt x="80" y="40"/>
                    </a:cubicBezTo>
                    <a:cubicBezTo>
                      <a:pt x="80" y="18"/>
                      <a:pt x="62" y="0"/>
                      <a:pt x="40" y="0"/>
                    </a:cubicBezTo>
                    <a:cubicBezTo>
                      <a:pt x="18" y="0"/>
                      <a:pt x="0" y="18"/>
                      <a:pt x="0" y="40"/>
                    </a:cubicBezTo>
                    <a:cubicBezTo>
                      <a:pt x="0" y="48"/>
                      <a:pt x="2" y="56"/>
                      <a:pt x="7" y="62"/>
                    </a:cubicBezTo>
                    <a:cubicBezTo>
                      <a:pt x="7" y="62"/>
                      <a:pt x="8" y="62"/>
                      <a:pt x="8" y="62"/>
                    </a:cubicBezTo>
                    <a:close/>
                    <a:moveTo>
                      <a:pt x="36" y="20"/>
                    </a:moveTo>
                    <a:cubicBezTo>
                      <a:pt x="36" y="19"/>
                      <a:pt x="37" y="18"/>
                      <a:pt x="38" y="18"/>
                    </a:cubicBezTo>
                    <a:cubicBezTo>
                      <a:pt x="39" y="18"/>
                      <a:pt x="40" y="19"/>
                      <a:pt x="40" y="20"/>
                    </a:cubicBezTo>
                    <a:cubicBezTo>
                      <a:pt x="40" y="40"/>
                      <a:pt x="40" y="40"/>
                      <a:pt x="40" y="40"/>
                    </a:cubicBezTo>
                    <a:cubicBezTo>
                      <a:pt x="58" y="40"/>
                      <a:pt x="58" y="40"/>
                      <a:pt x="58" y="40"/>
                    </a:cubicBezTo>
                    <a:cubicBezTo>
                      <a:pt x="59" y="40"/>
                      <a:pt x="60" y="41"/>
                      <a:pt x="60" y="42"/>
                    </a:cubicBezTo>
                    <a:cubicBezTo>
                      <a:pt x="60" y="43"/>
                      <a:pt x="59" y="44"/>
                      <a:pt x="58" y="44"/>
                    </a:cubicBezTo>
                    <a:cubicBezTo>
                      <a:pt x="38" y="44"/>
                      <a:pt x="38" y="44"/>
                      <a:pt x="38" y="44"/>
                    </a:cubicBezTo>
                    <a:cubicBezTo>
                      <a:pt x="37" y="44"/>
                      <a:pt x="36" y="43"/>
                      <a:pt x="36" y="42"/>
                    </a:cubicBezTo>
                    <a:lnTo>
                      <a:pt x="3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46">
                <a:extLst>
                  <a:ext uri="{FF2B5EF4-FFF2-40B4-BE49-F238E27FC236}">
                    <a16:creationId xmlns:a16="http://schemas.microsoft.com/office/drawing/2014/main" id="{DD27E8CF-E81A-09E3-9B13-58A9FFFC11AB}"/>
                  </a:ext>
                </a:extLst>
              </p:cNvPr>
              <p:cNvSpPr>
                <a:spLocks/>
              </p:cNvSpPr>
              <p:nvPr/>
            </p:nvSpPr>
            <p:spPr bwMode="auto">
              <a:xfrm>
                <a:off x="4916488" y="3860800"/>
                <a:ext cx="247650" cy="100013"/>
              </a:xfrm>
              <a:custGeom>
                <a:avLst/>
                <a:gdLst>
                  <a:gd name="T0" fmla="*/ 24 w 66"/>
                  <a:gd name="T1" fmla="*/ 8 h 26"/>
                  <a:gd name="T2" fmla="*/ 16 w 66"/>
                  <a:gd name="T3" fmla="*/ 8 h 26"/>
                  <a:gd name="T4" fmla="*/ 14 w 66"/>
                  <a:gd name="T5" fmla="*/ 10 h 26"/>
                  <a:gd name="T6" fmla="*/ 16 w 66"/>
                  <a:gd name="T7" fmla="*/ 12 h 26"/>
                  <a:gd name="T8" fmla="*/ 32 w 66"/>
                  <a:gd name="T9" fmla="*/ 12 h 26"/>
                  <a:gd name="T10" fmla="*/ 40 w 66"/>
                  <a:gd name="T11" fmla="*/ 12 h 26"/>
                  <a:gd name="T12" fmla="*/ 50 w 66"/>
                  <a:gd name="T13" fmla="*/ 12 h 26"/>
                  <a:gd name="T14" fmla="*/ 66 w 66"/>
                  <a:gd name="T15" fmla="*/ 24 h 26"/>
                  <a:gd name="T16" fmla="*/ 64 w 66"/>
                  <a:gd name="T17" fmla="*/ 26 h 26"/>
                  <a:gd name="T18" fmla="*/ 2 w 66"/>
                  <a:gd name="T19" fmla="*/ 26 h 26"/>
                  <a:gd name="T20" fmla="*/ 0 w 66"/>
                  <a:gd name="T21" fmla="*/ 24 h 26"/>
                  <a:gd name="T22" fmla="*/ 0 w 66"/>
                  <a:gd name="T23" fmla="*/ 2 h 26"/>
                  <a:gd name="T24" fmla="*/ 2 w 66"/>
                  <a:gd name="T25" fmla="*/ 0 h 26"/>
                  <a:gd name="T26" fmla="*/ 11 w 66"/>
                  <a:gd name="T27" fmla="*/ 0 h 26"/>
                  <a:gd name="T28" fmla="*/ 24 w 66"/>
                  <a:gd name="T29" fmla="*/ 5 h 26"/>
                  <a:gd name="T30" fmla="*/ 24 w 66"/>
                  <a:gd name="T3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26">
                    <a:moveTo>
                      <a:pt x="24" y="8"/>
                    </a:moveTo>
                    <a:cubicBezTo>
                      <a:pt x="16" y="8"/>
                      <a:pt x="16" y="8"/>
                      <a:pt x="16" y="8"/>
                    </a:cubicBezTo>
                    <a:cubicBezTo>
                      <a:pt x="15" y="8"/>
                      <a:pt x="14" y="9"/>
                      <a:pt x="14" y="10"/>
                    </a:cubicBezTo>
                    <a:cubicBezTo>
                      <a:pt x="14" y="11"/>
                      <a:pt x="15" y="12"/>
                      <a:pt x="16" y="12"/>
                    </a:cubicBezTo>
                    <a:cubicBezTo>
                      <a:pt x="32" y="12"/>
                      <a:pt x="32" y="12"/>
                      <a:pt x="32" y="12"/>
                    </a:cubicBezTo>
                    <a:cubicBezTo>
                      <a:pt x="40" y="12"/>
                      <a:pt x="40" y="12"/>
                      <a:pt x="40" y="12"/>
                    </a:cubicBezTo>
                    <a:cubicBezTo>
                      <a:pt x="50" y="12"/>
                      <a:pt x="50" y="12"/>
                      <a:pt x="50" y="12"/>
                    </a:cubicBezTo>
                    <a:cubicBezTo>
                      <a:pt x="59" y="14"/>
                      <a:pt x="66" y="19"/>
                      <a:pt x="66" y="24"/>
                    </a:cubicBezTo>
                    <a:cubicBezTo>
                      <a:pt x="66" y="25"/>
                      <a:pt x="65" y="26"/>
                      <a:pt x="64" y="26"/>
                    </a:cubicBezTo>
                    <a:cubicBezTo>
                      <a:pt x="2" y="26"/>
                      <a:pt x="2" y="26"/>
                      <a:pt x="2" y="26"/>
                    </a:cubicBezTo>
                    <a:cubicBezTo>
                      <a:pt x="1" y="26"/>
                      <a:pt x="0" y="25"/>
                      <a:pt x="0" y="24"/>
                    </a:cubicBezTo>
                    <a:cubicBezTo>
                      <a:pt x="0" y="2"/>
                      <a:pt x="0" y="2"/>
                      <a:pt x="0" y="2"/>
                    </a:cubicBezTo>
                    <a:cubicBezTo>
                      <a:pt x="0" y="1"/>
                      <a:pt x="1" y="0"/>
                      <a:pt x="2" y="0"/>
                    </a:cubicBezTo>
                    <a:cubicBezTo>
                      <a:pt x="11" y="0"/>
                      <a:pt x="11" y="0"/>
                      <a:pt x="11" y="0"/>
                    </a:cubicBezTo>
                    <a:cubicBezTo>
                      <a:pt x="17" y="0"/>
                      <a:pt x="23" y="5"/>
                      <a:pt x="24" y="5"/>
                    </a:cubicBezTo>
                    <a:cubicBezTo>
                      <a:pt x="25" y="6"/>
                      <a:pt x="28" y="8"/>
                      <a:pt x="2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47">
                <a:extLst>
                  <a:ext uri="{FF2B5EF4-FFF2-40B4-BE49-F238E27FC236}">
                    <a16:creationId xmlns:a16="http://schemas.microsoft.com/office/drawing/2014/main" id="{21575EDE-2265-48FD-E7B9-431F95AE93A2}"/>
                  </a:ext>
                </a:extLst>
              </p:cNvPr>
              <p:cNvSpPr>
                <a:spLocks/>
              </p:cNvSpPr>
              <p:nvPr/>
            </p:nvSpPr>
            <p:spPr bwMode="auto">
              <a:xfrm>
                <a:off x="4833938" y="3854450"/>
                <a:ext cx="68263" cy="120650"/>
              </a:xfrm>
              <a:custGeom>
                <a:avLst/>
                <a:gdLst>
                  <a:gd name="T0" fmla="*/ 16 w 18"/>
                  <a:gd name="T1" fmla="*/ 0 h 32"/>
                  <a:gd name="T2" fmla="*/ 2 w 18"/>
                  <a:gd name="T3" fmla="*/ 0 h 32"/>
                  <a:gd name="T4" fmla="*/ 0 w 18"/>
                  <a:gd name="T5" fmla="*/ 2 h 32"/>
                  <a:gd name="T6" fmla="*/ 0 w 18"/>
                  <a:gd name="T7" fmla="*/ 30 h 32"/>
                  <a:gd name="T8" fmla="*/ 2 w 18"/>
                  <a:gd name="T9" fmla="*/ 32 h 32"/>
                  <a:gd name="T10" fmla="*/ 16 w 18"/>
                  <a:gd name="T11" fmla="*/ 32 h 32"/>
                  <a:gd name="T12" fmla="*/ 18 w 18"/>
                  <a:gd name="T13" fmla="*/ 30 h 32"/>
                  <a:gd name="T14" fmla="*/ 18 w 18"/>
                  <a:gd name="T15" fmla="*/ 2 h 32"/>
                  <a:gd name="T16" fmla="*/ 16 w 18"/>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2">
                    <a:moveTo>
                      <a:pt x="16" y="0"/>
                    </a:moveTo>
                    <a:cubicBezTo>
                      <a:pt x="2" y="0"/>
                      <a:pt x="2" y="0"/>
                      <a:pt x="2" y="0"/>
                    </a:cubicBezTo>
                    <a:cubicBezTo>
                      <a:pt x="1" y="0"/>
                      <a:pt x="0" y="1"/>
                      <a:pt x="0" y="2"/>
                    </a:cubicBezTo>
                    <a:cubicBezTo>
                      <a:pt x="0" y="30"/>
                      <a:pt x="0" y="30"/>
                      <a:pt x="0" y="30"/>
                    </a:cubicBezTo>
                    <a:cubicBezTo>
                      <a:pt x="0" y="31"/>
                      <a:pt x="1" y="32"/>
                      <a:pt x="2" y="32"/>
                    </a:cubicBezTo>
                    <a:cubicBezTo>
                      <a:pt x="16" y="32"/>
                      <a:pt x="16" y="32"/>
                      <a:pt x="16" y="32"/>
                    </a:cubicBezTo>
                    <a:cubicBezTo>
                      <a:pt x="17" y="32"/>
                      <a:pt x="18" y="31"/>
                      <a:pt x="18" y="30"/>
                    </a:cubicBezTo>
                    <a:cubicBezTo>
                      <a:pt x="18" y="2"/>
                      <a:pt x="18" y="2"/>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9" name="Group 28">
            <a:extLst>
              <a:ext uri="{FF2B5EF4-FFF2-40B4-BE49-F238E27FC236}">
                <a16:creationId xmlns:a16="http://schemas.microsoft.com/office/drawing/2014/main" id="{1382E283-DDB7-8E9A-9E06-DC6D9A79CE4A}"/>
              </a:ext>
            </a:extLst>
          </p:cNvPr>
          <p:cNvGrpSpPr/>
          <p:nvPr/>
        </p:nvGrpSpPr>
        <p:grpSpPr>
          <a:xfrm>
            <a:off x="3105656" y="3040822"/>
            <a:ext cx="5181220" cy="412708"/>
            <a:chOff x="4183347" y="2571004"/>
            <a:chExt cx="6211787" cy="604523"/>
          </a:xfrm>
          <a:solidFill>
            <a:schemeClr val="accent2">
              <a:lumMod val="25000"/>
              <a:lumOff val="75000"/>
            </a:schemeClr>
          </a:solidFill>
        </p:grpSpPr>
        <p:grpSp>
          <p:nvGrpSpPr>
            <p:cNvPr id="30" name="Group 29">
              <a:extLst>
                <a:ext uri="{FF2B5EF4-FFF2-40B4-BE49-F238E27FC236}">
                  <a16:creationId xmlns:a16="http://schemas.microsoft.com/office/drawing/2014/main" id="{9AA02D8E-FD80-9C56-4337-84E01AB712CF}"/>
                </a:ext>
              </a:extLst>
            </p:cNvPr>
            <p:cNvGrpSpPr/>
            <p:nvPr/>
          </p:nvGrpSpPr>
          <p:grpSpPr>
            <a:xfrm>
              <a:off x="4183347" y="2571004"/>
              <a:ext cx="6211787" cy="604523"/>
              <a:chOff x="4183347" y="2571004"/>
              <a:chExt cx="6211787" cy="604523"/>
            </a:xfrm>
            <a:grpFill/>
          </p:grpSpPr>
          <p:sp>
            <p:nvSpPr>
              <p:cNvPr id="36" name="Rectangle: Rounded Corners 35">
                <a:extLst>
                  <a:ext uri="{FF2B5EF4-FFF2-40B4-BE49-F238E27FC236}">
                    <a16:creationId xmlns:a16="http://schemas.microsoft.com/office/drawing/2014/main" id="{443357B9-7BDD-4FB1-2288-1EB182664AAB}"/>
                  </a:ext>
                </a:extLst>
              </p:cNvPr>
              <p:cNvSpPr/>
              <p:nvPr/>
            </p:nvSpPr>
            <p:spPr>
              <a:xfrm>
                <a:off x="4518922" y="2571004"/>
                <a:ext cx="5876212" cy="604523"/>
              </a:xfrm>
              <a:prstGeom prst="roundRect">
                <a:avLst>
                  <a:gd name="adj" fmla="val 50000"/>
                </a:avLst>
              </a:prstGeom>
              <a:grpFill/>
              <a:effectLst>
                <a:outerShdw dist="38100" algn="l" rotWithShape="0">
                  <a:srgbClr val="FFC50D"/>
                </a:outerShdw>
              </a:effectLst>
            </p:spPr>
            <p:txBody>
              <a:bodyPr wrap="square" lIns="50400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93452"/>
                    </a:solidFill>
                    <a:effectLst/>
                    <a:uLnTx/>
                    <a:uFillTx/>
                    <a:latin typeface="Perpetua" panose="02020502060401020303" pitchFamily="18" charset="0"/>
                    <a:ea typeface="+mn-ea"/>
                    <a:cs typeface="Segoe UI" panose="020B0502040204020203" pitchFamily="34" charset="0"/>
                  </a:rPr>
                  <a:t>Benefits</a:t>
                </a:r>
              </a:p>
            </p:txBody>
          </p:sp>
          <p:sp>
            <p:nvSpPr>
              <p:cNvPr id="37" name="Oval 36">
                <a:extLst>
                  <a:ext uri="{FF2B5EF4-FFF2-40B4-BE49-F238E27FC236}">
                    <a16:creationId xmlns:a16="http://schemas.microsoft.com/office/drawing/2014/main" id="{BB75E75A-5EDA-A0C8-F4D9-E6DB7CC2C690}"/>
                  </a:ext>
                </a:extLst>
              </p:cNvPr>
              <p:cNvSpPr>
                <a:spLocks noChangeArrowheads="1"/>
              </p:cNvSpPr>
              <p:nvPr/>
            </p:nvSpPr>
            <p:spPr bwMode="auto">
              <a:xfrm>
                <a:off x="4183347" y="2619983"/>
                <a:ext cx="543237" cy="541605"/>
              </a:xfrm>
              <a:prstGeom prst="ellipse">
                <a:avLst/>
              </a:prstGeom>
              <a:grpFill/>
              <a:ln w="3175" cap="flat">
                <a:noFill/>
                <a:prstDash val="solid"/>
                <a:miter lim="800000"/>
                <a:headEnd/>
                <a:tailEnd/>
              </a:ln>
              <a:effectLst>
                <a:outerShdw dist="38100" algn="l" rotWithShape="0">
                  <a:srgbClr val="FFC50D"/>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EE4A8D61-55EF-C5EE-DCB1-64760B85E5AB}"/>
                </a:ext>
              </a:extLst>
            </p:cNvPr>
            <p:cNvGrpSpPr/>
            <p:nvPr/>
          </p:nvGrpSpPr>
          <p:grpSpPr>
            <a:xfrm>
              <a:off x="4345984" y="2752621"/>
              <a:ext cx="270915" cy="272109"/>
              <a:chOff x="7718425" y="3248025"/>
              <a:chExt cx="360363" cy="361951"/>
            </a:xfrm>
            <a:grpFill/>
            <a:effectLst>
              <a:outerShdw blurRad="50800" dist="38100" dir="2700000" algn="tl" rotWithShape="0">
                <a:prstClr val="black">
                  <a:alpha val="40000"/>
                </a:prstClr>
              </a:outerShdw>
            </a:effectLst>
          </p:grpSpPr>
          <p:sp>
            <p:nvSpPr>
              <p:cNvPr id="32" name="Freeform 63">
                <a:extLst>
                  <a:ext uri="{FF2B5EF4-FFF2-40B4-BE49-F238E27FC236}">
                    <a16:creationId xmlns:a16="http://schemas.microsoft.com/office/drawing/2014/main" id="{900BC91B-9900-FE29-2174-E06C7EFB6678}"/>
                  </a:ext>
                </a:extLst>
              </p:cNvPr>
              <p:cNvSpPr>
                <a:spLocks/>
              </p:cNvSpPr>
              <p:nvPr/>
            </p:nvSpPr>
            <p:spPr bwMode="auto">
              <a:xfrm>
                <a:off x="7718425" y="3248025"/>
                <a:ext cx="360363" cy="331788"/>
              </a:xfrm>
              <a:custGeom>
                <a:avLst/>
                <a:gdLst>
                  <a:gd name="T0" fmla="*/ 20 w 96"/>
                  <a:gd name="T1" fmla="*/ 88 h 88"/>
                  <a:gd name="T2" fmla="*/ 8 w 96"/>
                  <a:gd name="T3" fmla="*/ 75 h 88"/>
                  <a:gd name="T4" fmla="*/ 17 w 96"/>
                  <a:gd name="T5" fmla="*/ 65 h 88"/>
                  <a:gd name="T6" fmla="*/ 2 w 96"/>
                  <a:gd name="T7" fmla="*/ 56 h 88"/>
                  <a:gd name="T8" fmla="*/ 0 w 96"/>
                  <a:gd name="T9" fmla="*/ 42 h 88"/>
                  <a:gd name="T10" fmla="*/ 13 w 96"/>
                  <a:gd name="T11" fmla="*/ 40 h 88"/>
                  <a:gd name="T12" fmla="*/ 8 w 96"/>
                  <a:gd name="T13" fmla="*/ 23 h 88"/>
                  <a:gd name="T14" fmla="*/ 8 w 96"/>
                  <a:gd name="T15" fmla="*/ 20 h 88"/>
                  <a:gd name="T16" fmla="*/ 23 w 96"/>
                  <a:gd name="T17" fmla="*/ 8 h 88"/>
                  <a:gd name="T18" fmla="*/ 40 w 96"/>
                  <a:gd name="T19" fmla="*/ 13 h 88"/>
                  <a:gd name="T20" fmla="*/ 42 w 96"/>
                  <a:gd name="T21" fmla="*/ 0 h 88"/>
                  <a:gd name="T22" fmla="*/ 56 w 96"/>
                  <a:gd name="T23" fmla="*/ 2 h 88"/>
                  <a:gd name="T24" fmla="*/ 65 w 96"/>
                  <a:gd name="T25" fmla="*/ 17 h 88"/>
                  <a:gd name="T26" fmla="*/ 76 w 96"/>
                  <a:gd name="T27" fmla="*/ 8 h 88"/>
                  <a:gd name="T28" fmla="*/ 88 w 96"/>
                  <a:gd name="T29" fmla="*/ 21 h 88"/>
                  <a:gd name="T30" fmla="*/ 79 w 96"/>
                  <a:gd name="T31" fmla="*/ 31 h 88"/>
                  <a:gd name="T32" fmla="*/ 94 w 96"/>
                  <a:gd name="T33" fmla="*/ 40 h 88"/>
                  <a:gd name="T34" fmla="*/ 96 w 96"/>
                  <a:gd name="T35" fmla="*/ 54 h 88"/>
                  <a:gd name="T36" fmla="*/ 83 w 96"/>
                  <a:gd name="T37" fmla="*/ 56 h 88"/>
                  <a:gd name="T38" fmla="*/ 88 w 96"/>
                  <a:gd name="T39" fmla="*/ 73 h 88"/>
                  <a:gd name="T40" fmla="*/ 76 w 96"/>
                  <a:gd name="T41" fmla="*/ 88 h 88"/>
                  <a:gd name="T42" fmla="*/ 64 w 96"/>
                  <a:gd name="T43" fmla="*/ 78 h 88"/>
                  <a:gd name="T44" fmla="*/ 67 w 96"/>
                  <a:gd name="T45" fmla="*/ 76 h 88"/>
                  <a:gd name="T46" fmla="*/ 83 w 96"/>
                  <a:gd name="T47" fmla="*/ 75 h 88"/>
                  <a:gd name="T48" fmla="*/ 75 w 96"/>
                  <a:gd name="T49" fmla="*/ 65 h 88"/>
                  <a:gd name="T50" fmla="*/ 81 w 96"/>
                  <a:gd name="T51" fmla="*/ 52 h 88"/>
                  <a:gd name="T52" fmla="*/ 92 w 96"/>
                  <a:gd name="T53" fmla="*/ 44 h 88"/>
                  <a:gd name="T54" fmla="*/ 79 w 96"/>
                  <a:gd name="T55" fmla="*/ 42 h 88"/>
                  <a:gd name="T56" fmla="*/ 76 w 96"/>
                  <a:gd name="T57" fmla="*/ 29 h 88"/>
                  <a:gd name="T58" fmla="*/ 75 w 96"/>
                  <a:gd name="T59" fmla="*/ 13 h 88"/>
                  <a:gd name="T60" fmla="*/ 65 w 96"/>
                  <a:gd name="T61" fmla="*/ 21 h 88"/>
                  <a:gd name="T62" fmla="*/ 52 w 96"/>
                  <a:gd name="T63" fmla="*/ 15 h 88"/>
                  <a:gd name="T64" fmla="*/ 44 w 96"/>
                  <a:gd name="T65" fmla="*/ 4 h 88"/>
                  <a:gd name="T66" fmla="*/ 42 w 96"/>
                  <a:gd name="T67" fmla="*/ 17 h 88"/>
                  <a:gd name="T68" fmla="*/ 29 w 96"/>
                  <a:gd name="T69" fmla="*/ 20 h 88"/>
                  <a:gd name="T70" fmla="*/ 13 w 96"/>
                  <a:gd name="T71" fmla="*/ 21 h 88"/>
                  <a:gd name="T72" fmla="*/ 21 w 96"/>
                  <a:gd name="T73" fmla="*/ 31 h 88"/>
                  <a:gd name="T74" fmla="*/ 15 w 96"/>
                  <a:gd name="T75" fmla="*/ 44 h 88"/>
                  <a:gd name="T76" fmla="*/ 4 w 96"/>
                  <a:gd name="T77" fmla="*/ 52 h 88"/>
                  <a:gd name="T78" fmla="*/ 17 w 96"/>
                  <a:gd name="T79" fmla="*/ 54 h 88"/>
                  <a:gd name="T80" fmla="*/ 20 w 96"/>
                  <a:gd name="T81" fmla="*/ 67 h 88"/>
                  <a:gd name="T82" fmla="*/ 21 w 96"/>
                  <a:gd name="T83" fmla="*/ 83 h 88"/>
                  <a:gd name="T84" fmla="*/ 32 w 96"/>
                  <a:gd name="T85" fmla="*/ 76 h 88"/>
                  <a:gd name="T86" fmla="*/ 23 w 96"/>
                  <a:gd name="T8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88">
                    <a:moveTo>
                      <a:pt x="21" y="88"/>
                    </a:moveTo>
                    <a:cubicBezTo>
                      <a:pt x="21"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59" y="14"/>
                      <a:pt x="63" y="15"/>
                      <a:pt x="65" y="17"/>
                    </a:cubicBezTo>
                    <a:cubicBezTo>
                      <a:pt x="73" y="8"/>
                      <a:pt x="73" y="8"/>
                      <a:pt x="73" y="8"/>
                    </a:cubicBezTo>
                    <a:cubicBezTo>
                      <a:pt x="74" y="8"/>
                      <a:pt x="75" y="8"/>
                      <a:pt x="76" y="8"/>
                    </a:cubicBezTo>
                    <a:cubicBezTo>
                      <a:pt x="88" y="20"/>
                      <a:pt x="88" y="20"/>
                      <a:pt x="88" y="20"/>
                    </a:cubicBezTo>
                    <a:cubicBezTo>
                      <a:pt x="88" y="20"/>
                      <a:pt x="88" y="21"/>
                      <a:pt x="88" y="21"/>
                    </a:cubicBezTo>
                    <a:cubicBezTo>
                      <a:pt x="88" y="22"/>
                      <a:pt x="88" y="22"/>
                      <a:pt x="88" y="23"/>
                    </a:cubicBezTo>
                    <a:cubicBezTo>
                      <a:pt x="79" y="31"/>
                      <a:pt x="79" y="31"/>
                      <a:pt x="79" y="31"/>
                    </a:cubicBezTo>
                    <a:cubicBezTo>
                      <a:pt x="81" y="33"/>
                      <a:pt x="82" y="37"/>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4" y="78"/>
                      <a:pt x="64" y="78"/>
                      <a:pt x="64" y="78"/>
                    </a:cubicBezTo>
                    <a:cubicBezTo>
                      <a:pt x="63" y="78"/>
                      <a:pt x="63" y="76"/>
                      <a:pt x="64" y="76"/>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0"/>
                      <a:pt x="77" y="34"/>
                      <a:pt x="75" y="31"/>
                    </a:cubicBezTo>
                    <a:cubicBezTo>
                      <a:pt x="75" y="31"/>
                      <a:pt x="75" y="30"/>
                      <a:pt x="76" y="29"/>
                    </a:cubicBezTo>
                    <a:cubicBezTo>
                      <a:pt x="83" y="21"/>
                      <a:pt x="83" y="21"/>
                      <a:pt x="83" y="21"/>
                    </a:cubicBezTo>
                    <a:cubicBezTo>
                      <a:pt x="75" y="13"/>
                      <a:pt x="75" y="13"/>
                      <a:pt x="75" y="13"/>
                    </a:cubicBezTo>
                    <a:cubicBezTo>
                      <a:pt x="67" y="20"/>
                      <a:pt x="67" y="20"/>
                      <a:pt x="67" y="20"/>
                    </a:cubicBezTo>
                    <a:cubicBezTo>
                      <a:pt x="66" y="21"/>
                      <a:pt x="65"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2" y="76"/>
                    </a:cubicBezTo>
                    <a:cubicBezTo>
                      <a:pt x="33" y="76"/>
                      <a:pt x="33" y="78"/>
                      <a:pt x="32" y="78"/>
                    </a:cubicBezTo>
                    <a:cubicBezTo>
                      <a:pt x="23" y="88"/>
                      <a:pt x="23" y="88"/>
                      <a:pt x="23" y="88"/>
                    </a:cubicBezTo>
                    <a:cubicBezTo>
                      <a:pt x="22" y="88"/>
                      <a:pt x="22" y="88"/>
                      <a:pt x="2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64">
                <a:extLst>
                  <a:ext uri="{FF2B5EF4-FFF2-40B4-BE49-F238E27FC236}">
                    <a16:creationId xmlns:a16="http://schemas.microsoft.com/office/drawing/2014/main" id="{258BB9B8-E21F-36D1-B1AF-6B71F6AC108A}"/>
                  </a:ext>
                </a:extLst>
              </p:cNvPr>
              <p:cNvSpPr>
                <a:spLocks/>
              </p:cNvSpPr>
              <p:nvPr/>
            </p:nvSpPr>
            <p:spPr bwMode="auto">
              <a:xfrm>
                <a:off x="7869238" y="3549650"/>
                <a:ext cx="60325" cy="15875"/>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65">
                <a:extLst>
                  <a:ext uri="{FF2B5EF4-FFF2-40B4-BE49-F238E27FC236}">
                    <a16:creationId xmlns:a16="http://schemas.microsoft.com/office/drawing/2014/main" id="{9EC53163-0B31-9626-CC0B-80D40BC8E475}"/>
                  </a:ext>
                </a:extLst>
              </p:cNvPr>
              <p:cNvSpPr>
                <a:spLocks/>
              </p:cNvSpPr>
              <p:nvPr/>
            </p:nvSpPr>
            <p:spPr bwMode="auto">
              <a:xfrm>
                <a:off x="7869238" y="3579813"/>
                <a:ext cx="60325" cy="30163"/>
              </a:xfrm>
              <a:custGeom>
                <a:avLst/>
                <a:gdLst>
                  <a:gd name="T0" fmla="*/ 14 w 16"/>
                  <a:gd name="T1" fmla="*/ 0 h 8"/>
                  <a:gd name="T2" fmla="*/ 2 w 16"/>
                  <a:gd name="T3" fmla="*/ 0 h 8"/>
                  <a:gd name="T4" fmla="*/ 0 w 16"/>
                  <a:gd name="T5" fmla="*/ 2 h 8"/>
                  <a:gd name="T6" fmla="*/ 2 w 16"/>
                  <a:gd name="T7" fmla="*/ 4 h 8"/>
                  <a:gd name="T8" fmla="*/ 6 w 16"/>
                  <a:gd name="T9" fmla="*/ 4 h 8"/>
                  <a:gd name="T10" fmla="*/ 6 w 16"/>
                  <a:gd name="T11" fmla="*/ 6 h 8"/>
                  <a:gd name="T12" fmla="*/ 8 w 16"/>
                  <a:gd name="T13" fmla="*/ 8 h 8"/>
                  <a:gd name="T14" fmla="*/ 10 w 16"/>
                  <a:gd name="T15" fmla="*/ 6 h 8"/>
                  <a:gd name="T16" fmla="*/ 10 w 16"/>
                  <a:gd name="T17" fmla="*/ 4 h 8"/>
                  <a:gd name="T18" fmla="*/ 14 w 16"/>
                  <a:gd name="T19" fmla="*/ 4 h 8"/>
                  <a:gd name="T20" fmla="*/ 16 w 16"/>
                  <a:gd name="T21" fmla="*/ 2 h 8"/>
                  <a:gd name="T22" fmla="*/ 14 w 1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8">
                    <a:moveTo>
                      <a:pt x="14" y="0"/>
                    </a:moveTo>
                    <a:cubicBezTo>
                      <a:pt x="2" y="0"/>
                      <a:pt x="2" y="0"/>
                      <a:pt x="2" y="0"/>
                    </a:cubicBezTo>
                    <a:cubicBezTo>
                      <a:pt x="1" y="0"/>
                      <a:pt x="0" y="1"/>
                      <a:pt x="0" y="2"/>
                    </a:cubicBezTo>
                    <a:cubicBezTo>
                      <a:pt x="0" y="3"/>
                      <a:pt x="1" y="4"/>
                      <a:pt x="2" y="4"/>
                    </a:cubicBezTo>
                    <a:cubicBezTo>
                      <a:pt x="6" y="4"/>
                      <a:pt x="6" y="4"/>
                      <a:pt x="6" y="4"/>
                    </a:cubicBezTo>
                    <a:cubicBezTo>
                      <a:pt x="6" y="6"/>
                      <a:pt x="6" y="6"/>
                      <a:pt x="6" y="6"/>
                    </a:cubicBezTo>
                    <a:cubicBezTo>
                      <a:pt x="6" y="7"/>
                      <a:pt x="7" y="8"/>
                      <a:pt x="8" y="8"/>
                    </a:cubicBezTo>
                    <a:cubicBezTo>
                      <a:pt x="9" y="8"/>
                      <a:pt x="10" y="7"/>
                      <a:pt x="10" y="6"/>
                    </a:cubicBezTo>
                    <a:cubicBezTo>
                      <a:pt x="10" y="4"/>
                      <a:pt x="10" y="4"/>
                      <a:pt x="10"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66">
                <a:extLst>
                  <a:ext uri="{FF2B5EF4-FFF2-40B4-BE49-F238E27FC236}">
                    <a16:creationId xmlns:a16="http://schemas.microsoft.com/office/drawing/2014/main" id="{6899FF84-9960-B6A6-54C7-6AF05158527F}"/>
                  </a:ext>
                </a:extLst>
              </p:cNvPr>
              <p:cNvSpPr>
                <a:spLocks/>
              </p:cNvSpPr>
              <p:nvPr/>
            </p:nvSpPr>
            <p:spPr bwMode="auto">
              <a:xfrm>
                <a:off x="7805738" y="3338513"/>
                <a:ext cx="187325" cy="196850"/>
              </a:xfrm>
              <a:custGeom>
                <a:avLst/>
                <a:gdLst>
                  <a:gd name="T0" fmla="*/ 25 w 50"/>
                  <a:gd name="T1" fmla="*/ 0 h 52"/>
                  <a:gd name="T2" fmla="*/ 0 w 50"/>
                  <a:gd name="T3" fmla="*/ 24 h 52"/>
                  <a:gd name="T4" fmla="*/ 17 w 50"/>
                  <a:gd name="T5" fmla="*/ 47 h 52"/>
                  <a:gd name="T6" fmla="*/ 17 w 50"/>
                  <a:gd name="T7" fmla="*/ 50 h 52"/>
                  <a:gd name="T8" fmla="*/ 19 w 50"/>
                  <a:gd name="T9" fmla="*/ 52 h 52"/>
                  <a:gd name="T10" fmla="*/ 31 w 50"/>
                  <a:gd name="T11" fmla="*/ 52 h 52"/>
                  <a:gd name="T12" fmla="*/ 33 w 50"/>
                  <a:gd name="T13" fmla="*/ 50 h 52"/>
                  <a:gd name="T14" fmla="*/ 33 w 50"/>
                  <a:gd name="T15" fmla="*/ 47 h 52"/>
                  <a:gd name="T16" fmla="*/ 50 w 50"/>
                  <a:gd name="T17" fmla="*/ 24 h 52"/>
                  <a:gd name="T18" fmla="*/ 25 w 50"/>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2">
                    <a:moveTo>
                      <a:pt x="25" y="0"/>
                    </a:moveTo>
                    <a:cubicBezTo>
                      <a:pt x="11" y="0"/>
                      <a:pt x="0" y="11"/>
                      <a:pt x="0" y="24"/>
                    </a:cubicBezTo>
                    <a:cubicBezTo>
                      <a:pt x="0" y="34"/>
                      <a:pt x="7" y="43"/>
                      <a:pt x="17" y="47"/>
                    </a:cubicBezTo>
                    <a:cubicBezTo>
                      <a:pt x="17" y="50"/>
                      <a:pt x="17" y="50"/>
                      <a:pt x="17" y="50"/>
                    </a:cubicBezTo>
                    <a:cubicBezTo>
                      <a:pt x="17" y="51"/>
                      <a:pt x="18" y="52"/>
                      <a:pt x="19" y="52"/>
                    </a:cubicBezTo>
                    <a:cubicBezTo>
                      <a:pt x="31" y="52"/>
                      <a:pt x="31" y="52"/>
                      <a:pt x="31" y="52"/>
                    </a:cubicBezTo>
                    <a:cubicBezTo>
                      <a:pt x="32" y="52"/>
                      <a:pt x="33" y="51"/>
                      <a:pt x="33" y="50"/>
                    </a:cubicBezTo>
                    <a:cubicBezTo>
                      <a:pt x="33" y="47"/>
                      <a:pt x="33" y="47"/>
                      <a:pt x="33" y="47"/>
                    </a:cubicBezTo>
                    <a:cubicBezTo>
                      <a:pt x="43" y="43"/>
                      <a:pt x="50" y="34"/>
                      <a:pt x="50" y="24"/>
                    </a:cubicBezTo>
                    <a:cubicBezTo>
                      <a:pt x="50" y="11"/>
                      <a:pt x="39"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7" name="Group 46">
            <a:extLst>
              <a:ext uri="{FF2B5EF4-FFF2-40B4-BE49-F238E27FC236}">
                <a16:creationId xmlns:a16="http://schemas.microsoft.com/office/drawing/2014/main" id="{0E5B757B-7237-D58E-894A-C00FE2635BB0}"/>
              </a:ext>
            </a:extLst>
          </p:cNvPr>
          <p:cNvGrpSpPr/>
          <p:nvPr/>
        </p:nvGrpSpPr>
        <p:grpSpPr>
          <a:xfrm>
            <a:off x="3036617" y="1077749"/>
            <a:ext cx="5166788" cy="412708"/>
            <a:chOff x="4246354" y="1991452"/>
            <a:chExt cx="6194484" cy="604523"/>
          </a:xfrm>
          <a:solidFill>
            <a:srgbClr val="0070C0"/>
          </a:solidFill>
        </p:grpSpPr>
        <p:sp>
          <p:nvSpPr>
            <p:cNvPr id="48" name="Rectangle: Rounded Corners 47">
              <a:extLst>
                <a:ext uri="{FF2B5EF4-FFF2-40B4-BE49-F238E27FC236}">
                  <a16:creationId xmlns:a16="http://schemas.microsoft.com/office/drawing/2014/main" id="{8E87EB0F-E5DD-8AE0-62D4-7C615681D840}"/>
                </a:ext>
              </a:extLst>
            </p:cNvPr>
            <p:cNvSpPr/>
            <p:nvPr/>
          </p:nvSpPr>
          <p:spPr>
            <a:xfrm>
              <a:off x="4564626" y="1991452"/>
              <a:ext cx="5876212" cy="604523"/>
            </a:xfrm>
            <a:prstGeom prst="roundRect">
              <a:avLst>
                <a:gd name="adj" fmla="val 50000"/>
              </a:avLst>
            </a:prstGeom>
            <a:grpFill/>
            <a:effectLst>
              <a:outerShdw dist="38100" algn="l" rotWithShape="0">
                <a:srgbClr val="43C959"/>
              </a:outerShdw>
            </a:effectLst>
          </p:spPr>
          <p:txBody>
            <a:bodyPr wrap="square" lIns="50400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93452"/>
                  </a:solidFill>
                  <a:effectLst/>
                  <a:uLnTx/>
                  <a:uFillTx/>
                  <a:latin typeface="Perpetua" panose="02020502060401020303" pitchFamily="18" charset="0"/>
                  <a:ea typeface="+mn-ea"/>
                  <a:cs typeface="Segoe UI" panose="020B0502040204020203" pitchFamily="34" charset="0"/>
                </a:rPr>
                <a:t>Introduction</a:t>
              </a:r>
            </a:p>
          </p:txBody>
        </p:sp>
        <p:sp>
          <p:nvSpPr>
            <p:cNvPr id="49" name="Oval 48">
              <a:extLst>
                <a:ext uri="{FF2B5EF4-FFF2-40B4-BE49-F238E27FC236}">
                  <a16:creationId xmlns:a16="http://schemas.microsoft.com/office/drawing/2014/main" id="{DC3D112B-49D3-9986-4A77-2682AE8F89BA}"/>
                </a:ext>
              </a:extLst>
            </p:cNvPr>
            <p:cNvSpPr>
              <a:spLocks noChangeArrowheads="1"/>
            </p:cNvSpPr>
            <p:nvPr/>
          </p:nvSpPr>
          <p:spPr bwMode="auto">
            <a:xfrm>
              <a:off x="4246354" y="2051153"/>
              <a:ext cx="543237" cy="541605"/>
            </a:xfrm>
            <a:prstGeom prst="ellipse">
              <a:avLst/>
            </a:prstGeom>
            <a:grpFill/>
            <a:ln w="3175" cap="flat">
              <a:solidFill>
                <a:schemeClr val="bg1"/>
              </a:solidFill>
              <a:prstDash val="solid"/>
              <a:miter lim="800000"/>
              <a:headEnd/>
              <a:tailEnd/>
            </a:ln>
            <a:effectLst>
              <a:outerShdw dist="38100" algn="l" rotWithShape="0">
                <a:srgbClr val="43C959"/>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pic>
        <p:nvPicPr>
          <p:cNvPr id="51" name="Graphic 50" descr="Double Tap Gesture outline">
            <a:extLst>
              <a:ext uri="{FF2B5EF4-FFF2-40B4-BE49-F238E27FC236}">
                <a16:creationId xmlns:a16="http://schemas.microsoft.com/office/drawing/2014/main" id="{95478B12-8EB5-1B5F-2158-1305E0E5512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43624" y="1138636"/>
            <a:ext cx="320115" cy="320115"/>
          </a:xfrm>
          <a:prstGeom prst="rect">
            <a:avLst/>
          </a:prstGeom>
        </p:spPr>
      </p:pic>
      <p:grpSp>
        <p:nvGrpSpPr>
          <p:cNvPr id="52" name="Group 4">
            <a:extLst>
              <a:ext uri="{FF2B5EF4-FFF2-40B4-BE49-F238E27FC236}">
                <a16:creationId xmlns:a16="http://schemas.microsoft.com/office/drawing/2014/main" id="{0F3BFE58-0540-DCD6-FA2D-B5B048C8A3D3}"/>
              </a:ext>
            </a:extLst>
          </p:cNvPr>
          <p:cNvGrpSpPr>
            <a:grpSpLocks noChangeAspect="1"/>
          </p:cNvGrpSpPr>
          <p:nvPr/>
        </p:nvGrpSpPr>
        <p:grpSpPr bwMode="auto">
          <a:xfrm>
            <a:off x="418493" y="1262341"/>
            <a:ext cx="2038256" cy="2987601"/>
            <a:chOff x="-128" y="155"/>
            <a:chExt cx="2731" cy="4003"/>
          </a:xfrm>
        </p:grpSpPr>
        <p:sp>
          <p:nvSpPr>
            <p:cNvPr id="53" name="Oval 5">
              <a:extLst>
                <a:ext uri="{FF2B5EF4-FFF2-40B4-BE49-F238E27FC236}">
                  <a16:creationId xmlns:a16="http://schemas.microsoft.com/office/drawing/2014/main" id="{6184C738-F5FF-9131-6116-A7763382EA58}"/>
                </a:ext>
              </a:extLst>
            </p:cNvPr>
            <p:cNvSpPr>
              <a:spLocks noChangeArrowheads="1"/>
            </p:cNvSpPr>
            <p:nvPr/>
          </p:nvSpPr>
          <p:spPr bwMode="auto">
            <a:xfrm>
              <a:off x="1104" y="3999"/>
              <a:ext cx="739" cy="95"/>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6">
              <a:extLst>
                <a:ext uri="{FF2B5EF4-FFF2-40B4-BE49-F238E27FC236}">
                  <a16:creationId xmlns:a16="http://schemas.microsoft.com/office/drawing/2014/main" id="{69C83F7D-E3DF-4889-F318-B1CD9711516B}"/>
                </a:ext>
              </a:extLst>
            </p:cNvPr>
            <p:cNvSpPr>
              <a:spLocks noEditPoints="1"/>
            </p:cNvSpPr>
            <p:nvPr/>
          </p:nvSpPr>
          <p:spPr bwMode="auto">
            <a:xfrm>
              <a:off x="464" y="855"/>
              <a:ext cx="977" cy="976"/>
            </a:xfrm>
            <a:custGeom>
              <a:avLst/>
              <a:gdLst>
                <a:gd name="T0" fmla="*/ 118 w 411"/>
                <a:gd name="T1" fmla="*/ 59 h 411"/>
                <a:gd name="T2" fmla="*/ 159 w 411"/>
                <a:gd name="T3" fmla="*/ 42 h 411"/>
                <a:gd name="T4" fmla="*/ 167 w 411"/>
                <a:gd name="T5" fmla="*/ 1 h 411"/>
                <a:gd name="T6" fmla="*/ 236 w 411"/>
                <a:gd name="T7" fmla="*/ 0 h 411"/>
                <a:gd name="T8" fmla="*/ 246 w 411"/>
                <a:gd name="T9" fmla="*/ 40 h 411"/>
                <a:gd name="T10" fmla="*/ 288 w 411"/>
                <a:gd name="T11" fmla="*/ 56 h 411"/>
                <a:gd name="T12" fmla="*/ 323 w 411"/>
                <a:gd name="T13" fmla="*/ 34 h 411"/>
                <a:gd name="T14" fmla="*/ 373 w 411"/>
                <a:gd name="T15" fmla="*/ 82 h 411"/>
                <a:gd name="T16" fmla="*/ 351 w 411"/>
                <a:gd name="T17" fmla="*/ 117 h 411"/>
                <a:gd name="T18" fmla="*/ 369 w 411"/>
                <a:gd name="T19" fmla="*/ 158 h 411"/>
                <a:gd name="T20" fmla="*/ 410 w 411"/>
                <a:gd name="T21" fmla="*/ 167 h 411"/>
                <a:gd name="T22" fmla="*/ 411 w 411"/>
                <a:gd name="T23" fmla="*/ 236 h 411"/>
                <a:gd name="T24" fmla="*/ 370 w 411"/>
                <a:gd name="T25" fmla="*/ 246 h 411"/>
                <a:gd name="T26" fmla="*/ 354 w 411"/>
                <a:gd name="T27" fmla="*/ 288 h 411"/>
                <a:gd name="T28" fmla="*/ 377 w 411"/>
                <a:gd name="T29" fmla="*/ 323 h 411"/>
                <a:gd name="T30" fmla="*/ 329 w 411"/>
                <a:gd name="T31" fmla="*/ 372 h 411"/>
                <a:gd name="T32" fmla="*/ 293 w 411"/>
                <a:gd name="T33" fmla="*/ 351 h 411"/>
                <a:gd name="T34" fmla="*/ 252 w 411"/>
                <a:gd name="T35" fmla="*/ 369 h 411"/>
                <a:gd name="T36" fmla="*/ 244 w 411"/>
                <a:gd name="T37" fmla="*/ 409 h 411"/>
                <a:gd name="T38" fmla="*/ 175 w 411"/>
                <a:gd name="T39" fmla="*/ 411 h 411"/>
                <a:gd name="T40" fmla="*/ 165 w 411"/>
                <a:gd name="T41" fmla="*/ 370 h 411"/>
                <a:gd name="T42" fmla="*/ 123 w 411"/>
                <a:gd name="T43" fmla="*/ 354 h 411"/>
                <a:gd name="T44" fmla="*/ 88 w 411"/>
                <a:gd name="T45" fmla="*/ 376 h 411"/>
                <a:gd name="T46" fmla="*/ 38 w 411"/>
                <a:gd name="T47" fmla="*/ 329 h 411"/>
                <a:gd name="T48" fmla="*/ 60 w 411"/>
                <a:gd name="T49" fmla="*/ 293 h 411"/>
                <a:gd name="T50" fmla="*/ 42 w 411"/>
                <a:gd name="T51" fmla="*/ 252 h 411"/>
                <a:gd name="T52" fmla="*/ 1 w 411"/>
                <a:gd name="T53" fmla="*/ 243 h 411"/>
                <a:gd name="T54" fmla="*/ 0 w 411"/>
                <a:gd name="T55" fmla="*/ 174 h 411"/>
                <a:gd name="T56" fmla="*/ 40 w 411"/>
                <a:gd name="T57" fmla="*/ 164 h 411"/>
                <a:gd name="T58" fmla="*/ 57 w 411"/>
                <a:gd name="T59" fmla="*/ 122 h 411"/>
                <a:gd name="T60" fmla="*/ 34 w 411"/>
                <a:gd name="T61" fmla="*/ 88 h 411"/>
                <a:gd name="T62" fmla="*/ 82 w 411"/>
                <a:gd name="T63" fmla="*/ 38 h 411"/>
                <a:gd name="T64" fmla="*/ 118 w 411"/>
                <a:gd name="T65" fmla="*/ 59 h 411"/>
                <a:gd name="T66" fmla="*/ 154 w 411"/>
                <a:gd name="T67" fmla="*/ 151 h 411"/>
                <a:gd name="T68" fmla="*/ 156 w 411"/>
                <a:gd name="T69" fmla="*/ 256 h 411"/>
                <a:gd name="T70" fmla="*/ 261 w 411"/>
                <a:gd name="T71" fmla="*/ 254 h 411"/>
                <a:gd name="T72" fmla="*/ 259 w 411"/>
                <a:gd name="T73" fmla="*/ 150 h 411"/>
                <a:gd name="T74" fmla="*/ 154 w 411"/>
                <a:gd name="T75" fmla="*/ 1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411">
                  <a:moveTo>
                    <a:pt x="118" y="59"/>
                  </a:moveTo>
                  <a:cubicBezTo>
                    <a:pt x="131" y="52"/>
                    <a:pt x="145" y="46"/>
                    <a:pt x="159" y="42"/>
                  </a:cubicBezTo>
                  <a:cubicBezTo>
                    <a:pt x="167" y="1"/>
                    <a:pt x="167" y="1"/>
                    <a:pt x="167" y="1"/>
                  </a:cubicBezTo>
                  <a:cubicBezTo>
                    <a:pt x="236" y="0"/>
                    <a:pt x="236" y="0"/>
                    <a:pt x="236" y="0"/>
                  </a:cubicBezTo>
                  <a:cubicBezTo>
                    <a:pt x="246" y="40"/>
                    <a:pt x="246" y="40"/>
                    <a:pt x="246" y="40"/>
                  </a:cubicBezTo>
                  <a:cubicBezTo>
                    <a:pt x="261" y="44"/>
                    <a:pt x="275" y="49"/>
                    <a:pt x="288" y="56"/>
                  </a:cubicBezTo>
                  <a:cubicBezTo>
                    <a:pt x="323" y="34"/>
                    <a:pt x="323" y="34"/>
                    <a:pt x="323" y="34"/>
                  </a:cubicBezTo>
                  <a:cubicBezTo>
                    <a:pt x="373" y="82"/>
                    <a:pt x="373" y="82"/>
                    <a:pt x="373" y="82"/>
                  </a:cubicBezTo>
                  <a:cubicBezTo>
                    <a:pt x="351" y="117"/>
                    <a:pt x="351" y="117"/>
                    <a:pt x="351" y="117"/>
                  </a:cubicBezTo>
                  <a:cubicBezTo>
                    <a:pt x="359" y="130"/>
                    <a:pt x="365" y="144"/>
                    <a:pt x="369" y="158"/>
                  </a:cubicBezTo>
                  <a:cubicBezTo>
                    <a:pt x="410" y="167"/>
                    <a:pt x="410" y="167"/>
                    <a:pt x="410" y="167"/>
                  </a:cubicBezTo>
                  <a:cubicBezTo>
                    <a:pt x="411" y="236"/>
                    <a:pt x="411" y="236"/>
                    <a:pt x="411" y="236"/>
                  </a:cubicBezTo>
                  <a:cubicBezTo>
                    <a:pt x="370" y="246"/>
                    <a:pt x="370" y="246"/>
                    <a:pt x="370" y="246"/>
                  </a:cubicBezTo>
                  <a:cubicBezTo>
                    <a:pt x="367" y="260"/>
                    <a:pt x="361" y="274"/>
                    <a:pt x="354" y="288"/>
                  </a:cubicBezTo>
                  <a:cubicBezTo>
                    <a:pt x="377" y="323"/>
                    <a:pt x="377" y="323"/>
                    <a:pt x="377" y="323"/>
                  </a:cubicBezTo>
                  <a:cubicBezTo>
                    <a:pt x="329" y="372"/>
                    <a:pt x="329" y="372"/>
                    <a:pt x="329" y="372"/>
                  </a:cubicBezTo>
                  <a:cubicBezTo>
                    <a:pt x="293" y="351"/>
                    <a:pt x="293" y="351"/>
                    <a:pt x="293" y="351"/>
                  </a:cubicBezTo>
                  <a:cubicBezTo>
                    <a:pt x="280" y="358"/>
                    <a:pt x="266" y="364"/>
                    <a:pt x="252" y="369"/>
                  </a:cubicBezTo>
                  <a:cubicBezTo>
                    <a:pt x="244" y="409"/>
                    <a:pt x="244" y="409"/>
                    <a:pt x="244" y="409"/>
                  </a:cubicBezTo>
                  <a:cubicBezTo>
                    <a:pt x="175" y="411"/>
                    <a:pt x="175" y="411"/>
                    <a:pt x="175" y="411"/>
                  </a:cubicBezTo>
                  <a:cubicBezTo>
                    <a:pt x="165" y="370"/>
                    <a:pt x="165" y="370"/>
                    <a:pt x="165" y="370"/>
                  </a:cubicBezTo>
                  <a:cubicBezTo>
                    <a:pt x="150" y="366"/>
                    <a:pt x="136" y="361"/>
                    <a:pt x="123" y="354"/>
                  </a:cubicBezTo>
                  <a:cubicBezTo>
                    <a:pt x="88" y="376"/>
                    <a:pt x="88" y="376"/>
                    <a:pt x="88" y="376"/>
                  </a:cubicBezTo>
                  <a:cubicBezTo>
                    <a:pt x="38" y="329"/>
                    <a:pt x="38" y="329"/>
                    <a:pt x="38" y="329"/>
                  </a:cubicBezTo>
                  <a:cubicBezTo>
                    <a:pt x="60" y="293"/>
                    <a:pt x="60" y="293"/>
                    <a:pt x="60" y="293"/>
                  </a:cubicBezTo>
                  <a:cubicBezTo>
                    <a:pt x="52" y="280"/>
                    <a:pt x="46" y="266"/>
                    <a:pt x="42" y="252"/>
                  </a:cubicBezTo>
                  <a:cubicBezTo>
                    <a:pt x="1" y="243"/>
                    <a:pt x="1" y="243"/>
                    <a:pt x="1" y="243"/>
                  </a:cubicBezTo>
                  <a:cubicBezTo>
                    <a:pt x="0" y="174"/>
                    <a:pt x="0" y="174"/>
                    <a:pt x="0" y="174"/>
                  </a:cubicBezTo>
                  <a:cubicBezTo>
                    <a:pt x="40" y="164"/>
                    <a:pt x="40" y="164"/>
                    <a:pt x="40" y="164"/>
                  </a:cubicBezTo>
                  <a:cubicBezTo>
                    <a:pt x="44" y="150"/>
                    <a:pt x="49" y="136"/>
                    <a:pt x="57" y="122"/>
                  </a:cubicBezTo>
                  <a:cubicBezTo>
                    <a:pt x="34" y="88"/>
                    <a:pt x="34" y="88"/>
                    <a:pt x="34" y="88"/>
                  </a:cubicBezTo>
                  <a:cubicBezTo>
                    <a:pt x="82" y="38"/>
                    <a:pt x="82" y="38"/>
                    <a:pt x="82" y="38"/>
                  </a:cubicBezTo>
                  <a:lnTo>
                    <a:pt x="118" y="59"/>
                  </a:lnTo>
                  <a:close/>
                  <a:moveTo>
                    <a:pt x="154" y="151"/>
                  </a:moveTo>
                  <a:cubicBezTo>
                    <a:pt x="126" y="181"/>
                    <a:pt x="127" y="228"/>
                    <a:pt x="156" y="256"/>
                  </a:cubicBezTo>
                  <a:cubicBezTo>
                    <a:pt x="186" y="284"/>
                    <a:pt x="232" y="284"/>
                    <a:pt x="261" y="254"/>
                  </a:cubicBezTo>
                  <a:cubicBezTo>
                    <a:pt x="289" y="225"/>
                    <a:pt x="288" y="178"/>
                    <a:pt x="259" y="150"/>
                  </a:cubicBezTo>
                  <a:cubicBezTo>
                    <a:pt x="230" y="121"/>
                    <a:pt x="183" y="122"/>
                    <a:pt x="154" y="151"/>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7">
              <a:extLst>
                <a:ext uri="{FF2B5EF4-FFF2-40B4-BE49-F238E27FC236}">
                  <a16:creationId xmlns:a16="http://schemas.microsoft.com/office/drawing/2014/main" id="{6271DFD3-6375-21D8-D267-356A351F7430}"/>
                </a:ext>
              </a:extLst>
            </p:cNvPr>
            <p:cNvSpPr>
              <a:spLocks noEditPoints="1"/>
            </p:cNvSpPr>
            <p:nvPr/>
          </p:nvSpPr>
          <p:spPr bwMode="auto">
            <a:xfrm>
              <a:off x="1432" y="1197"/>
              <a:ext cx="753" cy="753"/>
            </a:xfrm>
            <a:custGeom>
              <a:avLst/>
              <a:gdLst>
                <a:gd name="T0" fmla="*/ 116 w 317"/>
                <a:gd name="T1" fmla="*/ 36 h 317"/>
                <a:gd name="T2" fmla="*/ 150 w 317"/>
                <a:gd name="T3" fmla="*/ 29 h 317"/>
                <a:gd name="T4" fmla="*/ 163 w 317"/>
                <a:gd name="T5" fmla="*/ 0 h 317"/>
                <a:gd name="T6" fmla="*/ 214 w 317"/>
                <a:gd name="T7" fmla="*/ 10 h 317"/>
                <a:gd name="T8" fmla="*/ 215 w 317"/>
                <a:gd name="T9" fmla="*/ 42 h 317"/>
                <a:gd name="T10" fmla="*/ 244 w 317"/>
                <a:gd name="T11" fmla="*/ 61 h 317"/>
                <a:gd name="T12" fmla="*/ 273 w 317"/>
                <a:gd name="T13" fmla="*/ 49 h 317"/>
                <a:gd name="T14" fmla="*/ 303 w 317"/>
                <a:gd name="T15" fmla="*/ 93 h 317"/>
                <a:gd name="T16" fmla="*/ 281 w 317"/>
                <a:gd name="T17" fmla="*/ 116 h 317"/>
                <a:gd name="T18" fmla="*/ 288 w 317"/>
                <a:gd name="T19" fmla="*/ 150 h 317"/>
                <a:gd name="T20" fmla="*/ 317 w 317"/>
                <a:gd name="T21" fmla="*/ 162 h 317"/>
                <a:gd name="T22" fmla="*/ 307 w 317"/>
                <a:gd name="T23" fmla="*/ 214 h 317"/>
                <a:gd name="T24" fmla="*/ 275 w 317"/>
                <a:gd name="T25" fmla="*/ 215 h 317"/>
                <a:gd name="T26" fmla="*/ 256 w 317"/>
                <a:gd name="T27" fmla="*/ 244 h 317"/>
                <a:gd name="T28" fmla="*/ 268 w 317"/>
                <a:gd name="T29" fmla="*/ 273 h 317"/>
                <a:gd name="T30" fmla="*/ 224 w 317"/>
                <a:gd name="T31" fmla="*/ 303 h 317"/>
                <a:gd name="T32" fmla="*/ 201 w 317"/>
                <a:gd name="T33" fmla="*/ 281 h 317"/>
                <a:gd name="T34" fmla="*/ 167 w 317"/>
                <a:gd name="T35" fmla="*/ 288 h 317"/>
                <a:gd name="T36" fmla="*/ 155 w 317"/>
                <a:gd name="T37" fmla="*/ 317 h 317"/>
                <a:gd name="T38" fmla="*/ 103 w 317"/>
                <a:gd name="T39" fmla="*/ 307 h 317"/>
                <a:gd name="T40" fmla="*/ 102 w 317"/>
                <a:gd name="T41" fmla="*/ 275 h 317"/>
                <a:gd name="T42" fmla="*/ 73 w 317"/>
                <a:gd name="T43" fmla="*/ 256 h 317"/>
                <a:gd name="T44" fmla="*/ 44 w 317"/>
                <a:gd name="T45" fmla="*/ 267 h 317"/>
                <a:gd name="T46" fmla="*/ 14 w 317"/>
                <a:gd name="T47" fmla="*/ 224 h 317"/>
                <a:gd name="T48" fmla="*/ 36 w 317"/>
                <a:gd name="T49" fmla="*/ 201 h 317"/>
                <a:gd name="T50" fmla="*/ 29 w 317"/>
                <a:gd name="T51" fmla="*/ 167 h 317"/>
                <a:gd name="T52" fmla="*/ 0 w 317"/>
                <a:gd name="T53" fmla="*/ 154 h 317"/>
                <a:gd name="T54" fmla="*/ 10 w 317"/>
                <a:gd name="T55" fmla="*/ 103 h 317"/>
                <a:gd name="T56" fmla="*/ 42 w 317"/>
                <a:gd name="T57" fmla="*/ 102 h 317"/>
                <a:gd name="T58" fmla="*/ 61 w 317"/>
                <a:gd name="T59" fmla="*/ 73 h 317"/>
                <a:gd name="T60" fmla="*/ 50 w 317"/>
                <a:gd name="T61" fmla="*/ 43 h 317"/>
                <a:gd name="T62" fmla="*/ 93 w 317"/>
                <a:gd name="T63" fmla="*/ 14 h 317"/>
                <a:gd name="T64" fmla="*/ 116 w 317"/>
                <a:gd name="T65" fmla="*/ 36 h 317"/>
                <a:gd name="T66" fmla="*/ 129 w 317"/>
                <a:gd name="T67" fmla="*/ 110 h 317"/>
                <a:gd name="T68" fmla="*/ 114 w 317"/>
                <a:gd name="T69" fmla="*/ 188 h 317"/>
                <a:gd name="T70" fmla="*/ 192 w 317"/>
                <a:gd name="T71" fmla="*/ 204 h 317"/>
                <a:gd name="T72" fmla="*/ 207 w 317"/>
                <a:gd name="T73" fmla="*/ 125 h 317"/>
                <a:gd name="T74" fmla="*/ 129 w 317"/>
                <a:gd name="T75" fmla="*/ 11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7" h="317">
                  <a:moveTo>
                    <a:pt x="116" y="36"/>
                  </a:moveTo>
                  <a:cubicBezTo>
                    <a:pt x="127" y="32"/>
                    <a:pt x="139" y="30"/>
                    <a:pt x="150" y="29"/>
                  </a:cubicBezTo>
                  <a:cubicBezTo>
                    <a:pt x="163" y="0"/>
                    <a:pt x="163" y="0"/>
                    <a:pt x="163" y="0"/>
                  </a:cubicBezTo>
                  <a:cubicBezTo>
                    <a:pt x="214" y="10"/>
                    <a:pt x="214" y="10"/>
                    <a:pt x="214" y="10"/>
                  </a:cubicBezTo>
                  <a:cubicBezTo>
                    <a:pt x="215" y="42"/>
                    <a:pt x="215" y="42"/>
                    <a:pt x="215" y="42"/>
                  </a:cubicBezTo>
                  <a:cubicBezTo>
                    <a:pt x="225" y="47"/>
                    <a:pt x="235" y="53"/>
                    <a:pt x="244" y="61"/>
                  </a:cubicBezTo>
                  <a:cubicBezTo>
                    <a:pt x="273" y="49"/>
                    <a:pt x="273" y="49"/>
                    <a:pt x="273" y="49"/>
                  </a:cubicBezTo>
                  <a:cubicBezTo>
                    <a:pt x="303" y="93"/>
                    <a:pt x="303" y="93"/>
                    <a:pt x="303" y="93"/>
                  </a:cubicBezTo>
                  <a:cubicBezTo>
                    <a:pt x="281" y="116"/>
                    <a:pt x="281" y="116"/>
                    <a:pt x="281" y="116"/>
                  </a:cubicBezTo>
                  <a:cubicBezTo>
                    <a:pt x="285" y="127"/>
                    <a:pt x="287" y="138"/>
                    <a:pt x="288" y="150"/>
                  </a:cubicBezTo>
                  <a:cubicBezTo>
                    <a:pt x="317" y="162"/>
                    <a:pt x="317" y="162"/>
                    <a:pt x="317" y="162"/>
                  </a:cubicBezTo>
                  <a:cubicBezTo>
                    <a:pt x="307" y="214"/>
                    <a:pt x="307" y="214"/>
                    <a:pt x="307" y="214"/>
                  </a:cubicBezTo>
                  <a:cubicBezTo>
                    <a:pt x="275" y="215"/>
                    <a:pt x="275" y="215"/>
                    <a:pt x="275" y="215"/>
                  </a:cubicBezTo>
                  <a:cubicBezTo>
                    <a:pt x="270" y="225"/>
                    <a:pt x="264" y="235"/>
                    <a:pt x="256" y="244"/>
                  </a:cubicBezTo>
                  <a:cubicBezTo>
                    <a:pt x="268" y="273"/>
                    <a:pt x="268" y="273"/>
                    <a:pt x="268" y="273"/>
                  </a:cubicBezTo>
                  <a:cubicBezTo>
                    <a:pt x="224" y="303"/>
                    <a:pt x="224" y="303"/>
                    <a:pt x="224" y="303"/>
                  </a:cubicBezTo>
                  <a:cubicBezTo>
                    <a:pt x="201" y="281"/>
                    <a:pt x="201" y="281"/>
                    <a:pt x="201" y="281"/>
                  </a:cubicBezTo>
                  <a:cubicBezTo>
                    <a:pt x="190" y="285"/>
                    <a:pt x="179" y="287"/>
                    <a:pt x="167" y="288"/>
                  </a:cubicBezTo>
                  <a:cubicBezTo>
                    <a:pt x="155" y="317"/>
                    <a:pt x="155" y="317"/>
                    <a:pt x="155" y="317"/>
                  </a:cubicBezTo>
                  <a:cubicBezTo>
                    <a:pt x="103" y="307"/>
                    <a:pt x="103" y="307"/>
                    <a:pt x="103" y="307"/>
                  </a:cubicBezTo>
                  <a:cubicBezTo>
                    <a:pt x="102" y="275"/>
                    <a:pt x="102" y="275"/>
                    <a:pt x="102" y="275"/>
                  </a:cubicBezTo>
                  <a:cubicBezTo>
                    <a:pt x="92" y="270"/>
                    <a:pt x="82" y="264"/>
                    <a:pt x="73" y="256"/>
                  </a:cubicBezTo>
                  <a:cubicBezTo>
                    <a:pt x="44" y="267"/>
                    <a:pt x="44" y="267"/>
                    <a:pt x="44" y="267"/>
                  </a:cubicBezTo>
                  <a:cubicBezTo>
                    <a:pt x="14" y="224"/>
                    <a:pt x="14" y="224"/>
                    <a:pt x="14" y="224"/>
                  </a:cubicBezTo>
                  <a:cubicBezTo>
                    <a:pt x="36" y="201"/>
                    <a:pt x="36" y="201"/>
                    <a:pt x="36" y="201"/>
                  </a:cubicBezTo>
                  <a:cubicBezTo>
                    <a:pt x="32" y="190"/>
                    <a:pt x="30" y="178"/>
                    <a:pt x="29" y="167"/>
                  </a:cubicBezTo>
                  <a:cubicBezTo>
                    <a:pt x="0" y="154"/>
                    <a:pt x="0" y="154"/>
                    <a:pt x="0" y="154"/>
                  </a:cubicBezTo>
                  <a:cubicBezTo>
                    <a:pt x="10" y="103"/>
                    <a:pt x="10" y="103"/>
                    <a:pt x="10" y="103"/>
                  </a:cubicBezTo>
                  <a:cubicBezTo>
                    <a:pt x="42" y="102"/>
                    <a:pt x="42" y="102"/>
                    <a:pt x="42" y="102"/>
                  </a:cubicBezTo>
                  <a:cubicBezTo>
                    <a:pt x="47" y="91"/>
                    <a:pt x="53" y="82"/>
                    <a:pt x="61" y="73"/>
                  </a:cubicBezTo>
                  <a:cubicBezTo>
                    <a:pt x="50" y="43"/>
                    <a:pt x="50" y="43"/>
                    <a:pt x="50" y="43"/>
                  </a:cubicBezTo>
                  <a:cubicBezTo>
                    <a:pt x="93" y="14"/>
                    <a:pt x="93" y="14"/>
                    <a:pt x="93" y="14"/>
                  </a:cubicBezTo>
                  <a:lnTo>
                    <a:pt x="116" y="36"/>
                  </a:lnTo>
                  <a:close/>
                  <a:moveTo>
                    <a:pt x="129" y="110"/>
                  </a:moveTo>
                  <a:cubicBezTo>
                    <a:pt x="103" y="128"/>
                    <a:pt x="96" y="163"/>
                    <a:pt x="114" y="188"/>
                  </a:cubicBezTo>
                  <a:cubicBezTo>
                    <a:pt x="131" y="214"/>
                    <a:pt x="166" y="221"/>
                    <a:pt x="192" y="204"/>
                  </a:cubicBezTo>
                  <a:cubicBezTo>
                    <a:pt x="218" y="186"/>
                    <a:pt x="225" y="151"/>
                    <a:pt x="207" y="125"/>
                  </a:cubicBezTo>
                  <a:cubicBezTo>
                    <a:pt x="190" y="100"/>
                    <a:pt x="155" y="93"/>
                    <a:pt x="129" y="110"/>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8">
              <a:extLst>
                <a:ext uri="{FF2B5EF4-FFF2-40B4-BE49-F238E27FC236}">
                  <a16:creationId xmlns:a16="http://schemas.microsoft.com/office/drawing/2014/main" id="{E4A6C762-D2D9-A01B-6955-2A8F892CEB7F}"/>
                </a:ext>
              </a:extLst>
            </p:cNvPr>
            <p:cNvSpPr>
              <a:spLocks/>
            </p:cNvSpPr>
            <p:nvPr/>
          </p:nvSpPr>
          <p:spPr bwMode="auto">
            <a:xfrm>
              <a:off x="1068" y="278"/>
              <a:ext cx="1262" cy="905"/>
            </a:xfrm>
            <a:custGeom>
              <a:avLst/>
              <a:gdLst>
                <a:gd name="T0" fmla="*/ 514 w 531"/>
                <a:gd name="T1" fmla="*/ 241 h 381"/>
                <a:gd name="T2" fmla="*/ 460 w 531"/>
                <a:gd name="T3" fmla="*/ 156 h 381"/>
                <a:gd name="T4" fmla="*/ 318 w 531"/>
                <a:gd name="T5" fmla="*/ 50 h 381"/>
                <a:gd name="T6" fmla="*/ 115 w 531"/>
                <a:gd name="T7" fmla="*/ 1 h 381"/>
                <a:gd name="T8" fmla="*/ 36 w 531"/>
                <a:gd name="T9" fmla="*/ 14 h 381"/>
                <a:gd name="T10" fmla="*/ 1 w 531"/>
                <a:gd name="T11" fmla="*/ 57 h 381"/>
                <a:gd name="T12" fmla="*/ 26 w 531"/>
                <a:gd name="T13" fmla="*/ 108 h 381"/>
                <a:gd name="T14" fmla="*/ 201 w 531"/>
                <a:gd name="T15" fmla="*/ 175 h 381"/>
                <a:gd name="T16" fmla="*/ 362 w 531"/>
                <a:gd name="T17" fmla="*/ 281 h 381"/>
                <a:gd name="T18" fmla="*/ 422 w 531"/>
                <a:gd name="T19" fmla="*/ 365 h 381"/>
                <a:gd name="T20" fmla="*/ 512 w 531"/>
                <a:gd name="T21" fmla="*/ 337 h 381"/>
                <a:gd name="T22" fmla="*/ 514 w 531"/>
                <a:gd name="T23" fmla="*/ 24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1" h="381">
                  <a:moveTo>
                    <a:pt x="514" y="241"/>
                  </a:moveTo>
                  <a:cubicBezTo>
                    <a:pt x="502" y="209"/>
                    <a:pt x="484" y="180"/>
                    <a:pt x="460" y="156"/>
                  </a:cubicBezTo>
                  <a:cubicBezTo>
                    <a:pt x="418" y="114"/>
                    <a:pt x="371" y="77"/>
                    <a:pt x="318" y="50"/>
                  </a:cubicBezTo>
                  <a:cubicBezTo>
                    <a:pt x="265" y="24"/>
                    <a:pt x="178" y="1"/>
                    <a:pt x="115" y="1"/>
                  </a:cubicBezTo>
                  <a:cubicBezTo>
                    <a:pt x="82" y="0"/>
                    <a:pt x="66" y="2"/>
                    <a:pt x="36" y="14"/>
                  </a:cubicBezTo>
                  <a:cubicBezTo>
                    <a:pt x="18" y="21"/>
                    <a:pt x="2" y="37"/>
                    <a:pt x="1" y="57"/>
                  </a:cubicBezTo>
                  <a:cubicBezTo>
                    <a:pt x="0" y="75"/>
                    <a:pt x="11" y="97"/>
                    <a:pt x="26" y="108"/>
                  </a:cubicBezTo>
                  <a:cubicBezTo>
                    <a:pt x="90" y="153"/>
                    <a:pt x="139" y="156"/>
                    <a:pt x="201" y="175"/>
                  </a:cubicBezTo>
                  <a:cubicBezTo>
                    <a:pt x="264" y="195"/>
                    <a:pt x="328" y="225"/>
                    <a:pt x="362" y="281"/>
                  </a:cubicBezTo>
                  <a:cubicBezTo>
                    <a:pt x="380" y="311"/>
                    <a:pt x="390" y="349"/>
                    <a:pt x="422" y="365"/>
                  </a:cubicBezTo>
                  <a:cubicBezTo>
                    <a:pt x="453" y="381"/>
                    <a:pt x="493" y="366"/>
                    <a:pt x="512" y="337"/>
                  </a:cubicBezTo>
                  <a:cubicBezTo>
                    <a:pt x="531" y="309"/>
                    <a:pt x="526" y="273"/>
                    <a:pt x="514" y="241"/>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9">
              <a:extLst>
                <a:ext uri="{FF2B5EF4-FFF2-40B4-BE49-F238E27FC236}">
                  <a16:creationId xmlns:a16="http://schemas.microsoft.com/office/drawing/2014/main" id="{72D4C751-0223-FF21-E27D-152B760DE6E2}"/>
                </a:ext>
              </a:extLst>
            </p:cNvPr>
            <p:cNvSpPr>
              <a:spLocks/>
            </p:cNvSpPr>
            <p:nvPr/>
          </p:nvSpPr>
          <p:spPr bwMode="auto">
            <a:xfrm>
              <a:off x="728" y="3192"/>
              <a:ext cx="1355" cy="156"/>
            </a:xfrm>
            <a:custGeom>
              <a:avLst/>
              <a:gdLst>
                <a:gd name="T0" fmla="*/ 533 w 570"/>
                <a:gd name="T1" fmla="*/ 66 h 66"/>
                <a:gd name="T2" fmla="*/ 37 w 570"/>
                <a:gd name="T3" fmla="*/ 65 h 66"/>
                <a:gd name="T4" fmla="*/ 0 w 570"/>
                <a:gd name="T5" fmla="*/ 33 h 66"/>
                <a:gd name="T6" fmla="*/ 37 w 570"/>
                <a:gd name="T7" fmla="*/ 1 h 66"/>
                <a:gd name="T8" fmla="*/ 533 w 570"/>
                <a:gd name="T9" fmla="*/ 2 h 66"/>
                <a:gd name="T10" fmla="*/ 570 w 570"/>
                <a:gd name="T11" fmla="*/ 34 h 66"/>
                <a:gd name="T12" fmla="*/ 533 w 570"/>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570" h="66">
                  <a:moveTo>
                    <a:pt x="533" y="66"/>
                  </a:moveTo>
                  <a:cubicBezTo>
                    <a:pt x="37" y="65"/>
                    <a:pt x="37" y="65"/>
                    <a:pt x="37" y="65"/>
                  </a:cubicBezTo>
                  <a:cubicBezTo>
                    <a:pt x="16" y="65"/>
                    <a:pt x="0" y="50"/>
                    <a:pt x="0" y="33"/>
                  </a:cubicBezTo>
                  <a:cubicBezTo>
                    <a:pt x="0" y="15"/>
                    <a:pt x="17" y="0"/>
                    <a:pt x="37" y="1"/>
                  </a:cubicBezTo>
                  <a:cubicBezTo>
                    <a:pt x="533" y="2"/>
                    <a:pt x="533" y="2"/>
                    <a:pt x="533" y="2"/>
                  </a:cubicBezTo>
                  <a:cubicBezTo>
                    <a:pt x="554" y="2"/>
                    <a:pt x="570" y="16"/>
                    <a:pt x="570" y="34"/>
                  </a:cubicBezTo>
                  <a:cubicBezTo>
                    <a:pt x="570" y="52"/>
                    <a:pt x="553" y="66"/>
                    <a:pt x="533" y="66"/>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10">
              <a:extLst>
                <a:ext uri="{FF2B5EF4-FFF2-40B4-BE49-F238E27FC236}">
                  <a16:creationId xmlns:a16="http://schemas.microsoft.com/office/drawing/2014/main" id="{C0FF716E-FA54-AA4D-7850-A8E2909D9893}"/>
                </a:ext>
              </a:extLst>
            </p:cNvPr>
            <p:cNvSpPr>
              <a:spLocks/>
            </p:cNvSpPr>
            <p:nvPr/>
          </p:nvSpPr>
          <p:spPr bwMode="auto">
            <a:xfrm>
              <a:off x="728" y="3006"/>
              <a:ext cx="1355" cy="157"/>
            </a:xfrm>
            <a:custGeom>
              <a:avLst/>
              <a:gdLst>
                <a:gd name="T0" fmla="*/ 533 w 570"/>
                <a:gd name="T1" fmla="*/ 66 h 66"/>
                <a:gd name="T2" fmla="*/ 37 w 570"/>
                <a:gd name="T3" fmla="*/ 65 h 66"/>
                <a:gd name="T4" fmla="*/ 0 w 570"/>
                <a:gd name="T5" fmla="*/ 32 h 66"/>
                <a:gd name="T6" fmla="*/ 37 w 570"/>
                <a:gd name="T7" fmla="*/ 0 h 66"/>
                <a:gd name="T8" fmla="*/ 533 w 570"/>
                <a:gd name="T9" fmla="*/ 1 h 66"/>
                <a:gd name="T10" fmla="*/ 570 w 570"/>
                <a:gd name="T11" fmla="*/ 34 h 66"/>
                <a:gd name="T12" fmla="*/ 533 w 570"/>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570" h="66">
                  <a:moveTo>
                    <a:pt x="533" y="66"/>
                  </a:moveTo>
                  <a:cubicBezTo>
                    <a:pt x="37" y="65"/>
                    <a:pt x="37" y="65"/>
                    <a:pt x="37" y="65"/>
                  </a:cubicBezTo>
                  <a:cubicBezTo>
                    <a:pt x="16" y="65"/>
                    <a:pt x="0" y="50"/>
                    <a:pt x="0" y="32"/>
                  </a:cubicBezTo>
                  <a:cubicBezTo>
                    <a:pt x="0" y="15"/>
                    <a:pt x="17" y="0"/>
                    <a:pt x="37" y="0"/>
                  </a:cubicBezTo>
                  <a:cubicBezTo>
                    <a:pt x="533" y="1"/>
                    <a:pt x="533" y="1"/>
                    <a:pt x="533" y="1"/>
                  </a:cubicBezTo>
                  <a:cubicBezTo>
                    <a:pt x="554" y="1"/>
                    <a:pt x="570" y="16"/>
                    <a:pt x="570" y="34"/>
                  </a:cubicBezTo>
                  <a:cubicBezTo>
                    <a:pt x="570" y="52"/>
                    <a:pt x="553" y="66"/>
                    <a:pt x="533" y="66"/>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11">
              <a:extLst>
                <a:ext uri="{FF2B5EF4-FFF2-40B4-BE49-F238E27FC236}">
                  <a16:creationId xmlns:a16="http://schemas.microsoft.com/office/drawing/2014/main" id="{5A55F9C8-6C09-356B-22EC-892592A58F3E}"/>
                </a:ext>
              </a:extLst>
            </p:cNvPr>
            <p:cNvSpPr>
              <a:spLocks/>
            </p:cNvSpPr>
            <p:nvPr/>
          </p:nvSpPr>
          <p:spPr bwMode="auto">
            <a:xfrm>
              <a:off x="788" y="3375"/>
              <a:ext cx="1240" cy="517"/>
            </a:xfrm>
            <a:custGeom>
              <a:avLst/>
              <a:gdLst>
                <a:gd name="T0" fmla="*/ 488 w 522"/>
                <a:gd name="T1" fmla="*/ 1 h 218"/>
                <a:gd name="T2" fmla="*/ 34 w 522"/>
                <a:gd name="T3" fmla="*/ 0 h 218"/>
                <a:gd name="T4" fmla="*/ 0 w 522"/>
                <a:gd name="T5" fmla="*/ 34 h 218"/>
                <a:gd name="T6" fmla="*/ 34 w 522"/>
                <a:gd name="T7" fmla="*/ 68 h 218"/>
                <a:gd name="T8" fmla="*/ 84 w 522"/>
                <a:gd name="T9" fmla="*/ 68 h 218"/>
                <a:gd name="T10" fmla="*/ 149 w 522"/>
                <a:gd name="T11" fmla="*/ 194 h 218"/>
                <a:gd name="T12" fmla="*/ 188 w 522"/>
                <a:gd name="T13" fmla="*/ 218 h 218"/>
                <a:gd name="T14" fmla="*/ 350 w 522"/>
                <a:gd name="T15" fmla="*/ 218 h 218"/>
                <a:gd name="T16" fmla="*/ 389 w 522"/>
                <a:gd name="T17" fmla="*/ 194 h 218"/>
                <a:gd name="T18" fmla="*/ 454 w 522"/>
                <a:gd name="T19" fmla="*/ 69 h 218"/>
                <a:gd name="T20" fmla="*/ 488 w 522"/>
                <a:gd name="T21" fmla="*/ 69 h 218"/>
                <a:gd name="T22" fmla="*/ 522 w 522"/>
                <a:gd name="T23" fmla="*/ 35 h 218"/>
                <a:gd name="T24" fmla="*/ 488 w 522"/>
                <a:gd name="T25" fmla="*/ 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218">
                  <a:moveTo>
                    <a:pt x="488" y="1"/>
                  </a:moveTo>
                  <a:cubicBezTo>
                    <a:pt x="34" y="0"/>
                    <a:pt x="34" y="0"/>
                    <a:pt x="34" y="0"/>
                  </a:cubicBezTo>
                  <a:cubicBezTo>
                    <a:pt x="15" y="0"/>
                    <a:pt x="0" y="15"/>
                    <a:pt x="0" y="34"/>
                  </a:cubicBezTo>
                  <a:cubicBezTo>
                    <a:pt x="0" y="53"/>
                    <a:pt x="15" y="68"/>
                    <a:pt x="34" y="68"/>
                  </a:cubicBezTo>
                  <a:cubicBezTo>
                    <a:pt x="84" y="68"/>
                    <a:pt x="84" y="68"/>
                    <a:pt x="84" y="68"/>
                  </a:cubicBezTo>
                  <a:cubicBezTo>
                    <a:pt x="149" y="194"/>
                    <a:pt x="149" y="194"/>
                    <a:pt x="149" y="194"/>
                  </a:cubicBezTo>
                  <a:cubicBezTo>
                    <a:pt x="157" y="208"/>
                    <a:pt x="172" y="217"/>
                    <a:pt x="188" y="218"/>
                  </a:cubicBezTo>
                  <a:cubicBezTo>
                    <a:pt x="350" y="218"/>
                    <a:pt x="350" y="218"/>
                    <a:pt x="350" y="218"/>
                  </a:cubicBezTo>
                  <a:cubicBezTo>
                    <a:pt x="367" y="218"/>
                    <a:pt x="382" y="209"/>
                    <a:pt x="389" y="194"/>
                  </a:cubicBezTo>
                  <a:cubicBezTo>
                    <a:pt x="454" y="69"/>
                    <a:pt x="454" y="69"/>
                    <a:pt x="454" y="69"/>
                  </a:cubicBezTo>
                  <a:cubicBezTo>
                    <a:pt x="488" y="69"/>
                    <a:pt x="488" y="69"/>
                    <a:pt x="488" y="69"/>
                  </a:cubicBezTo>
                  <a:cubicBezTo>
                    <a:pt x="507" y="69"/>
                    <a:pt x="522" y="54"/>
                    <a:pt x="522" y="35"/>
                  </a:cubicBezTo>
                  <a:cubicBezTo>
                    <a:pt x="522" y="16"/>
                    <a:pt x="507" y="1"/>
                    <a:pt x="488" y="1"/>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12">
              <a:extLst>
                <a:ext uri="{FF2B5EF4-FFF2-40B4-BE49-F238E27FC236}">
                  <a16:creationId xmlns:a16="http://schemas.microsoft.com/office/drawing/2014/main" id="{CAA5ACCA-76A7-372F-BEBA-39FAD57991A1}"/>
                </a:ext>
              </a:extLst>
            </p:cNvPr>
            <p:cNvSpPr>
              <a:spLocks/>
            </p:cNvSpPr>
            <p:nvPr/>
          </p:nvSpPr>
          <p:spPr bwMode="auto">
            <a:xfrm>
              <a:off x="129" y="155"/>
              <a:ext cx="2444" cy="2802"/>
            </a:xfrm>
            <a:custGeom>
              <a:avLst/>
              <a:gdLst>
                <a:gd name="T0" fmla="*/ 921 w 1028"/>
                <a:gd name="T1" fmla="*/ 828 h 1180"/>
                <a:gd name="T2" fmla="*/ 906 w 1028"/>
                <a:gd name="T3" fmla="*/ 850 h 1180"/>
                <a:gd name="T4" fmla="*/ 889 w 1028"/>
                <a:gd name="T5" fmla="*/ 876 h 1180"/>
                <a:gd name="T6" fmla="*/ 868 w 1028"/>
                <a:gd name="T7" fmla="*/ 914 h 1180"/>
                <a:gd name="T8" fmla="*/ 859 w 1028"/>
                <a:gd name="T9" fmla="*/ 930 h 1180"/>
                <a:gd name="T10" fmla="*/ 844 w 1028"/>
                <a:gd name="T11" fmla="*/ 962 h 1180"/>
                <a:gd name="T12" fmla="*/ 821 w 1028"/>
                <a:gd name="T13" fmla="*/ 1023 h 1180"/>
                <a:gd name="T14" fmla="*/ 795 w 1028"/>
                <a:gd name="T15" fmla="*/ 1179 h 1180"/>
                <a:gd name="T16" fmla="*/ 794 w 1028"/>
                <a:gd name="T17" fmla="*/ 1180 h 1180"/>
                <a:gd name="T18" fmla="*/ 264 w 1028"/>
                <a:gd name="T19" fmla="*/ 1180 h 1180"/>
                <a:gd name="T20" fmla="*/ 216 w 1028"/>
                <a:gd name="T21" fmla="*/ 1000 h 1180"/>
                <a:gd name="T22" fmla="*/ 140 w 1028"/>
                <a:gd name="T23" fmla="*/ 872 h 1180"/>
                <a:gd name="T24" fmla="*/ 107 w 1028"/>
                <a:gd name="T25" fmla="*/ 830 h 1180"/>
                <a:gd name="T26" fmla="*/ 109 w 1028"/>
                <a:gd name="T27" fmla="*/ 830 h 1180"/>
                <a:gd name="T28" fmla="*/ 9 w 1028"/>
                <a:gd name="T29" fmla="*/ 614 h 1180"/>
                <a:gd name="T30" fmla="*/ 3 w 1028"/>
                <a:gd name="T31" fmla="*/ 568 h 1180"/>
                <a:gd name="T32" fmla="*/ 1 w 1028"/>
                <a:gd name="T33" fmla="*/ 552 h 1180"/>
                <a:gd name="T34" fmla="*/ 0 w 1028"/>
                <a:gd name="T35" fmla="*/ 520 h 1180"/>
                <a:gd name="T36" fmla="*/ 1 w 1028"/>
                <a:gd name="T37" fmla="*/ 489 h 1180"/>
                <a:gd name="T38" fmla="*/ 240 w 1028"/>
                <a:gd name="T39" fmla="*/ 82 h 1180"/>
                <a:gd name="T40" fmla="*/ 398 w 1028"/>
                <a:gd name="T41" fmla="*/ 16 h 1180"/>
                <a:gd name="T42" fmla="*/ 640 w 1028"/>
                <a:gd name="T43" fmla="*/ 18 h 1180"/>
                <a:gd name="T44" fmla="*/ 780 w 1028"/>
                <a:gd name="T45" fmla="*/ 77 h 1180"/>
                <a:gd name="T46" fmla="*/ 933 w 1028"/>
                <a:gd name="T47" fmla="*/ 220 h 1180"/>
                <a:gd name="T48" fmla="*/ 1003 w 1028"/>
                <a:gd name="T49" fmla="*/ 360 h 1180"/>
                <a:gd name="T50" fmla="*/ 1018 w 1028"/>
                <a:gd name="T51" fmla="*/ 416 h 1180"/>
                <a:gd name="T52" fmla="*/ 1022 w 1028"/>
                <a:gd name="T53" fmla="*/ 443 h 1180"/>
                <a:gd name="T54" fmla="*/ 991 w 1028"/>
                <a:gd name="T55" fmla="*/ 707 h 1180"/>
                <a:gd name="T56" fmla="*/ 942 w 1028"/>
                <a:gd name="T57" fmla="*/ 799 h 1180"/>
                <a:gd name="T58" fmla="*/ 926 w 1028"/>
                <a:gd name="T59" fmla="*/ 821 h 1180"/>
                <a:gd name="T60" fmla="*/ 926 w 1028"/>
                <a:gd name="T61" fmla="*/ 821 h 1180"/>
                <a:gd name="T62" fmla="*/ 942 w 1028"/>
                <a:gd name="T63" fmla="*/ 799 h 1180"/>
                <a:gd name="T64" fmla="*/ 990 w 1028"/>
                <a:gd name="T65" fmla="*/ 706 h 1180"/>
                <a:gd name="T66" fmla="*/ 1021 w 1028"/>
                <a:gd name="T67" fmla="*/ 443 h 1180"/>
                <a:gd name="T68" fmla="*/ 1016 w 1028"/>
                <a:gd name="T69" fmla="*/ 416 h 1180"/>
                <a:gd name="T70" fmla="*/ 1002 w 1028"/>
                <a:gd name="T71" fmla="*/ 360 h 1180"/>
                <a:gd name="T72" fmla="*/ 932 w 1028"/>
                <a:gd name="T73" fmla="*/ 221 h 1180"/>
                <a:gd name="T74" fmla="*/ 779 w 1028"/>
                <a:gd name="T75" fmla="*/ 78 h 1180"/>
                <a:gd name="T76" fmla="*/ 639 w 1028"/>
                <a:gd name="T77" fmla="*/ 20 h 1180"/>
                <a:gd name="T78" fmla="*/ 398 w 1028"/>
                <a:gd name="T79" fmla="*/ 18 h 1180"/>
                <a:gd name="T80" fmla="*/ 241 w 1028"/>
                <a:gd name="T81" fmla="*/ 83 h 1180"/>
                <a:gd name="T82" fmla="*/ 3 w 1028"/>
                <a:gd name="T83" fmla="*/ 489 h 1180"/>
                <a:gd name="T84" fmla="*/ 2 w 1028"/>
                <a:gd name="T85" fmla="*/ 520 h 1180"/>
                <a:gd name="T86" fmla="*/ 3 w 1028"/>
                <a:gd name="T87" fmla="*/ 552 h 1180"/>
                <a:gd name="T88" fmla="*/ 5 w 1028"/>
                <a:gd name="T89" fmla="*/ 567 h 1180"/>
                <a:gd name="T90" fmla="*/ 11 w 1028"/>
                <a:gd name="T91" fmla="*/ 614 h 1180"/>
                <a:gd name="T92" fmla="*/ 111 w 1028"/>
                <a:gd name="T93" fmla="*/ 832 h 1180"/>
                <a:gd name="T94" fmla="*/ 109 w 1028"/>
                <a:gd name="T95" fmla="*/ 832 h 1180"/>
                <a:gd name="T96" fmla="*/ 142 w 1028"/>
                <a:gd name="T97" fmla="*/ 871 h 1180"/>
                <a:gd name="T98" fmla="*/ 218 w 1028"/>
                <a:gd name="T99" fmla="*/ 999 h 1180"/>
                <a:gd name="T100" fmla="*/ 265 w 1028"/>
                <a:gd name="T101" fmla="*/ 1178 h 1180"/>
                <a:gd name="T102" fmla="*/ 793 w 1028"/>
                <a:gd name="T103" fmla="*/ 1179 h 1180"/>
                <a:gd name="T104" fmla="*/ 820 w 1028"/>
                <a:gd name="T105" fmla="*/ 1022 h 1180"/>
                <a:gd name="T106" fmla="*/ 843 w 1028"/>
                <a:gd name="T107" fmla="*/ 962 h 1180"/>
                <a:gd name="T108" fmla="*/ 858 w 1028"/>
                <a:gd name="T109" fmla="*/ 930 h 1180"/>
                <a:gd name="T110" fmla="*/ 867 w 1028"/>
                <a:gd name="T111" fmla="*/ 913 h 1180"/>
                <a:gd name="T112" fmla="*/ 889 w 1028"/>
                <a:gd name="T113" fmla="*/ 876 h 1180"/>
                <a:gd name="T114" fmla="*/ 906 w 1028"/>
                <a:gd name="T115" fmla="*/ 850 h 1180"/>
                <a:gd name="T116" fmla="*/ 921 w 1028"/>
                <a:gd name="T117" fmla="*/ 828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8" h="1180">
                  <a:moveTo>
                    <a:pt x="921" y="828"/>
                  </a:moveTo>
                  <a:cubicBezTo>
                    <a:pt x="921" y="828"/>
                    <a:pt x="921" y="828"/>
                    <a:pt x="921" y="828"/>
                  </a:cubicBezTo>
                  <a:cubicBezTo>
                    <a:pt x="921" y="828"/>
                    <a:pt x="920" y="830"/>
                    <a:pt x="917" y="834"/>
                  </a:cubicBezTo>
                  <a:cubicBezTo>
                    <a:pt x="915" y="838"/>
                    <a:pt x="911" y="843"/>
                    <a:pt x="906" y="850"/>
                  </a:cubicBezTo>
                  <a:cubicBezTo>
                    <a:pt x="904" y="853"/>
                    <a:pt x="901" y="857"/>
                    <a:pt x="898" y="862"/>
                  </a:cubicBezTo>
                  <a:cubicBezTo>
                    <a:pt x="896" y="866"/>
                    <a:pt x="893" y="871"/>
                    <a:pt x="889" y="876"/>
                  </a:cubicBezTo>
                  <a:cubicBezTo>
                    <a:pt x="886" y="882"/>
                    <a:pt x="883" y="887"/>
                    <a:pt x="879" y="893"/>
                  </a:cubicBezTo>
                  <a:cubicBezTo>
                    <a:pt x="875" y="900"/>
                    <a:pt x="872" y="906"/>
                    <a:pt x="868" y="914"/>
                  </a:cubicBezTo>
                  <a:cubicBezTo>
                    <a:pt x="866" y="917"/>
                    <a:pt x="864" y="921"/>
                    <a:pt x="862" y="925"/>
                  </a:cubicBezTo>
                  <a:cubicBezTo>
                    <a:pt x="861" y="926"/>
                    <a:pt x="860" y="928"/>
                    <a:pt x="859" y="930"/>
                  </a:cubicBezTo>
                  <a:cubicBezTo>
                    <a:pt x="858" y="932"/>
                    <a:pt x="857" y="934"/>
                    <a:pt x="856" y="936"/>
                  </a:cubicBezTo>
                  <a:cubicBezTo>
                    <a:pt x="852" y="945"/>
                    <a:pt x="848" y="953"/>
                    <a:pt x="844" y="962"/>
                  </a:cubicBezTo>
                  <a:cubicBezTo>
                    <a:pt x="840" y="971"/>
                    <a:pt x="837" y="981"/>
                    <a:pt x="832" y="991"/>
                  </a:cubicBezTo>
                  <a:cubicBezTo>
                    <a:pt x="829" y="1001"/>
                    <a:pt x="825" y="1012"/>
                    <a:pt x="821" y="1023"/>
                  </a:cubicBezTo>
                  <a:cubicBezTo>
                    <a:pt x="814" y="1045"/>
                    <a:pt x="808" y="1069"/>
                    <a:pt x="803" y="1095"/>
                  </a:cubicBezTo>
                  <a:cubicBezTo>
                    <a:pt x="798" y="1121"/>
                    <a:pt x="794" y="1149"/>
                    <a:pt x="795" y="1179"/>
                  </a:cubicBezTo>
                  <a:cubicBezTo>
                    <a:pt x="795" y="1180"/>
                    <a:pt x="795" y="1180"/>
                    <a:pt x="795" y="1180"/>
                  </a:cubicBezTo>
                  <a:cubicBezTo>
                    <a:pt x="794" y="1180"/>
                    <a:pt x="794" y="1180"/>
                    <a:pt x="794" y="1180"/>
                  </a:cubicBezTo>
                  <a:cubicBezTo>
                    <a:pt x="650" y="1180"/>
                    <a:pt x="470" y="1180"/>
                    <a:pt x="265" y="1180"/>
                  </a:cubicBezTo>
                  <a:cubicBezTo>
                    <a:pt x="264" y="1180"/>
                    <a:pt x="264" y="1180"/>
                    <a:pt x="264" y="1180"/>
                  </a:cubicBezTo>
                  <a:cubicBezTo>
                    <a:pt x="264" y="1179"/>
                    <a:pt x="264" y="1179"/>
                    <a:pt x="264" y="1179"/>
                  </a:cubicBezTo>
                  <a:cubicBezTo>
                    <a:pt x="259" y="1120"/>
                    <a:pt x="243" y="1059"/>
                    <a:pt x="216" y="1000"/>
                  </a:cubicBezTo>
                  <a:cubicBezTo>
                    <a:pt x="203" y="971"/>
                    <a:pt x="187" y="942"/>
                    <a:pt x="169" y="913"/>
                  </a:cubicBezTo>
                  <a:cubicBezTo>
                    <a:pt x="160" y="899"/>
                    <a:pt x="150" y="885"/>
                    <a:pt x="140" y="872"/>
                  </a:cubicBezTo>
                  <a:cubicBezTo>
                    <a:pt x="130" y="858"/>
                    <a:pt x="119" y="845"/>
                    <a:pt x="108" y="832"/>
                  </a:cubicBezTo>
                  <a:cubicBezTo>
                    <a:pt x="107" y="830"/>
                    <a:pt x="107" y="830"/>
                    <a:pt x="107" y="830"/>
                  </a:cubicBezTo>
                  <a:cubicBezTo>
                    <a:pt x="109" y="830"/>
                    <a:pt x="109" y="830"/>
                    <a:pt x="109" y="830"/>
                  </a:cubicBezTo>
                  <a:cubicBezTo>
                    <a:pt x="109" y="830"/>
                    <a:pt x="109" y="830"/>
                    <a:pt x="109" y="830"/>
                  </a:cubicBezTo>
                  <a:cubicBezTo>
                    <a:pt x="108" y="832"/>
                    <a:pt x="108" y="832"/>
                    <a:pt x="108" y="832"/>
                  </a:cubicBezTo>
                  <a:cubicBezTo>
                    <a:pt x="60" y="771"/>
                    <a:pt x="25" y="696"/>
                    <a:pt x="9" y="614"/>
                  </a:cubicBezTo>
                  <a:cubicBezTo>
                    <a:pt x="7" y="604"/>
                    <a:pt x="6" y="594"/>
                    <a:pt x="4" y="583"/>
                  </a:cubicBezTo>
                  <a:cubicBezTo>
                    <a:pt x="4" y="578"/>
                    <a:pt x="3" y="573"/>
                    <a:pt x="3" y="568"/>
                  </a:cubicBezTo>
                  <a:cubicBezTo>
                    <a:pt x="2" y="560"/>
                    <a:pt x="2" y="560"/>
                    <a:pt x="2" y="560"/>
                  </a:cubicBezTo>
                  <a:cubicBezTo>
                    <a:pt x="1" y="552"/>
                    <a:pt x="1" y="552"/>
                    <a:pt x="1" y="552"/>
                  </a:cubicBezTo>
                  <a:cubicBezTo>
                    <a:pt x="1" y="547"/>
                    <a:pt x="0" y="542"/>
                    <a:pt x="0" y="536"/>
                  </a:cubicBezTo>
                  <a:cubicBezTo>
                    <a:pt x="0" y="531"/>
                    <a:pt x="0" y="526"/>
                    <a:pt x="0" y="520"/>
                  </a:cubicBezTo>
                  <a:cubicBezTo>
                    <a:pt x="0" y="515"/>
                    <a:pt x="0" y="510"/>
                    <a:pt x="0" y="505"/>
                  </a:cubicBezTo>
                  <a:cubicBezTo>
                    <a:pt x="0" y="499"/>
                    <a:pt x="0" y="494"/>
                    <a:pt x="1" y="489"/>
                  </a:cubicBezTo>
                  <a:cubicBezTo>
                    <a:pt x="3" y="446"/>
                    <a:pt x="11" y="404"/>
                    <a:pt x="23" y="362"/>
                  </a:cubicBezTo>
                  <a:cubicBezTo>
                    <a:pt x="61" y="244"/>
                    <a:pt x="141" y="144"/>
                    <a:pt x="240" y="82"/>
                  </a:cubicBezTo>
                  <a:cubicBezTo>
                    <a:pt x="265" y="66"/>
                    <a:pt x="290" y="53"/>
                    <a:pt x="317" y="42"/>
                  </a:cubicBezTo>
                  <a:cubicBezTo>
                    <a:pt x="343" y="31"/>
                    <a:pt x="370" y="22"/>
                    <a:pt x="398" y="16"/>
                  </a:cubicBezTo>
                  <a:cubicBezTo>
                    <a:pt x="452" y="3"/>
                    <a:pt x="508" y="0"/>
                    <a:pt x="562" y="5"/>
                  </a:cubicBezTo>
                  <a:cubicBezTo>
                    <a:pt x="588" y="7"/>
                    <a:pt x="614" y="12"/>
                    <a:pt x="640" y="18"/>
                  </a:cubicBezTo>
                  <a:cubicBezTo>
                    <a:pt x="665" y="25"/>
                    <a:pt x="690" y="33"/>
                    <a:pt x="713" y="43"/>
                  </a:cubicBezTo>
                  <a:cubicBezTo>
                    <a:pt x="736" y="53"/>
                    <a:pt x="759" y="64"/>
                    <a:pt x="780" y="77"/>
                  </a:cubicBezTo>
                  <a:cubicBezTo>
                    <a:pt x="801" y="90"/>
                    <a:pt x="821" y="104"/>
                    <a:pt x="839" y="119"/>
                  </a:cubicBezTo>
                  <a:cubicBezTo>
                    <a:pt x="876" y="149"/>
                    <a:pt x="908" y="183"/>
                    <a:pt x="933" y="220"/>
                  </a:cubicBezTo>
                  <a:cubicBezTo>
                    <a:pt x="959" y="256"/>
                    <a:pt x="978" y="294"/>
                    <a:pt x="993" y="331"/>
                  </a:cubicBezTo>
                  <a:cubicBezTo>
                    <a:pt x="997" y="341"/>
                    <a:pt x="1000" y="350"/>
                    <a:pt x="1003" y="360"/>
                  </a:cubicBezTo>
                  <a:cubicBezTo>
                    <a:pt x="1006" y="369"/>
                    <a:pt x="1009" y="379"/>
                    <a:pt x="1011" y="388"/>
                  </a:cubicBezTo>
                  <a:cubicBezTo>
                    <a:pt x="1013" y="397"/>
                    <a:pt x="1016" y="407"/>
                    <a:pt x="1018" y="416"/>
                  </a:cubicBezTo>
                  <a:cubicBezTo>
                    <a:pt x="1018" y="420"/>
                    <a:pt x="1019" y="425"/>
                    <a:pt x="1020" y="430"/>
                  </a:cubicBezTo>
                  <a:cubicBezTo>
                    <a:pt x="1021" y="434"/>
                    <a:pt x="1022" y="439"/>
                    <a:pt x="1022" y="443"/>
                  </a:cubicBezTo>
                  <a:cubicBezTo>
                    <a:pt x="1027" y="479"/>
                    <a:pt x="1028" y="514"/>
                    <a:pt x="1026" y="546"/>
                  </a:cubicBezTo>
                  <a:cubicBezTo>
                    <a:pt x="1023" y="611"/>
                    <a:pt x="1007" y="665"/>
                    <a:pt x="991" y="707"/>
                  </a:cubicBezTo>
                  <a:cubicBezTo>
                    <a:pt x="982" y="728"/>
                    <a:pt x="973" y="746"/>
                    <a:pt x="965" y="761"/>
                  </a:cubicBezTo>
                  <a:cubicBezTo>
                    <a:pt x="957" y="776"/>
                    <a:pt x="949" y="789"/>
                    <a:pt x="942" y="799"/>
                  </a:cubicBezTo>
                  <a:cubicBezTo>
                    <a:pt x="939" y="804"/>
                    <a:pt x="936" y="808"/>
                    <a:pt x="933" y="812"/>
                  </a:cubicBezTo>
                  <a:cubicBezTo>
                    <a:pt x="931" y="816"/>
                    <a:pt x="928" y="819"/>
                    <a:pt x="926" y="821"/>
                  </a:cubicBezTo>
                  <a:cubicBezTo>
                    <a:pt x="923" y="826"/>
                    <a:pt x="921" y="828"/>
                    <a:pt x="921" y="828"/>
                  </a:cubicBezTo>
                  <a:cubicBezTo>
                    <a:pt x="921" y="828"/>
                    <a:pt x="923" y="826"/>
                    <a:pt x="926" y="821"/>
                  </a:cubicBezTo>
                  <a:cubicBezTo>
                    <a:pt x="928" y="819"/>
                    <a:pt x="930" y="815"/>
                    <a:pt x="933" y="812"/>
                  </a:cubicBezTo>
                  <a:cubicBezTo>
                    <a:pt x="936" y="808"/>
                    <a:pt x="938" y="804"/>
                    <a:pt x="942" y="799"/>
                  </a:cubicBezTo>
                  <a:cubicBezTo>
                    <a:pt x="948" y="789"/>
                    <a:pt x="956" y="776"/>
                    <a:pt x="964" y="761"/>
                  </a:cubicBezTo>
                  <a:cubicBezTo>
                    <a:pt x="973" y="745"/>
                    <a:pt x="982" y="728"/>
                    <a:pt x="990" y="706"/>
                  </a:cubicBezTo>
                  <a:cubicBezTo>
                    <a:pt x="1007" y="664"/>
                    <a:pt x="1022" y="610"/>
                    <a:pt x="1025" y="546"/>
                  </a:cubicBezTo>
                  <a:cubicBezTo>
                    <a:pt x="1027" y="514"/>
                    <a:pt x="1026" y="479"/>
                    <a:pt x="1021" y="443"/>
                  </a:cubicBezTo>
                  <a:cubicBezTo>
                    <a:pt x="1020" y="439"/>
                    <a:pt x="1019" y="434"/>
                    <a:pt x="1019" y="430"/>
                  </a:cubicBezTo>
                  <a:cubicBezTo>
                    <a:pt x="1018" y="425"/>
                    <a:pt x="1017" y="421"/>
                    <a:pt x="1016" y="416"/>
                  </a:cubicBezTo>
                  <a:cubicBezTo>
                    <a:pt x="1014" y="407"/>
                    <a:pt x="1012" y="398"/>
                    <a:pt x="1010" y="388"/>
                  </a:cubicBezTo>
                  <a:cubicBezTo>
                    <a:pt x="1007" y="379"/>
                    <a:pt x="1005" y="370"/>
                    <a:pt x="1002" y="360"/>
                  </a:cubicBezTo>
                  <a:cubicBezTo>
                    <a:pt x="998" y="351"/>
                    <a:pt x="996" y="341"/>
                    <a:pt x="992" y="332"/>
                  </a:cubicBezTo>
                  <a:cubicBezTo>
                    <a:pt x="977" y="294"/>
                    <a:pt x="957" y="256"/>
                    <a:pt x="932" y="221"/>
                  </a:cubicBezTo>
                  <a:cubicBezTo>
                    <a:pt x="906" y="184"/>
                    <a:pt x="875" y="150"/>
                    <a:pt x="838" y="120"/>
                  </a:cubicBezTo>
                  <a:cubicBezTo>
                    <a:pt x="820" y="105"/>
                    <a:pt x="800" y="91"/>
                    <a:pt x="779" y="78"/>
                  </a:cubicBezTo>
                  <a:cubicBezTo>
                    <a:pt x="758" y="66"/>
                    <a:pt x="736" y="54"/>
                    <a:pt x="712" y="44"/>
                  </a:cubicBezTo>
                  <a:cubicBezTo>
                    <a:pt x="689" y="35"/>
                    <a:pt x="665" y="26"/>
                    <a:pt x="639" y="20"/>
                  </a:cubicBezTo>
                  <a:cubicBezTo>
                    <a:pt x="614" y="14"/>
                    <a:pt x="588" y="9"/>
                    <a:pt x="561" y="7"/>
                  </a:cubicBezTo>
                  <a:cubicBezTo>
                    <a:pt x="508" y="2"/>
                    <a:pt x="453" y="5"/>
                    <a:pt x="398" y="18"/>
                  </a:cubicBezTo>
                  <a:cubicBezTo>
                    <a:pt x="371" y="24"/>
                    <a:pt x="344" y="32"/>
                    <a:pt x="318" y="44"/>
                  </a:cubicBezTo>
                  <a:cubicBezTo>
                    <a:pt x="291" y="55"/>
                    <a:pt x="266" y="68"/>
                    <a:pt x="241" y="83"/>
                  </a:cubicBezTo>
                  <a:cubicBezTo>
                    <a:pt x="142" y="145"/>
                    <a:pt x="62" y="245"/>
                    <a:pt x="25" y="363"/>
                  </a:cubicBezTo>
                  <a:cubicBezTo>
                    <a:pt x="13" y="404"/>
                    <a:pt x="5" y="447"/>
                    <a:pt x="3" y="489"/>
                  </a:cubicBezTo>
                  <a:cubicBezTo>
                    <a:pt x="2" y="494"/>
                    <a:pt x="2" y="499"/>
                    <a:pt x="2" y="505"/>
                  </a:cubicBezTo>
                  <a:cubicBezTo>
                    <a:pt x="2" y="510"/>
                    <a:pt x="2" y="515"/>
                    <a:pt x="2" y="520"/>
                  </a:cubicBezTo>
                  <a:cubicBezTo>
                    <a:pt x="2" y="526"/>
                    <a:pt x="2" y="531"/>
                    <a:pt x="2" y="536"/>
                  </a:cubicBezTo>
                  <a:cubicBezTo>
                    <a:pt x="3" y="541"/>
                    <a:pt x="3" y="547"/>
                    <a:pt x="3" y="552"/>
                  </a:cubicBezTo>
                  <a:cubicBezTo>
                    <a:pt x="4" y="560"/>
                    <a:pt x="4" y="560"/>
                    <a:pt x="4" y="560"/>
                  </a:cubicBezTo>
                  <a:cubicBezTo>
                    <a:pt x="5" y="567"/>
                    <a:pt x="5" y="567"/>
                    <a:pt x="5" y="567"/>
                  </a:cubicBezTo>
                  <a:cubicBezTo>
                    <a:pt x="5" y="573"/>
                    <a:pt x="6" y="578"/>
                    <a:pt x="6" y="583"/>
                  </a:cubicBezTo>
                  <a:cubicBezTo>
                    <a:pt x="8" y="593"/>
                    <a:pt x="9" y="604"/>
                    <a:pt x="11" y="614"/>
                  </a:cubicBezTo>
                  <a:cubicBezTo>
                    <a:pt x="27" y="695"/>
                    <a:pt x="62" y="770"/>
                    <a:pt x="110" y="831"/>
                  </a:cubicBezTo>
                  <a:cubicBezTo>
                    <a:pt x="111" y="832"/>
                    <a:pt x="111" y="832"/>
                    <a:pt x="111" y="832"/>
                  </a:cubicBezTo>
                  <a:cubicBezTo>
                    <a:pt x="109" y="832"/>
                    <a:pt x="109" y="832"/>
                    <a:pt x="109" y="832"/>
                  </a:cubicBezTo>
                  <a:cubicBezTo>
                    <a:pt x="109" y="832"/>
                    <a:pt x="109" y="832"/>
                    <a:pt x="109" y="832"/>
                  </a:cubicBezTo>
                  <a:cubicBezTo>
                    <a:pt x="110" y="831"/>
                    <a:pt x="110" y="831"/>
                    <a:pt x="110" y="831"/>
                  </a:cubicBezTo>
                  <a:cubicBezTo>
                    <a:pt x="121" y="844"/>
                    <a:pt x="132" y="857"/>
                    <a:pt x="142" y="871"/>
                  </a:cubicBezTo>
                  <a:cubicBezTo>
                    <a:pt x="152" y="884"/>
                    <a:pt x="161" y="898"/>
                    <a:pt x="170" y="912"/>
                  </a:cubicBezTo>
                  <a:cubicBezTo>
                    <a:pt x="188" y="941"/>
                    <a:pt x="204" y="970"/>
                    <a:pt x="218" y="999"/>
                  </a:cubicBezTo>
                  <a:cubicBezTo>
                    <a:pt x="244" y="1058"/>
                    <a:pt x="261" y="1120"/>
                    <a:pt x="265" y="1179"/>
                  </a:cubicBezTo>
                  <a:cubicBezTo>
                    <a:pt x="265" y="1178"/>
                    <a:pt x="265" y="1178"/>
                    <a:pt x="265" y="1178"/>
                  </a:cubicBezTo>
                  <a:cubicBezTo>
                    <a:pt x="470" y="1178"/>
                    <a:pt x="650" y="1178"/>
                    <a:pt x="794" y="1178"/>
                  </a:cubicBezTo>
                  <a:cubicBezTo>
                    <a:pt x="793" y="1179"/>
                    <a:pt x="793" y="1179"/>
                    <a:pt x="793" y="1179"/>
                  </a:cubicBezTo>
                  <a:cubicBezTo>
                    <a:pt x="793" y="1149"/>
                    <a:pt x="797" y="1121"/>
                    <a:pt x="802" y="1095"/>
                  </a:cubicBezTo>
                  <a:cubicBezTo>
                    <a:pt x="806" y="1069"/>
                    <a:pt x="813" y="1045"/>
                    <a:pt x="820" y="1022"/>
                  </a:cubicBezTo>
                  <a:cubicBezTo>
                    <a:pt x="824" y="1011"/>
                    <a:pt x="828" y="1001"/>
                    <a:pt x="832" y="991"/>
                  </a:cubicBezTo>
                  <a:cubicBezTo>
                    <a:pt x="836" y="981"/>
                    <a:pt x="840" y="971"/>
                    <a:pt x="843" y="962"/>
                  </a:cubicBezTo>
                  <a:cubicBezTo>
                    <a:pt x="848" y="953"/>
                    <a:pt x="852" y="944"/>
                    <a:pt x="856" y="936"/>
                  </a:cubicBezTo>
                  <a:cubicBezTo>
                    <a:pt x="857" y="934"/>
                    <a:pt x="858" y="932"/>
                    <a:pt x="858" y="930"/>
                  </a:cubicBezTo>
                  <a:cubicBezTo>
                    <a:pt x="859" y="928"/>
                    <a:pt x="861" y="926"/>
                    <a:pt x="862" y="924"/>
                  </a:cubicBezTo>
                  <a:cubicBezTo>
                    <a:pt x="864" y="920"/>
                    <a:pt x="866" y="917"/>
                    <a:pt x="867" y="913"/>
                  </a:cubicBezTo>
                  <a:cubicBezTo>
                    <a:pt x="871" y="906"/>
                    <a:pt x="875" y="899"/>
                    <a:pt x="879" y="893"/>
                  </a:cubicBezTo>
                  <a:cubicBezTo>
                    <a:pt x="882" y="887"/>
                    <a:pt x="886" y="881"/>
                    <a:pt x="889" y="876"/>
                  </a:cubicBezTo>
                  <a:cubicBezTo>
                    <a:pt x="892" y="871"/>
                    <a:pt x="895" y="866"/>
                    <a:pt x="898" y="861"/>
                  </a:cubicBezTo>
                  <a:cubicBezTo>
                    <a:pt x="901" y="857"/>
                    <a:pt x="904" y="853"/>
                    <a:pt x="906" y="850"/>
                  </a:cubicBezTo>
                  <a:cubicBezTo>
                    <a:pt x="911" y="843"/>
                    <a:pt x="915" y="837"/>
                    <a:pt x="917" y="834"/>
                  </a:cubicBezTo>
                  <a:cubicBezTo>
                    <a:pt x="920" y="830"/>
                    <a:pt x="921" y="828"/>
                    <a:pt x="921" y="828"/>
                  </a:cubicBezTo>
                  <a:cubicBezTo>
                    <a:pt x="921" y="828"/>
                    <a:pt x="921" y="828"/>
                    <a:pt x="921" y="828"/>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13">
              <a:extLst>
                <a:ext uri="{FF2B5EF4-FFF2-40B4-BE49-F238E27FC236}">
                  <a16:creationId xmlns:a16="http://schemas.microsoft.com/office/drawing/2014/main" id="{B2D18326-8639-84B1-74DB-F84220A6F22F}"/>
                </a:ext>
              </a:extLst>
            </p:cNvPr>
            <p:cNvSpPr>
              <a:spLocks/>
            </p:cNvSpPr>
            <p:nvPr/>
          </p:nvSpPr>
          <p:spPr bwMode="auto">
            <a:xfrm>
              <a:off x="236" y="720"/>
              <a:ext cx="214" cy="1068"/>
            </a:xfrm>
            <a:custGeom>
              <a:avLst/>
              <a:gdLst>
                <a:gd name="T0" fmla="*/ 28 w 90"/>
                <a:gd name="T1" fmla="*/ 450 h 450"/>
                <a:gd name="T2" fmla="*/ 28 w 90"/>
                <a:gd name="T3" fmla="*/ 449 h 450"/>
                <a:gd name="T4" fmla="*/ 27 w 90"/>
                <a:gd name="T5" fmla="*/ 446 h 450"/>
                <a:gd name="T6" fmla="*/ 23 w 90"/>
                <a:gd name="T7" fmla="*/ 433 h 450"/>
                <a:gd name="T8" fmla="*/ 20 w 90"/>
                <a:gd name="T9" fmla="*/ 423 h 450"/>
                <a:gd name="T10" fmla="*/ 17 w 90"/>
                <a:gd name="T11" fmla="*/ 412 h 450"/>
                <a:gd name="T12" fmla="*/ 10 w 90"/>
                <a:gd name="T13" fmla="*/ 384 h 450"/>
                <a:gd name="T14" fmla="*/ 7 w 90"/>
                <a:gd name="T15" fmla="*/ 367 h 450"/>
                <a:gd name="T16" fmla="*/ 5 w 90"/>
                <a:gd name="T17" fmla="*/ 349 h 450"/>
                <a:gd name="T18" fmla="*/ 1 w 90"/>
                <a:gd name="T19" fmla="*/ 309 h 450"/>
                <a:gd name="T20" fmla="*/ 6 w 90"/>
                <a:gd name="T21" fmla="*/ 218 h 450"/>
                <a:gd name="T22" fmla="*/ 26 w 90"/>
                <a:gd name="T23" fmla="*/ 129 h 450"/>
                <a:gd name="T24" fmla="*/ 40 w 90"/>
                <a:gd name="T25" fmla="*/ 91 h 450"/>
                <a:gd name="T26" fmla="*/ 47 w 90"/>
                <a:gd name="T27" fmla="*/ 74 h 450"/>
                <a:gd name="T28" fmla="*/ 54 w 90"/>
                <a:gd name="T29" fmla="*/ 59 h 450"/>
                <a:gd name="T30" fmla="*/ 68 w 90"/>
                <a:gd name="T31" fmla="*/ 34 h 450"/>
                <a:gd name="T32" fmla="*/ 74 w 90"/>
                <a:gd name="T33" fmla="*/ 24 h 450"/>
                <a:gd name="T34" fmla="*/ 79 w 90"/>
                <a:gd name="T35" fmla="*/ 16 h 450"/>
                <a:gd name="T36" fmla="*/ 87 w 90"/>
                <a:gd name="T37" fmla="*/ 4 h 450"/>
                <a:gd name="T38" fmla="*/ 89 w 90"/>
                <a:gd name="T39" fmla="*/ 1 h 450"/>
                <a:gd name="T40" fmla="*/ 90 w 90"/>
                <a:gd name="T41" fmla="*/ 0 h 450"/>
                <a:gd name="T42" fmla="*/ 89 w 90"/>
                <a:gd name="T43" fmla="*/ 1 h 450"/>
                <a:gd name="T44" fmla="*/ 87 w 90"/>
                <a:gd name="T45" fmla="*/ 4 h 450"/>
                <a:gd name="T46" fmla="*/ 80 w 90"/>
                <a:gd name="T47" fmla="*/ 16 h 450"/>
                <a:gd name="T48" fmla="*/ 75 w 90"/>
                <a:gd name="T49" fmla="*/ 24 h 450"/>
                <a:gd name="T50" fmla="*/ 69 w 90"/>
                <a:gd name="T51" fmla="*/ 35 h 450"/>
                <a:gd name="T52" fmla="*/ 56 w 90"/>
                <a:gd name="T53" fmla="*/ 60 h 450"/>
                <a:gd name="T54" fmla="*/ 48 w 90"/>
                <a:gd name="T55" fmla="*/ 75 h 450"/>
                <a:gd name="T56" fmla="*/ 41 w 90"/>
                <a:gd name="T57" fmla="*/ 92 h 450"/>
                <a:gd name="T58" fmla="*/ 28 w 90"/>
                <a:gd name="T59" fmla="*/ 129 h 450"/>
                <a:gd name="T60" fmla="*/ 8 w 90"/>
                <a:gd name="T61" fmla="*/ 218 h 450"/>
                <a:gd name="T62" fmla="*/ 3 w 90"/>
                <a:gd name="T63" fmla="*/ 309 h 450"/>
                <a:gd name="T64" fmla="*/ 7 w 90"/>
                <a:gd name="T65" fmla="*/ 349 h 450"/>
                <a:gd name="T66" fmla="*/ 9 w 90"/>
                <a:gd name="T67" fmla="*/ 367 h 450"/>
                <a:gd name="T68" fmla="*/ 12 w 90"/>
                <a:gd name="T69" fmla="*/ 383 h 450"/>
                <a:gd name="T70" fmla="*/ 18 w 90"/>
                <a:gd name="T71" fmla="*/ 411 h 450"/>
                <a:gd name="T72" fmla="*/ 21 w 90"/>
                <a:gd name="T73" fmla="*/ 423 h 450"/>
                <a:gd name="T74" fmla="*/ 23 w 90"/>
                <a:gd name="T75" fmla="*/ 432 h 450"/>
                <a:gd name="T76" fmla="*/ 27 w 90"/>
                <a:gd name="T77" fmla="*/ 446 h 450"/>
                <a:gd name="T78" fmla="*/ 28 w 90"/>
                <a:gd name="T79" fmla="*/ 449 h 450"/>
                <a:gd name="T80" fmla="*/ 28 w 90"/>
                <a:gd name="T81"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 h="450">
                  <a:moveTo>
                    <a:pt x="28" y="450"/>
                  </a:moveTo>
                  <a:cubicBezTo>
                    <a:pt x="28" y="450"/>
                    <a:pt x="28" y="450"/>
                    <a:pt x="28" y="449"/>
                  </a:cubicBezTo>
                  <a:cubicBezTo>
                    <a:pt x="28" y="448"/>
                    <a:pt x="27" y="447"/>
                    <a:pt x="27" y="446"/>
                  </a:cubicBezTo>
                  <a:cubicBezTo>
                    <a:pt x="26" y="443"/>
                    <a:pt x="24" y="438"/>
                    <a:pt x="23" y="433"/>
                  </a:cubicBezTo>
                  <a:cubicBezTo>
                    <a:pt x="22" y="430"/>
                    <a:pt x="21" y="427"/>
                    <a:pt x="20" y="423"/>
                  </a:cubicBezTo>
                  <a:cubicBezTo>
                    <a:pt x="19" y="420"/>
                    <a:pt x="18" y="416"/>
                    <a:pt x="17" y="412"/>
                  </a:cubicBezTo>
                  <a:cubicBezTo>
                    <a:pt x="15" y="404"/>
                    <a:pt x="12" y="394"/>
                    <a:pt x="10" y="384"/>
                  </a:cubicBezTo>
                  <a:cubicBezTo>
                    <a:pt x="9" y="378"/>
                    <a:pt x="8" y="373"/>
                    <a:pt x="7" y="367"/>
                  </a:cubicBezTo>
                  <a:cubicBezTo>
                    <a:pt x="6" y="362"/>
                    <a:pt x="6" y="356"/>
                    <a:pt x="5" y="349"/>
                  </a:cubicBezTo>
                  <a:cubicBezTo>
                    <a:pt x="3" y="337"/>
                    <a:pt x="2" y="324"/>
                    <a:pt x="1" y="309"/>
                  </a:cubicBezTo>
                  <a:cubicBezTo>
                    <a:pt x="0" y="281"/>
                    <a:pt x="1" y="250"/>
                    <a:pt x="6" y="218"/>
                  </a:cubicBezTo>
                  <a:cubicBezTo>
                    <a:pt x="10" y="186"/>
                    <a:pt x="18" y="156"/>
                    <a:pt x="26" y="129"/>
                  </a:cubicBezTo>
                  <a:cubicBezTo>
                    <a:pt x="31" y="115"/>
                    <a:pt x="35" y="103"/>
                    <a:pt x="40" y="91"/>
                  </a:cubicBezTo>
                  <a:cubicBezTo>
                    <a:pt x="42" y="85"/>
                    <a:pt x="44" y="80"/>
                    <a:pt x="47" y="74"/>
                  </a:cubicBezTo>
                  <a:cubicBezTo>
                    <a:pt x="50" y="69"/>
                    <a:pt x="52" y="64"/>
                    <a:pt x="54" y="59"/>
                  </a:cubicBezTo>
                  <a:cubicBezTo>
                    <a:pt x="59" y="50"/>
                    <a:pt x="64" y="41"/>
                    <a:pt x="68" y="34"/>
                  </a:cubicBezTo>
                  <a:cubicBezTo>
                    <a:pt x="70" y="30"/>
                    <a:pt x="72" y="27"/>
                    <a:pt x="74" y="24"/>
                  </a:cubicBezTo>
                  <a:cubicBezTo>
                    <a:pt x="76" y="21"/>
                    <a:pt x="78" y="18"/>
                    <a:pt x="79" y="16"/>
                  </a:cubicBezTo>
                  <a:cubicBezTo>
                    <a:pt x="82" y="11"/>
                    <a:pt x="85" y="7"/>
                    <a:pt x="87" y="4"/>
                  </a:cubicBezTo>
                  <a:cubicBezTo>
                    <a:pt x="88" y="3"/>
                    <a:pt x="88" y="2"/>
                    <a:pt x="89" y="1"/>
                  </a:cubicBezTo>
                  <a:cubicBezTo>
                    <a:pt x="89" y="1"/>
                    <a:pt x="90" y="0"/>
                    <a:pt x="90" y="0"/>
                  </a:cubicBezTo>
                  <a:cubicBezTo>
                    <a:pt x="90" y="0"/>
                    <a:pt x="89" y="1"/>
                    <a:pt x="89" y="1"/>
                  </a:cubicBezTo>
                  <a:cubicBezTo>
                    <a:pt x="89" y="2"/>
                    <a:pt x="88" y="3"/>
                    <a:pt x="87" y="4"/>
                  </a:cubicBezTo>
                  <a:cubicBezTo>
                    <a:pt x="85" y="7"/>
                    <a:pt x="83" y="11"/>
                    <a:pt x="80" y="16"/>
                  </a:cubicBezTo>
                  <a:cubicBezTo>
                    <a:pt x="78" y="19"/>
                    <a:pt x="77" y="21"/>
                    <a:pt x="75" y="24"/>
                  </a:cubicBezTo>
                  <a:cubicBezTo>
                    <a:pt x="73" y="27"/>
                    <a:pt x="71" y="31"/>
                    <a:pt x="69" y="35"/>
                  </a:cubicBezTo>
                  <a:cubicBezTo>
                    <a:pt x="65" y="42"/>
                    <a:pt x="60" y="50"/>
                    <a:pt x="56" y="60"/>
                  </a:cubicBezTo>
                  <a:cubicBezTo>
                    <a:pt x="53" y="65"/>
                    <a:pt x="51" y="70"/>
                    <a:pt x="48" y="75"/>
                  </a:cubicBezTo>
                  <a:cubicBezTo>
                    <a:pt x="46" y="80"/>
                    <a:pt x="44" y="86"/>
                    <a:pt x="41" y="92"/>
                  </a:cubicBezTo>
                  <a:cubicBezTo>
                    <a:pt x="36" y="103"/>
                    <a:pt x="32" y="116"/>
                    <a:pt x="28" y="129"/>
                  </a:cubicBezTo>
                  <a:cubicBezTo>
                    <a:pt x="19" y="156"/>
                    <a:pt x="12" y="186"/>
                    <a:pt x="8" y="218"/>
                  </a:cubicBezTo>
                  <a:cubicBezTo>
                    <a:pt x="3" y="250"/>
                    <a:pt x="2" y="281"/>
                    <a:pt x="3" y="309"/>
                  </a:cubicBezTo>
                  <a:cubicBezTo>
                    <a:pt x="4" y="323"/>
                    <a:pt x="5" y="337"/>
                    <a:pt x="7" y="349"/>
                  </a:cubicBezTo>
                  <a:cubicBezTo>
                    <a:pt x="7" y="355"/>
                    <a:pt x="8" y="361"/>
                    <a:pt x="9" y="367"/>
                  </a:cubicBezTo>
                  <a:cubicBezTo>
                    <a:pt x="10" y="373"/>
                    <a:pt x="11" y="378"/>
                    <a:pt x="12" y="383"/>
                  </a:cubicBezTo>
                  <a:cubicBezTo>
                    <a:pt x="13" y="394"/>
                    <a:pt x="16" y="403"/>
                    <a:pt x="18" y="411"/>
                  </a:cubicBezTo>
                  <a:cubicBezTo>
                    <a:pt x="19" y="416"/>
                    <a:pt x="20" y="419"/>
                    <a:pt x="21" y="423"/>
                  </a:cubicBezTo>
                  <a:cubicBezTo>
                    <a:pt x="22" y="426"/>
                    <a:pt x="23" y="430"/>
                    <a:pt x="23" y="432"/>
                  </a:cubicBezTo>
                  <a:cubicBezTo>
                    <a:pt x="25" y="438"/>
                    <a:pt x="26" y="442"/>
                    <a:pt x="27" y="446"/>
                  </a:cubicBezTo>
                  <a:cubicBezTo>
                    <a:pt x="28" y="447"/>
                    <a:pt x="28" y="448"/>
                    <a:pt x="28" y="449"/>
                  </a:cubicBezTo>
                  <a:cubicBezTo>
                    <a:pt x="28" y="450"/>
                    <a:pt x="29" y="450"/>
                    <a:pt x="28" y="45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14">
              <a:extLst>
                <a:ext uri="{FF2B5EF4-FFF2-40B4-BE49-F238E27FC236}">
                  <a16:creationId xmlns:a16="http://schemas.microsoft.com/office/drawing/2014/main" id="{5E7287B7-5798-EFF6-0B8F-4029C03D148E}"/>
                </a:ext>
              </a:extLst>
            </p:cNvPr>
            <p:cNvSpPr>
              <a:spLocks/>
            </p:cNvSpPr>
            <p:nvPr/>
          </p:nvSpPr>
          <p:spPr bwMode="auto">
            <a:xfrm>
              <a:off x="531" y="509"/>
              <a:ext cx="138" cy="118"/>
            </a:xfrm>
            <a:custGeom>
              <a:avLst/>
              <a:gdLst>
                <a:gd name="T0" fmla="*/ 57 w 58"/>
                <a:gd name="T1" fmla="*/ 1 h 50"/>
                <a:gd name="T2" fmla="*/ 30 w 58"/>
                <a:gd name="T3" fmla="*/ 26 h 50"/>
                <a:gd name="T4" fmla="*/ 1 w 58"/>
                <a:gd name="T5" fmla="*/ 50 h 50"/>
                <a:gd name="T6" fmla="*/ 28 w 58"/>
                <a:gd name="T7" fmla="*/ 24 h 50"/>
                <a:gd name="T8" fmla="*/ 57 w 58"/>
                <a:gd name="T9" fmla="*/ 1 h 50"/>
              </a:gdLst>
              <a:ahLst/>
              <a:cxnLst>
                <a:cxn ang="0">
                  <a:pos x="T0" y="T1"/>
                </a:cxn>
                <a:cxn ang="0">
                  <a:pos x="T2" y="T3"/>
                </a:cxn>
                <a:cxn ang="0">
                  <a:pos x="T4" y="T5"/>
                </a:cxn>
                <a:cxn ang="0">
                  <a:pos x="T6" y="T7"/>
                </a:cxn>
                <a:cxn ang="0">
                  <a:pos x="T8" y="T9"/>
                </a:cxn>
              </a:cxnLst>
              <a:rect l="0" t="0" r="r" b="b"/>
              <a:pathLst>
                <a:path w="58" h="50">
                  <a:moveTo>
                    <a:pt x="57" y="1"/>
                  </a:moveTo>
                  <a:cubicBezTo>
                    <a:pt x="58" y="1"/>
                    <a:pt x="45" y="13"/>
                    <a:pt x="30" y="26"/>
                  </a:cubicBezTo>
                  <a:cubicBezTo>
                    <a:pt x="14" y="39"/>
                    <a:pt x="1" y="50"/>
                    <a:pt x="1" y="50"/>
                  </a:cubicBezTo>
                  <a:cubicBezTo>
                    <a:pt x="0" y="49"/>
                    <a:pt x="13" y="38"/>
                    <a:pt x="28" y="24"/>
                  </a:cubicBezTo>
                  <a:cubicBezTo>
                    <a:pt x="44" y="11"/>
                    <a:pt x="57" y="0"/>
                    <a:pt x="57"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15">
              <a:extLst>
                <a:ext uri="{FF2B5EF4-FFF2-40B4-BE49-F238E27FC236}">
                  <a16:creationId xmlns:a16="http://schemas.microsoft.com/office/drawing/2014/main" id="{4AC89C85-85B1-15A2-8FF3-13176CC91633}"/>
                </a:ext>
              </a:extLst>
            </p:cNvPr>
            <p:cNvSpPr>
              <a:spLocks/>
            </p:cNvSpPr>
            <p:nvPr/>
          </p:nvSpPr>
          <p:spPr bwMode="auto">
            <a:xfrm>
              <a:off x="2330" y="1062"/>
              <a:ext cx="145" cy="864"/>
            </a:xfrm>
            <a:custGeom>
              <a:avLst/>
              <a:gdLst>
                <a:gd name="T0" fmla="*/ 0 w 61"/>
                <a:gd name="T1" fmla="*/ 364 h 364"/>
                <a:gd name="T2" fmla="*/ 1 w 61"/>
                <a:gd name="T3" fmla="*/ 363 h 364"/>
                <a:gd name="T4" fmla="*/ 2 w 61"/>
                <a:gd name="T5" fmla="*/ 361 h 364"/>
                <a:gd name="T6" fmla="*/ 7 w 61"/>
                <a:gd name="T7" fmla="*/ 351 h 364"/>
                <a:gd name="T8" fmla="*/ 10 w 61"/>
                <a:gd name="T9" fmla="*/ 344 h 364"/>
                <a:gd name="T10" fmla="*/ 14 w 61"/>
                <a:gd name="T11" fmla="*/ 335 h 364"/>
                <a:gd name="T12" fmla="*/ 23 w 61"/>
                <a:gd name="T13" fmla="*/ 314 h 364"/>
                <a:gd name="T14" fmla="*/ 28 w 61"/>
                <a:gd name="T15" fmla="*/ 302 h 364"/>
                <a:gd name="T16" fmla="*/ 32 w 61"/>
                <a:gd name="T17" fmla="*/ 288 h 364"/>
                <a:gd name="T18" fmla="*/ 41 w 61"/>
                <a:gd name="T19" fmla="*/ 258 h 364"/>
                <a:gd name="T20" fmla="*/ 55 w 61"/>
                <a:gd name="T21" fmla="*/ 186 h 364"/>
                <a:gd name="T22" fmla="*/ 59 w 61"/>
                <a:gd name="T23" fmla="*/ 113 h 364"/>
                <a:gd name="T24" fmla="*/ 57 w 61"/>
                <a:gd name="T25" fmla="*/ 81 h 364"/>
                <a:gd name="T26" fmla="*/ 56 w 61"/>
                <a:gd name="T27" fmla="*/ 67 h 364"/>
                <a:gd name="T28" fmla="*/ 54 w 61"/>
                <a:gd name="T29" fmla="*/ 54 h 364"/>
                <a:gd name="T30" fmla="*/ 51 w 61"/>
                <a:gd name="T31" fmla="*/ 31 h 364"/>
                <a:gd name="T32" fmla="*/ 49 w 61"/>
                <a:gd name="T33" fmla="*/ 22 h 364"/>
                <a:gd name="T34" fmla="*/ 47 w 61"/>
                <a:gd name="T35" fmla="*/ 14 h 364"/>
                <a:gd name="T36" fmla="*/ 45 w 61"/>
                <a:gd name="T37" fmla="*/ 4 h 364"/>
                <a:gd name="T38" fmla="*/ 45 w 61"/>
                <a:gd name="T39" fmla="*/ 1 h 364"/>
                <a:gd name="T40" fmla="*/ 44 w 61"/>
                <a:gd name="T41" fmla="*/ 0 h 364"/>
                <a:gd name="T42" fmla="*/ 45 w 61"/>
                <a:gd name="T43" fmla="*/ 1 h 364"/>
                <a:gd name="T44" fmla="*/ 46 w 61"/>
                <a:gd name="T45" fmla="*/ 3 h 364"/>
                <a:gd name="T46" fmla="*/ 48 w 61"/>
                <a:gd name="T47" fmla="*/ 14 h 364"/>
                <a:gd name="T48" fmla="*/ 50 w 61"/>
                <a:gd name="T49" fmla="*/ 22 h 364"/>
                <a:gd name="T50" fmla="*/ 52 w 61"/>
                <a:gd name="T51" fmla="*/ 31 h 364"/>
                <a:gd name="T52" fmla="*/ 56 w 61"/>
                <a:gd name="T53" fmla="*/ 54 h 364"/>
                <a:gd name="T54" fmla="*/ 58 w 61"/>
                <a:gd name="T55" fmla="*/ 67 h 364"/>
                <a:gd name="T56" fmla="*/ 59 w 61"/>
                <a:gd name="T57" fmla="*/ 81 h 364"/>
                <a:gd name="T58" fmla="*/ 61 w 61"/>
                <a:gd name="T59" fmla="*/ 113 h 364"/>
                <a:gd name="T60" fmla="*/ 57 w 61"/>
                <a:gd name="T61" fmla="*/ 186 h 364"/>
                <a:gd name="T62" fmla="*/ 43 w 61"/>
                <a:gd name="T63" fmla="*/ 258 h 364"/>
                <a:gd name="T64" fmla="*/ 34 w 61"/>
                <a:gd name="T65" fmla="*/ 289 h 364"/>
                <a:gd name="T66" fmla="*/ 29 w 61"/>
                <a:gd name="T67" fmla="*/ 302 h 364"/>
                <a:gd name="T68" fmla="*/ 24 w 61"/>
                <a:gd name="T69" fmla="*/ 315 h 364"/>
                <a:gd name="T70" fmla="*/ 15 w 61"/>
                <a:gd name="T71" fmla="*/ 336 h 364"/>
                <a:gd name="T72" fmla="*/ 11 w 61"/>
                <a:gd name="T73" fmla="*/ 344 h 364"/>
                <a:gd name="T74" fmla="*/ 7 w 61"/>
                <a:gd name="T75" fmla="*/ 351 h 364"/>
                <a:gd name="T76" fmla="*/ 2 w 61"/>
                <a:gd name="T77" fmla="*/ 361 h 364"/>
                <a:gd name="T78" fmla="*/ 1 w 61"/>
                <a:gd name="T79" fmla="*/ 363 h 364"/>
                <a:gd name="T80" fmla="*/ 0 w 61"/>
                <a:gd name="T81"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364">
                  <a:moveTo>
                    <a:pt x="0" y="364"/>
                  </a:moveTo>
                  <a:cubicBezTo>
                    <a:pt x="0" y="364"/>
                    <a:pt x="0" y="364"/>
                    <a:pt x="1" y="363"/>
                  </a:cubicBezTo>
                  <a:cubicBezTo>
                    <a:pt x="1" y="363"/>
                    <a:pt x="1" y="362"/>
                    <a:pt x="2" y="361"/>
                  </a:cubicBezTo>
                  <a:cubicBezTo>
                    <a:pt x="3" y="358"/>
                    <a:pt x="5" y="355"/>
                    <a:pt x="7" y="351"/>
                  </a:cubicBezTo>
                  <a:cubicBezTo>
                    <a:pt x="8" y="349"/>
                    <a:pt x="9" y="346"/>
                    <a:pt x="10" y="344"/>
                  </a:cubicBezTo>
                  <a:cubicBezTo>
                    <a:pt x="11" y="341"/>
                    <a:pt x="13" y="338"/>
                    <a:pt x="14" y="335"/>
                  </a:cubicBezTo>
                  <a:cubicBezTo>
                    <a:pt x="17" y="329"/>
                    <a:pt x="20" y="322"/>
                    <a:pt x="23" y="314"/>
                  </a:cubicBezTo>
                  <a:cubicBezTo>
                    <a:pt x="24" y="310"/>
                    <a:pt x="26" y="306"/>
                    <a:pt x="28" y="302"/>
                  </a:cubicBezTo>
                  <a:cubicBezTo>
                    <a:pt x="29" y="297"/>
                    <a:pt x="31" y="293"/>
                    <a:pt x="32" y="288"/>
                  </a:cubicBezTo>
                  <a:cubicBezTo>
                    <a:pt x="36" y="279"/>
                    <a:pt x="38" y="268"/>
                    <a:pt x="41" y="258"/>
                  </a:cubicBezTo>
                  <a:cubicBezTo>
                    <a:pt x="47" y="236"/>
                    <a:pt x="52" y="212"/>
                    <a:pt x="55" y="186"/>
                  </a:cubicBezTo>
                  <a:cubicBezTo>
                    <a:pt x="58" y="160"/>
                    <a:pt x="59" y="136"/>
                    <a:pt x="59" y="113"/>
                  </a:cubicBezTo>
                  <a:cubicBezTo>
                    <a:pt x="59" y="102"/>
                    <a:pt x="58" y="91"/>
                    <a:pt x="57" y="81"/>
                  </a:cubicBezTo>
                  <a:cubicBezTo>
                    <a:pt x="57" y="76"/>
                    <a:pt x="57" y="72"/>
                    <a:pt x="56" y="67"/>
                  </a:cubicBezTo>
                  <a:cubicBezTo>
                    <a:pt x="55" y="62"/>
                    <a:pt x="55" y="58"/>
                    <a:pt x="54" y="54"/>
                  </a:cubicBezTo>
                  <a:cubicBezTo>
                    <a:pt x="53" y="45"/>
                    <a:pt x="52" y="38"/>
                    <a:pt x="51" y="31"/>
                  </a:cubicBezTo>
                  <a:cubicBezTo>
                    <a:pt x="50" y="28"/>
                    <a:pt x="50" y="25"/>
                    <a:pt x="49" y="22"/>
                  </a:cubicBezTo>
                  <a:cubicBezTo>
                    <a:pt x="48" y="19"/>
                    <a:pt x="48" y="17"/>
                    <a:pt x="47" y="14"/>
                  </a:cubicBezTo>
                  <a:cubicBezTo>
                    <a:pt x="46" y="10"/>
                    <a:pt x="46" y="6"/>
                    <a:pt x="45" y="4"/>
                  </a:cubicBezTo>
                  <a:cubicBezTo>
                    <a:pt x="45" y="2"/>
                    <a:pt x="45" y="2"/>
                    <a:pt x="45" y="1"/>
                  </a:cubicBezTo>
                  <a:cubicBezTo>
                    <a:pt x="44" y="0"/>
                    <a:pt x="44" y="0"/>
                    <a:pt x="44" y="0"/>
                  </a:cubicBezTo>
                  <a:cubicBezTo>
                    <a:pt x="45" y="0"/>
                    <a:pt x="45" y="0"/>
                    <a:pt x="45" y="1"/>
                  </a:cubicBezTo>
                  <a:cubicBezTo>
                    <a:pt x="45" y="1"/>
                    <a:pt x="45" y="2"/>
                    <a:pt x="46" y="3"/>
                  </a:cubicBezTo>
                  <a:cubicBezTo>
                    <a:pt x="46" y="6"/>
                    <a:pt x="47" y="10"/>
                    <a:pt x="48" y="14"/>
                  </a:cubicBezTo>
                  <a:cubicBezTo>
                    <a:pt x="49" y="16"/>
                    <a:pt x="49" y="19"/>
                    <a:pt x="50" y="22"/>
                  </a:cubicBezTo>
                  <a:cubicBezTo>
                    <a:pt x="51" y="25"/>
                    <a:pt x="51" y="28"/>
                    <a:pt x="52" y="31"/>
                  </a:cubicBezTo>
                  <a:cubicBezTo>
                    <a:pt x="53" y="38"/>
                    <a:pt x="55" y="45"/>
                    <a:pt x="56" y="54"/>
                  </a:cubicBezTo>
                  <a:cubicBezTo>
                    <a:pt x="56" y="58"/>
                    <a:pt x="57" y="62"/>
                    <a:pt x="58" y="67"/>
                  </a:cubicBezTo>
                  <a:cubicBezTo>
                    <a:pt x="58" y="71"/>
                    <a:pt x="59" y="76"/>
                    <a:pt x="59" y="81"/>
                  </a:cubicBezTo>
                  <a:cubicBezTo>
                    <a:pt x="60" y="91"/>
                    <a:pt x="60" y="102"/>
                    <a:pt x="61" y="113"/>
                  </a:cubicBezTo>
                  <a:cubicBezTo>
                    <a:pt x="61" y="136"/>
                    <a:pt x="60" y="160"/>
                    <a:pt x="57" y="186"/>
                  </a:cubicBezTo>
                  <a:cubicBezTo>
                    <a:pt x="54" y="212"/>
                    <a:pt x="49" y="236"/>
                    <a:pt x="43" y="258"/>
                  </a:cubicBezTo>
                  <a:cubicBezTo>
                    <a:pt x="40" y="269"/>
                    <a:pt x="37" y="279"/>
                    <a:pt x="34" y="289"/>
                  </a:cubicBezTo>
                  <a:cubicBezTo>
                    <a:pt x="32" y="293"/>
                    <a:pt x="31" y="298"/>
                    <a:pt x="29" y="302"/>
                  </a:cubicBezTo>
                  <a:cubicBezTo>
                    <a:pt x="27" y="307"/>
                    <a:pt x="26" y="311"/>
                    <a:pt x="24" y="315"/>
                  </a:cubicBezTo>
                  <a:cubicBezTo>
                    <a:pt x="21" y="323"/>
                    <a:pt x="18" y="330"/>
                    <a:pt x="15" y="336"/>
                  </a:cubicBezTo>
                  <a:cubicBezTo>
                    <a:pt x="14" y="339"/>
                    <a:pt x="12" y="342"/>
                    <a:pt x="11" y="344"/>
                  </a:cubicBezTo>
                  <a:cubicBezTo>
                    <a:pt x="10" y="347"/>
                    <a:pt x="9" y="349"/>
                    <a:pt x="7" y="351"/>
                  </a:cubicBezTo>
                  <a:cubicBezTo>
                    <a:pt x="5" y="355"/>
                    <a:pt x="4" y="359"/>
                    <a:pt x="2" y="361"/>
                  </a:cubicBezTo>
                  <a:cubicBezTo>
                    <a:pt x="2" y="362"/>
                    <a:pt x="1" y="363"/>
                    <a:pt x="1" y="363"/>
                  </a:cubicBezTo>
                  <a:cubicBezTo>
                    <a:pt x="1" y="364"/>
                    <a:pt x="0" y="364"/>
                    <a:pt x="0" y="364"/>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16">
              <a:extLst>
                <a:ext uri="{FF2B5EF4-FFF2-40B4-BE49-F238E27FC236}">
                  <a16:creationId xmlns:a16="http://schemas.microsoft.com/office/drawing/2014/main" id="{614FA6A0-E976-9B65-8D69-8A767044FEBA}"/>
                </a:ext>
              </a:extLst>
            </p:cNvPr>
            <p:cNvSpPr>
              <a:spLocks/>
            </p:cNvSpPr>
            <p:nvPr/>
          </p:nvSpPr>
          <p:spPr bwMode="auto">
            <a:xfrm>
              <a:off x="1667" y="672"/>
              <a:ext cx="314" cy="250"/>
            </a:xfrm>
            <a:custGeom>
              <a:avLst/>
              <a:gdLst>
                <a:gd name="T0" fmla="*/ 114 w 132"/>
                <a:gd name="T1" fmla="*/ 39 h 105"/>
                <a:gd name="T2" fmla="*/ 27 w 132"/>
                <a:gd name="T3" fmla="*/ 2 h 105"/>
                <a:gd name="T4" fmla="*/ 14 w 132"/>
                <a:gd name="T5" fmla="*/ 1 h 105"/>
                <a:gd name="T6" fmla="*/ 3 w 132"/>
                <a:gd name="T7" fmla="*/ 8 h 105"/>
                <a:gd name="T8" fmla="*/ 6 w 132"/>
                <a:gd name="T9" fmla="*/ 25 h 105"/>
                <a:gd name="T10" fmla="*/ 36 w 132"/>
                <a:gd name="T11" fmla="*/ 52 h 105"/>
                <a:gd name="T12" fmla="*/ 132 w 132"/>
                <a:gd name="T13" fmla="*/ 105 h 105"/>
                <a:gd name="T14" fmla="*/ 114 w 132"/>
                <a:gd name="T15" fmla="*/ 39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05">
                  <a:moveTo>
                    <a:pt x="114" y="39"/>
                  </a:moveTo>
                  <a:cubicBezTo>
                    <a:pt x="86" y="23"/>
                    <a:pt x="58" y="9"/>
                    <a:pt x="27" y="2"/>
                  </a:cubicBezTo>
                  <a:cubicBezTo>
                    <a:pt x="23" y="1"/>
                    <a:pt x="18" y="0"/>
                    <a:pt x="14" y="1"/>
                  </a:cubicBezTo>
                  <a:cubicBezTo>
                    <a:pt x="9" y="1"/>
                    <a:pt x="5" y="4"/>
                    <a:pt x="3" y="8"/>
                  </a:cubicBezTo>
                  <a:cubicBezTo>
                    <a:pt x="0" y="13"/>
                    <a:pt x="3" y="20"/>
                    <a:pt x="6" y="25"/>
                  </a:cubicBezTo>
                  <a:cubicBezTo>
                    <a:pt x="14" y="36"/>
                    <a:pt x="25" y="44"/>
                    <a:pt x="36" y="52"/>
                  </a:cubicBezTo>
                  <a:cubicBezTo>
                    <a:pt x="67" y="72"/>
                    <a:pt x="99" y="88"/>
                    <a:pt x="132" y="105"/>
                  </a:cubicBezTo>
                  <a:cubicBezTo>
                    <a:pt x="128" y="81"/>
                    <a:pt x="120" y="61"/>
                    <a:pt x="114" y="39"/>
                  </a:cubicBezTo>
                </a:path>
              </a:pathLst>
            </a:custGeom>
            <a:solidFill>
              <a:srgbClr val="303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17">
              <a:extLst>
                <a:ext uri="{FF2B5EF4-FFF2-40B4-BE49-F238E27FC236}">
                  <a16:creationId xmlns:a16="http://schemas.microsoft.com/office/drawing/2014/main" id="{60B69D21-673D-AE36-5601-7ADD422E90EB}"/>
                </a:ext>
              </a:extLst>
            </p:cNvPr>
            <p:cNvSpPr>
              <a:spLocks/>
            </p:cNvSpPr>
            <p:nvPr/>
          </p:nvSpPr>
          <p:spPr bwMode="auto">
            <a:xfrm>
              <a:off x="2435" y="763"/>
              <a:ext cx="168" cy="382"/>
            </a:xfrm>
            <a:custGeom>
              <a:avLst/>
              <a:gdLst>
                <a:gd name="T0" fmla="*/ 0 w 71"/>
                <a:gd name="T1" fmla="*/ 61 h 161"/>
                <a:gd name="T2" fmla="*/ 38 w 71"/>
                <a:gd name="T3" fmla="*/ 147 h 161"/>
                <a:gd name="T4" fmla="*/ 46 w 71"/>
                <a:gd name="T5" fmla="*/ 157 h 161"/>
                <a:gd name="T6" fmla="*/ 59 w 71"/>
                <a:gd name="T7" fmla="*/ 159 h 161"/>
                <a:gd name="T8" fmla="*/ 68 w 71"/>
                <a:gd name="T9" fmla="*/ 145 h 161"/>
                <a:gd name="T10" fmla="*/ 65 w 71"/>
                <a:gd name="T11" fmla="*/ 105 h 161"/>
                <a:gd name="T12" fmla="*/ 33 w 71"/>
                <a:gd name="T13" fmla="*/ 0 h 161"/>
                <a:gd name="T14" fmla="*/ 0 w 71"/>
                <a:gd name="T15" fmla="*/ 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61">
                  <a:moveTo>
                    <a:pt x="0" y="61"/>
                  </a:moveTo>
                  <a:cubicBezTo>
                    <a:pt x="9" y="91"/>
                    <a:pt x="20" y="121"/>
                    <a:pt x="38" y="147"/>
                  </a:cubicBezTo>
                  <a:cubicBezTo>
                    <a:pt x="40" y="151"/>
                    <a:pt x="43" y="155"/>
                    <a:pt x="46" y="157"/>
                  </a:cubicBezTo>
                  <a:cubicBezTo>
                    <a:pt x="50" y="160"/>
                    <a:pt x="55" y="161"/>
                    <a:pt x="59" y="159"/>
                  </a:cubicBezTo>
                  <a:cubicBezTo>
                    <a:pt x="65" y="157"/>
                    <a:pt x="67" y="151"/>
                    <a:pt x="68" y="145"/>
                  </a:cubicBezTo>
                  <a:cubicBezTo>
                    <a:pt x="71" y="132"/>
                    <a:pt x="68" y="118"/>
                    <a:pt x="65" y="105"/>
                  </a:cubicBezTo>
                  <a:cubicBezTo>
                    <a:pt x="57" y="69"/>
                    <a:pt x="45" y="35"/>
                    <a:pt x="33" y="0"/>
                  </a:cubicBezTo>
                  <a:cubicBezTo>
                    <a:pt x="20" y="20"/>
                    <a:pt x="12" y="40"/>
                    <a:pt x="0" y="61"/>
                  </a:cubicBezTo>
                </a:path>
              </a:pathLst>
            </a:custGeom>
            <a:solidFill>
              <a:srgbClr val="303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18">
              <a:extLst>
                <a:ext uri="{FF2B5EF4-FFF2-40B4-BE49-F238E27FC236}">
                  <a16:creationId xmlns:a16="http://schemas.microsoft.com/office/drawing/2014/main" id="{56626285-10FF-F7FF-7C58-A3088722CD8B}"/>
                </a:ext>
              </a:extLst>
            </p:cNvPr>
            <p:cNvSpPr>
              <a:spLocks/>
            </p:cNvSpPr>
            <p:nvPr/>
          </p:nvSpPr>
          <p:spPr bwMode="auto">
            <a:xfrm>
              <a:off x="1936" y="689"/>
              <a:ext cx="575" cy="591"/>
            </a:xfrm>
            <a:custGeom>
              <a:avLst/>
              <a:gdLst>
                <a:gd name="T0" fmla="*/ 0 w 242"/>
                <a:gd name="T1" fmla="*/ 31 h 249"/>
                <a:gd name="T2" fmla="*/ 120 w 242"/>
                <a:gd name="T3" fmla="*/ 244 h 249"/>
                <a:gd name="T4" fmla="*/ 242 w 242"/>
                <a:gd name="T5" fmla="*/ 31 h 249"/>
                <a:gd name="T6" fmla="*/ 121 w 242"/>
                <a:gd name="T7" fmla="*/ 1 h 249"/>
                <a:gd name="T8" fmla="*/ 0 w 242"/>
                <a:gd name="T9" fmla="*/ 31 h 249"/>
              </a:gdLst>
              <a:ahLst/>
              <a:cxnLst>
                <a:cxn ang="0">
                  <a:pos x="T0" y="T1"/>
                </a:cxn>
                <a:cxn ang="0">
                  <a:pos x="T2" y="T3"/>
                </a:cxn>
                <a:cxn ang="0">
                  <a:pos x="T4" y="T5"/>
                </a:cxn>
                <a:cxn ang="0">
                  <a:pos x="T6" y="T7"/>
                </a:cxn>
                <a:cxn ang="0">
                  <a:pos x="T8" y="T9"/>
                </a:cxn>
              </a:cxnLst>
              <a:rect l="0" t="0" r="r" b="b"/>
              <a:pathLst>
                <a:path w="242" h="249">
                  <a:moveTo>
                    <a:pt x="0" y="31"/>
                  </a:moveTo>
                  <a:cubicBezTo>
                    <a:pt x="0" y="31"/>
                    <a:pt x="2" y="240"/>
                    <a:pt x="120" y="244"/>
                  </a:cubicBezTo>
                  <a:cubicBezTo>
                    <a:pt x="237" y="249"/>
                    <a:pt x="242" y="32"/>
                    <a:pt x="242" y="31"/>
                  </a:cubicBezTo>
                  <a:cubicBezTo>
                    <a:pt x="242" y="31"/>
                    <a:pt x="228" y="0"/>
                    <a:pt x="121" y="1"/>
                  </a:cubicBezTo>
                  <a:cubicBezTo>
                    <a:pt x="14" y="2"/>
                    <a:pt x="0" y="31"/>
                    <a:pt x="0" y="31"/>
                  </a:cubicBezTo>
                </a:path>
              </a:pathLst>
            </a:custGeom>
            <a:solidFill>
              <a:srgbClr val="303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19">
              <a:extLst>
                <a:ext uri="{FF2B5EF4-FFF2-40B4-BE49-F238E27FC236}">
                  <a16:creationId xmlns:a16="http://schemas.microsoft.com/office/drawing/2014/main" id="{D6A8F5BB-1358-C7F3-66AC-058928A236E4}"/>
                </a:ext>
              </a:extLst>
            </p:cNvPr>
            <p:cNvSpPr>
              <a:spLocks/>
            </p:cNvSpPr>
            <p:nvPr/>
          </p:nvSpPr>
          <p:spPr bwMode="auto">
            <a:xfrm>
              <a:off x="2111" y="853"/>
              <a:ext cx="200" cy="199"/>
            </a:xfrm>
            <a:custGeom>
              <a:avLst/>
              <a:gdLst>
                <a:gd name="T0" fmla="*/ 82 w 84"/>
                <a:gd name="T1" fmla="*/ 45 h 84"/>
                <a:gd name="T2" fmla="*/ 39 w 84"/>
                <a:gd name="T3" fmla="*/ 83 h 84"/>
                <a:gd name="T4" fmla="*/ 1 w 84"/>
                <a:gd name="T5" fmla="*/ 39 h 84"/>
                <a:gd name="T6" fmla="*/ 45 w 84"/>
                <a:gd name="T7" fmla="*/ 2 h 84"/>
                <a:gd name="T8" fmla="*/ 82 w 84"/>
                <a:gd name="T9" fmla="*/ 45 h 84"/>
              </a:gdLst>
              <a:ahLst/>
              <a:cxnLst>
                <a:cxn ang="0">
                  <a:pos x="T0" y="T1"/>
                </a:cxn>
                <a:cxn ang="0">
                  <a:pos x="T2" y="T3"/>
                </a:cxn>
                <a:cxn ang="0">
                  <a:pos x="T4" y="T5"/>
                </a:cxn>
                <a:cxn ang="0">
                  <a:pos x="T6" y="T7"/>
                </a:cxn>
                <a:cxn ang="0">
                  <a:pos x="T8" y="T9"/>
                </a:cxn>
              </a:cxnLst>
              <a:rect l="0" t="0" r="r" b="b"/>
              <a:pathLst>
                <a:path w="84" h="84">
                  <a:moveTo>
                    <a:pt x="82" y="45"/>
                  </a:moveTo>
                  <a:cubicBezTo>
                    <a:pt x="81" y="67"/>
                    <a:pt x="61" y="84"/>
                    <a:pt x="39" y="83"/>
                  </a:cubicBezTo>
                  <a:cubicBezTo>
                    <a:pt x="17" y="81"/>
                    <a:pt x="0" y="61"/>
                    <a:pt x="1" y="39"/>
                  </a:cubicBezTo>
                  <a:cubicBezTo>
                    <a:pt x="3" y="17"/>
                    <a:pt x="22" y="0"/>
                    <a:pt x="45" y="2"/>
                  </a:cubicBezTo>
                  <a:cubicBezTo>
                    <a:pt x="67" y="3"/>
                    <a:pt x="84" y="23"/>
                    <a:pt x="82" y="45"/>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20">
              <a:extLst>
                <a:ext uri="{FF2B5EF4-FFF2-40B4-BE49-F238E27FC236}">
                  <a16:creationId xmlns:a16="http://schemas.microsoft.com/office/drawing/2014/main" id="{E1F7A6F4-4A5C-13E4-BCEC-112AE8B7BE1D}"/>
                </a:ext>
              </a:extLst>
            </p:cNvPr>
            <p:cNvSpPr>
              <a:spLocks/>
            </p:cNvSpPr>
            <p:nvPr/>
          </p:nvSpPr>
          <p:spPr bwMode="auto">
            <a:xfrm>
              <a:off x="2138" y="879"/>
              <a:ext cx="145" cy="147"/>
            </a:xfrm>
            <a:custGeom>
              <a:avLst/>
              <a:gdLst>
                <a:gd name="T0" fmla="*/ 60 w 61"/>
                <a:gd name="T1" fmla="*/ 33 h 62"/>
                <a:gd name="T2" fmla="*/ 29 w 61"/>
                <a:gd name="T3" fmla="*/ 61 h 62"/>
                <a:gd name="T4" fmla="*/ 1 w 61"/>
                <a:gd name="T5" fmla="*/ 29 h 62"/>
                <a:gd name="T6" fmla="*/ 33 w 61"/>
                <a:gd name="T7" fmla="*/ 2 h 62"/>
                <a:gd name="T8" fmla="*/ 60 w 61"/>
                <a:gd name="T9" fmla="*/ 33 h 62"/>
              </a:gdLst>
              <a:ahLst/>
              <a:cxnLst>
                <a:cxn ang="0">
                  <a:pos x="T0" y="T1"/>
                </a:cxn>
                <a:cxn ang="0">
                  <a:pos x="T2" y="T3"/>
                </a:cxn>
                <a:cxn ang="0">
                  <a:pos x="T4" y="T5"/>
                </a:cxn>
                <a:cxn ang="0">
                  <a:pos x="T6" y="T7"/>
                </a:cxn>
                <a:cxn ang="0">
                  <a:pos x="T8" y="T9"/>
                </a:cxn>
              </a:cxnLst>
              <a:rect l="0" t="0" r="r" b="b"/>
              <a:pathLst>
                <a:path w="61" h="62">
                  <a:moveTo>
                    <a:pt x="60" y="33"/>
                  </a:moveTo>
                  <a:cubicBezTo>
                    <a:pt x="59" y="50"/>
                    <a:pt x="45" y="62"/>
                    <a:pt x="29" y="61"/>
                  </a:cubicBezTo>
                  <a:cubicBezTo>
                    <a:pt x="12" y="59"/>
                    <a:pt x="0" y="45"/>
                    <a:pt x="1" y="29"/>
                  </a:cubicBezTo>
                  <a:cubicBezTo>
                    <a:pt x="3" y="13"/>
                    <a:pt x="17" y="0"/>
                    <a:pt x="33" y="2"/>
                  </a:cubicBezTo>
                  <a:cubicBezTo>
                    <a:pt x="49" y="3"/>
                    <a:pt x="61" y="17"/>
                    <a:pt x="6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21">
              <a:extLst>
                <a:ext uri="{FF2B5EF4-FFF2-40B4-BE49-F238E27FC236}">
                  <a16:creationId xmlns:a16="http://schemas.microsoft.com/office/drawing/2014/main" id="{5F1BB4FA-4895-057D-2681-83698494FC74}"/>
                </a:ext>
              </a:extLst>
            </p:cNvPr>
            <p:cNvSpPr>
              <a:spLocks/>
            </p:cNvSpPr>
            <p:nvPr/>
          </p:nvSpPr>
          <p:spPr bwMode="auto">
            <a:xfrm>
              <a:off x="2173" y="905"/>
              <a:ext cx="76" cy="88"/>
            </a:xfrm>
            <a:custGeom>
              <a:avLst/>
              <a:gdLst>
                <a:gd name="T0" fmla="*/ 31 w 32"/>
                <a:gd name="T1" fmla="*/ 28 h 37"/>
                <a:gd name="T2" fmla="*/ 31 w 32"/>
                <a:gd name="T3" fmla="*/ 23 h 37"/>
                <a:gd name="T4" fmla="*/ 31 w 32"/>
                <a:gd name="T5" fmla="*/ 10 h 37"/>
                <a:gd name="T6" fmla="*/ 31 w 32"/>
                <a:gd name="T7" fmla="*/ 11 h 37"/>
                <a:gd name="T8" fmla="*/ 16 w 32"/>
                <a:gd name="T9" fmla="*/ 2 h 37"/>
                <a:gd name="T10" fmla="*/ 17 w 32"/>
                <a:gd name="T11" fmla="*/ 2 h 37"/>
                <a:gd name="T12" fmla="*/ 1 w 32"/>
                <a:gd name="T13" fmla="*/ 10 h 37"/>
                <a:gd name="T14" fmla="*/ 2 w 32"/>
                <a:gd name="T15" fmla="*/ 10 h 37"/>
                <a:gd name="T16" fmla="*/ 2 w 32"/>
                <a:gd name="T17" fmla="*/ 10 h 37"/>
                <a:gd name="T18" fmla="*/ 2 w 32"/>
                <a:gd name="T19" fmla="*/ 10 h 37"/>
                <a:gd name="T20" fmla="*/ 2 w 32"/>
                <a:gd name="T21" fmla="*/ 10 h 37"/>
                <a:gd name="T22" fmla="*/ 2 w 32"/>
                <a:gd name="T23" fmla="*/ 10 h 37"/>
                <a:gd name="T24" fmla="*/ 2 w 32"/>
                <a:gd name="T25" fmla="*/ 10 h 37"/>
                <a:gd name="T26" fmla="*/ 2 w 32"/>
                <a:gd name="T27" fmla="*/ 10 h 37"/>
                <a:gd name="T28" fmla="*/ 2 w 32"/>
                <a:gd name="T29" fmla="*/ 10 h 37"/>
                <a:gd name="T30" fmla="*/ 2 w 32"/>
                <a:gd name="T31" fmla="*/ 11 h 37"/>
                <a:gd name="T32" fmla="*/ 2 w 32"/>
                <a:gd name="T33" fmla="*/ 12 h 37"/>
                <a:gd name="T34" fmla="*/ 2 w 32"/>
                <a:gd name="T35" fmla="*/ 14 h 37"/>
                <a:gd name="T36" fmla="*/ 2 w 32"/>
                <a:gd name="T37" fmla="*/ 19 h 37"/>
                <a:gd name="T38" fmla="*/ 1 w 32"/>
                <a:gd name="T39" fmla="*/ 27 h 37"/>
                <a:gd name="T40" fmla="*/ 1 w 32"/>
                <a:gd name="T41" fmla="*/ 26 h 37"/>
                <a:gd name="T42" fmla="*/ 16 w 32"/>
                <a:gd name="T43" fmla="*/ 36 h 37"/>
                <a:gd name="T44" fmla="*/ 15 w 32"/>
                <a:gd name="T45" fmla="*/ 36 h 37"/>
                <a:gd name="T46" fmla="*/ 27 w 32"/>
                <a:gd name="T47" fmla="*/ 30 h 37"/>
                <a:gd name="T48" fmla="*/ 31 w 32"/>
                <a:gd name="T49" fmla="*/ 28 h 37"/>
                <a:gd name="T50" fmla="*/ 27 w 32"/>
                <a:gd name="T51" fmla="*/ 30 h 37"/>
                <a:gd name="T52" fmla="*/ 16 w 32"/>
                <a:gd name="T53" fmla="*/ 37 h 37"/>
                <a:gd name="T54" fmla="*/ 16 w 32"/>
                <a:gd name="T55" fmla="*/ 37 h 37"/>
                <a:gd name="T56" fmla="*/ 15 w 32"/>
                <a:gd name="T57" fmla="*/ 37 h 37"/>
                <a:gd name="T58" fmla="*/ 0 w 32"/>
                <a:gd name="T59" fmla="*/ 28 h 37"/>
                <a:gd name="T60" fmla="*/ 0 w 32"/>
                <a:gd name="T61" fmla="*/ 28 h 37"/>
                <a:gd name="T62" fmla="*/ 0 w 32"/>
                <a:gd name="T63" fmla="*/ 27 h 37"/>
                <a:gd name="T64" fmla="*/ 0 w 32"/>
                <a:gd name="T65" fmla="*/ 19 h 37"/>
                <a:gd name="T66" fmla="*/ 0 w 32"/>
                <a:gd name="T67" fmla="*/ 14 h 37"/>
                <a:gd name="T68" fmla="*/ 0 w 32"/>
                <a:gd name="T69" fmla="*/ 12 h 37"/>
                <a:gd name="T70" fmla="*/ 0 w 32"/>
                <a:gd name="T71" fmla="*/ 11 h 37"/>
                <a:gd name="T72" fmla="*/ 0 w 32"/>
                <a:gd name="T73" fmla="*/ 10 h 37"/>
                <a:gd name="T74" fmla="*/ 0 w 32"/>
                <a:gd name="T75" fmla="*/ 10 h 37"/>
                <a:gd name="T76" fmla="*/ 0 w 32"/>
                <a:gd name="T77" fmla="*/ 10 h 37"/>
                <a:gd name="T78" fmla="*/ 0 w 32"/>
                <a:gd name="T79" fmla="*/ 10 h 37"/>
                <a:gd name="T80" fmla="*/ 0 w 32"/>
                <a:gd name="T81" fmla="*/ 10 h 37"/>
                <a:gd name="T82" fmla="*/ 0 w 32"/>
                <a:gd name="T83" fmla="*/ 10 h 37"/>
                <a:gd name="T84" fmla="*/ 0 w 32"/>
                <a:gd name="T85" fmla="*/ 10 h 37"/>
                <a:gd name="T86" fmla="*/ 0 w 32"/>
                <a:gd name="T87" fmla="*/ 10 h 37"/>
                <a:gd name="T88" fmla="*/ 0 w 32"/>
                <a:gd name="T89" fmla="*/ 9 h 37"/>
                <a:gd name="T90" fmla="*/ 16 w 32"/>
                <a:gd name="T91" fmla="*/ 0 h 37"/>
                <a:gd name="T92" fmla="*/ 16 w 32"/>
                <a:gd name="T93" fmla="*/ 0 h 37"/>
                <a:gd name="T94" fmla="*/ 17 w 32"/>
                <a:gd name="T95" fmla="*/ 0 h 37"/>
                <a:gd name="T96" fmla="*/ 32 w 32"/>
                <a:gd name="T97" fmla="*/ 9 h 37"/>
                <a:gd name="T98" fmla="*/ 32 w 32"/>
                <a:gd name="T99" fmla="*/ 10 h 37"/>
                <a:gd name="T100" fmla="*/ 32 w 32"/>
                <a:gd name="T101" fmla="*/ 10 h 37"/>
                <a:gd name="T102" fmla="*/ 31 w 32"/>
                <a:gd name="T103" fmla="*/ 23 h 37"/>
                <a:gd name="T104" fmla="*/ 31 w 32"/>
                <a:gd name="T105"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7">
                  <a:moveTo>
                    <a:pt x="31" y="28"/>
                  </a:moveTo>
                  <a:cubicBezTo>
                    <a:pt x="31" y="28"/>
                    <a:pt x="31" y="26"/>
                    <a:pt x="31" y="23"/>
                  </a:cubicBezTo>
                  <a:cubicBezTo>
                    <a:pt x="31" y="20"/>
                    <a:pt x="31" y="15"/>
                    <a:pt x="31" y="10"/>
                  </a:cubicBezTo>
                  <a:cubicBezTo>
                    <a:pt x="31" y="11"/>
                    <a:pt x="31" y="11"/>
                    <a:pt x="31" y="11"/>
                  </a:cubicBezTo>
                  <a:cubicBezTo>
                    <a:pt x="27" y="8"/>
                    <a:pt x="21" y="5"/>
                    <a:pt x="16" y="2"/>
                  </a:cubicBezTo>
                  <a:cubicBezTo>
                    <a:pt x="17" y="2"/>
                    <a:pt x="17" y="2"/>
                    <a:pt x="17" y="2"/>
                  </a:cubicBezTo>
                  <a:cubicBezTo>
                    <a:pt x="12" y="4"/>
                    <a:pt x="7" y="7"/>
                    <a:pt x="1" y="10"/>
                  </a:cubicBezTo>
                  <a:cubicBezTo>
                    <a:pt x="1" y="11"/>
                    <a:pt x="2" y="9"/>
                    <a:pt x="2" y="10"/>
                  </a:cubicBezTo>
                  <a:cubicBezTo>
                    <a:pt x="2" y="10"/>
                    <a:pt x="2" y="10"/>
                    <a:pt x="2" y="10"/>
                  </a:cubicBezTo>
                  <a:cubicBezTo>
                    <a:pt x="2" y="10"/>
                    <a:pt x="2" y="10"/>
                    <a:pt x="2" y="10"/>
                  </a:cubicBezTo>
                  <a:cubicBezTo>
                    <a:pt x="2" y="10"/>
                    <a:pt x="2" y="10"/>
                    <a:pt x="2" y="10"/>
                  </a:cubicBezTo>
                  <a:cubicBezTo>
                    <a:pt x="2" y="10"/>
                    <a:pt x="2" y="10"/>
                    <a:pt x="2" y="10"/>
                  </a:cubicBezTo>
                  <a:cubicBezTo>
                    <a:pt x="2" y="10"/>
                    <a:pt x="2" y="10"/>
                    <a:pt x="2" y="10"/>
                  </a:cubicBezTo>
                  <a:cubicBezTo>
                    <a:pt x="2" y="10"/>
                    <a:pt x="2" y="10"/>
                    <a:pt x="2" y="10"/>
                  </a:cubicBezTo>
                  <a:cubicBezTo>
                    <a:pt x="2" y="10"/>
                    <a:pt x="2" y="10"/>
                    <a:pt x="2" y="10"/>
                  </a:cubicBezTo>
                  <a:cubicBezTo>
                    <a:pt x="2" y="11"/>
                    <a:pt x="2" y="11"/>
                    <a:pt x="2" y="11"/>
                  </a:cubicBezTo>
                  <a:cubicBezTo>
                    <a:pt x="2" y="12"/>
                    <a:pt x="2" y="12"/>
                    <a:pt x="2" y="12"/>
                  </a:cubicBezTo>
                  <a:cubicBezTo>
                    <a:pt x="2" y="14"/>
                    <a:pt x="2" y="14"/>
                    <a:pt x="2" y="14"/>
                  </a:cubicBezTo>
                  <a:cubicBezTo>
                    <a:pt x="2" y="16"/>
                    <a:pt x="2" y="17"/>
                    <a:pt x="2" y="19"/>
                  </a:cubicBezTo>
                  <a:cubicBezTo>
                    <a:pt x="2" y="22"/>
                    <a:pt x="1" y="24"/>
                    <a:pt x="1" y="27"/>
                  </a:cubicBezTo>
                  <a:cubicBezTo>
                    <a:pt x="1" y="26"/>
                    <a:pt x="1" y="26"/>
                    <a:pt x="1" y="26"/>
                  </a:cubicBezTo>
                  <a:cubicBezTo>
                    <a:pt x="7" y="30"/>
                    <a:pt x="12" y="33"/>
                    <a:pt x="16" y="36"/>
                  </a:cubicBezTo>
                  <a:cubicBezTo>
                    <a:pt x="15" y="36"/>
                    <a:pt x="15" y="36"/>
                    <a:pt x="15" y="36"/>
                  </a:cubicBezTo>
                  <a:cubicBezTo>
                    <a:pt x="20" y="33"/>
                    <a:pt x="24" y="31"/>
                    <a:pt x="27" y="30"/>
                  </a:cubicBezTo>
                  <a:cubicBezTo>
                    <a:pt x="29" y="28"/>
                    <a:pt x="31" y="28"/>
                    <a:pt x="31" y="28"/>
                  </a:cubicBezTo>
                  <a:cubicBezTo>
                    <a:pt x="31" y="28"/>
                    <a:pt x="30" y="29"/>
                    <a:pt x="27" y="30"/>
                  </a:cubicBezTo>
                  <a:cubicBezTo>
                    <a:pt x="25" y="32"/>
                    <a:pt x="21" y="34"/>
                    <a:pt x="16" y="37"/>
                  </a:cubicBezTo>
                  <a:cubicBezTo>
                    <a:pt x="16" y="37"/>
                    <a:pt x="16" y="37"/>
                    <a:pt x="16" y="37"/>
                  </a:cubicBezTo>
                  <a:cubicBezTo>
                    <a:pt x="15" y="37"/>
                    <a:pt x="15" y="37"/>
                    <a:pt x="15" y="37"/>
                  </a:cubicBezTo>
                  <a:cubicBezTo>
                    <a:pt x="11" y="34"/>
                    <a:pt x="6" y="31"/>
                    <a:pt x="0" y="28"/>
                  </a:cubicBezTo>
                  <a:cubicBezTo>
                    <a:pt x="0" y="28"/>
                    <a:pt x="0" y="28"/>
                    <a:pt x="0" y="28"/>
                  </a:cubicBezTo>
                  <a:cubicBezTo>
                    <a:pt x="0" y="27"/>
                    <a:pt x="0" y="27"/>
                    <a:pt x="0" y="27"/>
                  </a:cubicBezTo>
                  <a:cubicBezTo>
                    <a:pt x="0" y="24"/>
                    <a:pt x="0" y="22"/>
                    <a:pt x="0" y="19"/>
                  </a:cubicBezTo>
                  <a:cubicBezTo>
                    <a:pt x="0" y="17"/>
                    <a:pt x="0" y="16"/>
                    <a:pt x="0" y="14"/>
                  </a:cubicBezTo>
                  <a:cubicBezTo>
                    <a:pt x="0" y="12"/>
                    <a:pt x="0" y="12"/>
                    <a:pt x="0" y="12"/>
                  </a:cubicBezTo>
                  <a:cubicBezTo>
                    <a:pt x="0" y="11"/>
                    <a:pt x="0" y="11"/>
                    <a:pt x="0" y="11"/>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1" y="8"/>
                    <a:pt x="0" y="9"/>
                  </a:cubicBezTo>
                  <a:cubicBezTo>
                    <a:pt x="6" y="6"/>
                    <a:pt x="11" y="3"/>
                    <a:pt x="16" y="0"/>
                  </a:cubicBezTo>
                  <a:cubicBezTo>
                    <a:pt x="16" y="0"/>
                    <a:pt x="16" y="0"/>
                    <a:pt x="16" y="0"/>
                  </a:cubicBezTo>
                  <a:cubicBezTo>
                    <a:pt x="17" y="0"/>
                    <a:pt x="17" y="0"/>
                    <a:pt x="17" y="0"/>
                  </a:cubicBezTo>
                  <a:cubicBezTo>
                    <a:pt x="22" y="4"/>
                    <a:pt x="27" y="7"/>
                    <a:pt x="32" y="9"/>
                  </a:cubicBezTo>
                  <a:cubicBezTo>
                    <a:pt x="32" y="10"/>
                    <a:pt x="32" y="10"/>
                    <a:pt x="32" y="10"/>
                  </a:cubicBezTo>
                  <a:cubicBezTo>
                    <a:pt x="32" y="10"/>
                    <a:pt x="32" y="10"/>
                    <a:pt x="32" y="10"/>
                  </a:cubicBezTo>
                  <a:cubicBezTo>
                    <a:pt x="32" y="16"/>
                    <a:pt x="32" y="20"/>
                    <a:pt x="31" y="23"/>
                  </a:cubicBezTo>
                  <a:cubicBezTo>
                    <a:pt x="31" y="26"/>
                    <a:pt x="31" y="28"/>
                    <a:pt x="31" y="28"/>
                  </a:cubicBezTo>
                  <a:close/>
                </a:path>
              </a:pathLst>
            </a:custGeom>
            <a:solidFill>
              <a:srgbClr val="303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22">
              <a:extLst>
                <a:ext uri="{FF2B5EF4-FFF2-40B4-BE49-F238E27FC236}">
                  <a16:creationId xmlns:a16="http://schemas.microsoft.com/office/drawing/2014/main" id="{FFB1F256-C3EF-E0D6-9037-1A6D288BACD8}"/>
                </a:ext>
              </a:extLst>
            </p:cNvPr>
            <p:cNvSpPr>
              <a:spLocks/>
            </p:cNvSpPr>
            <p:nvPr/>
          </p:nvSpPr>
          <p:spPr bwMode="auto">
            <a:xfrm>
              <a:off x="1936" y="763"/>
              <a:ext cx="575" cy="54"/>
            </a:xfrm>
            <a:custGeom>
              <a:avLst/>
              <a:gdLst>
                <a:gd name="T0" fmla="*/ 0 w 242"/>
                <a:gd name="T1" fmla="*/ 0 h 23"/>
                <a:gd name="T2" fmla="*/ 0 w 242"/>
                <a:gd name="T3" fmla="*/ 0 h 23"/>
                <a:gd name="T4" fmla="*/ 2 w 242"/>
                <a:gd name="T5" fmla="*/ 1 h 23"/>
                <a:gd name="T6" fmla="*/ 9 w 242"/>
                <a:gd name="T7" fmla="*/ 3 h 23"/>
                <a:gd name="T8" fmla="*/ 14 w 242"/>
                <a:gd name="T9" fmla="*/ 5 h 23"/>
                <a:gd name="T10" fmla="*/ 20 w 242"/>
                <a:gd name="T11" fmla="*/ 7 h 23"/>
                <a:gd name="T12" fmla="*/ 34 w 242"/>
                <a:gd name="T13" fmla="*/ 11 h 23"/>
                <a:gd name="T14" fmla="*/ 43 w 242"/>
                <a:gd name="T15" fmla="*/ 13 h 23"/>
                <a:gd name="T16" fmla="*/ 52 w 242"/>
                <a:gd name="T17" fmla="*/ 15 h 23"/>
                <a:gd name="T18" fmla="*/ 73 w 242"/>
                <a:gd name="T19" fmla="*/ 19 h 23"/>
                <a:gd name="T20" fmla="*/ 121 w 242"/>
                <a:gd name="T21" fmla="*/ 22 h 23"/>
                <a:gd name="T22" fmla="*/ 169 w 242"/>
                <a:gd name="T23" fmla="*/ 19 h 23"/>
                <a:gd name="T24" fmla="*/ 190 w 242"/>
                <a:gd name="T25" fmla="*/ 15 h 23"/>
                <a:gd name="T26" fmla="*/ 199 w 242"/>
                <a:gd name="T27" fmla="*/ 13 h 23"/>
                <a:gd name="T28" fmla="*/ 207 w 242"/>
                <a:gd name="T29" fmla="*/ 11 h 23"/>
                <a:gd name="T30" fmla="*/ 222 w 242"/>
                <a:gd name="T31" fmla="*/ 7 h 23"/>
                <a:gd name="T32" fmla="*/ 228 w 242"/>
                <a:gd name="T33" fmla="*/ 5 h 23"/>
                <a:gd name="T34" fmla="*/ 233 w 242"/>
                <a:gd name="T35" fmla="*/ 3 h 23"/>
                <a:gd name="T36" fmla="*/ 240 w 242"/>
                <a:gd name="T37" fmla="*/ 1 h 23"/>
                <a:gd name="T38" fmla="*/ 241 w 242"/>
                <a:gd name="T39" fmla="*/ 0 h 23"/>
                <a:gd name="T40" fmla="*/ 242 w 242"/>
                <a:gd name="T41" fmla="*/ 0 h 23"/>
                <a:gd name="T42" fmla="*/ 241 w 242"/>
                <a:gd name="T43" fmla="*/ 0 h 23"/>
                <a:gd name="T44" fmla="*/ 240 w 242"/>
                <a:gd name="T45" fmla="*/ 1 h 23"/>
                <a:gd name="T46" fmla="*/ 233 w 242"/>
                <a:gd name="T47" fmla="*/ 3 h 23"/>
                <a:gd name="T48" fmla="*/ 228 w 242"/>
                <a:gd name="T49" fmla="*/ 5 h 23"/>
                <a:gd name="T50" fmla="*/ 222 w 242"/>
                <a:gd name="T51" fmla="*/ 7 h 23"/>
                <a:gd name="T52" fmla="*/ 208 w 242"/>
                <a:gd name="T53" fmla="*/ 11 h 23"/>
                <a:gd name="T54" fmla="*/ 199 w 242"/>
                <a:gd name="T55" fmla="*/ 14 h 23"/>
                <a:gd name="T56" fmla="*/ 190 w 242"/>
                <a:gd name="T57" fmla="*/ 16 h 23"/>
                <a:gd name="T58" fmla="*/ 169 w 242"/>
                <a:gd name="T59" fmla="*/ 19 h 23"/>
                <a:gd name="T60" fmla="*/ 121 w 242"/>
                <a:gd name="T61" fmla="*/ 23 h 23"/>
                <a:gd name="T62" fmla="*/ 73 w 242"/>
                <a:gd name="T63" fmla="*/ 19 h 23"/>
                <a:gd name="T64" fmla="*/ 52 w 242"/>
                <a:gd name="T65" fmla="*/ 16 h 23"/>
                <a:gd name="T66" fmla="*/ 43 w 242"/>
                <a:gd name="T67" fmla="*/ 14 h 23"/>
                <a:gd name="T68" fmla="*/ 34 w 242"/>
                <a:gd name="T69" fmla="*/ 11 h 23"/>
                <a:gd name="T70" fmla="*/ 20 w 242"/>
                <a:gd name="T71" fmla="*/ 7 h 23"/>
                <a:gd name="T72" fmla="*/ 14 w 242"/>
                <a:gd name="T73" fmla="*/ 5 h 23"/>
                <a:gd name="T74" fmla="*/ 9 w 242"/>
                <a:gd name="T75" fmla="*/ 3 h 23"/>
                <a:gd name="T76" fmla="*/ 2 w 242"/>
                <a:gd name="T77" fmla="*/ 1 h 23"/>
                <a:gd name="T78" fmla="*/ 0 w 242"/>
                <a:gd name="T79" fmla="*/ 0 h 23"/>
                <a:gd name="T80" fmla="*/ 0 w 242"/>
                <a:gd name="T8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2" h="23">
                  <a:moveTo>
                    <a:pt x="0" y="0"/>
                  </a:moveTo>
                  <a:cubicBezTo>
                    <a:pt x="0" y="0"/>
                    <a:pt x="0" y="0"/>
                    <a:pt x="0" y="0"/>
                  </a:cubicBezTo>
                  <a:cubicBezTo>
                    <a:pt x="1" y="0"/>
                    <a:pt x="1" y="0"/>
                    <a:pt x="2" y="1"/>
                  </a:cubicBezTo>
                  <a:cubicBezTo>
                    <a:pt x="4" y="1"/>
                    <a:pt x="6" y="2"/>
                    <a:pt x="9" y="3"/>
                  </a:cubicBezTo>
                  <a:cubicBezTo>
                    <a:pt x="10" y="3"/>
                    <a:pt x="12" y="4"/>
                    <a:pt x="14" y="5"/>
                  </a:cubicBezTo>
                  <a:cubicBezTo>
                    <a:pt x="16" y="5"/>
                    <a:pt x="18" y="6"/>
                    <a:pt x="20" y="7"/>
                  </a:cubicBezTo>
                  <a:cubicBezTo>
                    <a:pt x="24" y="8"/>
                    <a:pt x="29" y="9"/>
                    <a:pt x="34" y="11"/>
                  </a:cubicBezTo>
                  <a:cubicBezTo>
                    <a:pt x="37" y="11"/>
                    <a:pt x="40" y="12"/>
                    <a:pt x="43" y="13"/>
                  </a:cubicBezTo>
                  <a:cubicBezTo>
                    <a:pt x="46" y="14"/>
                    <a:pt x="49" y="14"/>
                    <a:pt x="52" y="15"/>
                  </a:cubicBezTo>
                  <a:cubicBezTo>
                    <a:pt x="58" y="16"/>
                    <a:pt x="65" y="17"/>
                    <a:pt x="73" y="19"/>
                  </a:cubicBezTo>
                  <a:cubicBezTo>
                    <a:pt x="87" y="21"/>
                    <a:pt x="104" y="22"/>
                    <a:pt x="121" y="22"/>
                  </a:cubicBezTo>
                  <a:cubicBezTo>
                    <a:pt x="138" y="22"/>
                    <a:pt x="154" y="21"/>
                    <a:pt x="169" y="19"/>
                  </a:cubicBezTo>
                  <a:cubicBezTo>
                    <a:pt x="176" y="17"/>
                    <a:pt x="183" y="16"/>
                    <a:pt x="190" y="15"/>
                  </a:cubicBezTo>
                  <a:cubicBezTo>
                    <a:pt x="193" y="14"/>
                    <a:pt x="196" y="14"/>
                    <a:pt x="199" y="13"/>
                  </a:cubicBezTo>
                  <a:cubicBezTo>
                    <a:pt x="202" y="12"/>
                    <a:pt x="205" y="11"/>
                    <a:pt x="207" y="11"/>
                  </a:cubicBezTo>
                  <a:cubicBezTo>
                    <a:pt x="213" y="9"/>
                    <a:pt x="218" y="8"/>
                    <a:pt x="222" y="7"/>
                  </a:cubicBezTo>
                  <a:cubicBezTo>
                    <a:pt x="224" y="6"/>
                    <a:pt x="226" y="5"/>
                    <a:pt x="228" y="5"/>
                  </a:cubicBezTo>
                  <a:cubicBezTo>
                    <a:pt x="230" y="4"/>
                    <a:pt x="231" y="3"/>
                    <a:pt x="233" y="3"/>
                  </a:cubicBezTo>
                  <a:cubicBezTo>
                    <a:pt x="236" y="2"/>
                    <a:pt x="238" y="1"/>
                    <a:pt x="240" y="1"/>
                  </a:cubicBezTo>
                  <a:cubicBezTo>
                    <a:pt x="240" y="0"/>
                    <a:pt x="241" y="0"/>
                    <a:pt x="241" y="0"/>
                  </a:cubicBezTo>
                  <a:cubicBezTo>
                    <a:pt x="242" y="0"/>
                    <a:pt x="242" y="0"/>
                    <a:pt x="242" y="0"/>
                  </a:cubicBezTo>
                  <a:cubicBezTo>
                    <a:pt x="242" y="0"/>
                    <a:pt x="242" y="0"/>
                    <a:pt x="241" y="0"/>
                  </a:cubicBezTo>
                  <a:cubicBezTo>
                    <a:pt x="241" y="0"/>
                    <a:pt x="240" y="0"/>
                    <a:pt x="240" y="1"/>
                  </a:cubicBezTo>
                  <a:cubicBezTo>
                    <a:pt x="238" y="1"/>
                    <a:pt x="236" y="2"/>
                    <a:pt x="233" y="3"/>
                  </a:cubicBezTo>
                  <a:cubicBezTo>
                    <a:pt x="231" y="4"/>
                    <a:pt x="230" y="4"/>
                    <a:pt x="228" y="5"/>
                  </a:cubicBezTo>
                  <a:cubicBezTo>
                    <a:pt x="226" y="6"/>
                    <a:pt x="224" y="6"/>
                    <a:pt x="222" y="7"/>
                  </a:cubicBezTo>
                  <a:cubicBezTo>
                    <a:pt x="218" y="8"/>
                    <a:pt x="213" y="10"/>
                    <a:pt x="208" y="11"/>
                  </a:cubicBezTo>
                  <a:cubicBezTo>
                    <a:pt x="205" y="12"/>
                    <a:pt x="202" y="13"/>
                    <a:pt x="199" y="14"/>
                  </a:cubicBezTo>
                  <a:cubicBezTo>
                    <a:pt x="196" y="14"/>
                    <a:pt x="193" y="15"/>
                    <a:pt x="190" y="16"/>
                  </a:cubicBezTo>
                  <a:cubicBezTo>
                    <a:pt x="183" y="17"/>
                    <a:pt x="176" y="18"/>
                    <a:pt x="169" y="19"/>
                  </a:cubicBezTo>
                  <a:cubicBezTo>
                    <a:pt x="154" y="21"/>
                    <a:pt x="138" y="23"/>
                    <a:pt x="121" y="23"/>
                  </a:cubicBezTo>
                  <a:cubicBezTo>
                    <a:pt x="104" y="23"/>
                    <a:pt x="87" y="21"/>
                    <a:pt x="73" y="19"/>
                  </a:cubicBezTo>
                  <a:cubicBezTo>
                    <a:pt x="65" y="18"/>
                    <a:pt x="58" y="17"/>
                    <a:pt x="52" y="16"/>
                  </a:cubicBezTo>
                  <a:cubicBezTo>
                    <a:pt x="49" y="15"/>
                    <a:pt x="46" y="14"/>
                    <a:pt x="43" y="14"/>
                  </a:cubicBezTo>
                  <a:cubicBezTo>
                    <a:pt x="40" y="13"/>
                    <a:pt x="37" y="12"/>
                    <a:pt x="34" y="11"/>
                  </a:cubicBezTo>
                  <a:cubicBezTo>
                    <a:pt x="29" y="10"/>
                    <a:pt x="24" y="8"/>
                    <a:pt x="20" y="7"/>
                  </a:cubicBezTo>
                  <a:cubicBezTo>
                    <a:pt x="17" y="6"/>
                    <a:pt x="15" y="6"/>
                    <a:pt x="14" y="5"/>
                  </a:cubicBezTo>
                  <a:cubicBezTo>
                    <a:pt x="12" y="4"/>
                    <a:pt x="10" y="4"/>
                    <a:pt x="9" y="3"/>
                  </a:cubicBezTo>
                  <a:cubicBezTo>
                    <a:pt x="6" y="2"/>
                    <a:pt x="4" y="1"/>
                    <a:pt x="2" y="1"/>
                  </a:cubicBezTo>
                  <a:cubicBezTo>
                    <a:pt x="1" y="0"/>
                    <a:pt x="1" y="0"/>
                    <a:pt x="0" y="0"/>
                  </a:cubicBezTo>
                  <a:cubicBezTo>
                    <a:pt x="0" y="0"/>
                    <a:pt x="0" y="0"/>
                    <a:pt x="0"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23">
              <a:extLst>
                <a:ext uri="{FF2B5EF4-FFF2-40B4-BE49-F238E27FC236}">
                  <a16:creationId xmlns:a16="http://schemas.microsoft.com/office/drawing/2014/main" id="{9C5E0D38-6F9A-8FCF-4993-7E0463DC0692}"/>
                </a:ext>
              </a:extLst>
            </p:cNvPr>
            <p:cNvSpPr>
              <a:spLocks noEditPoints="1"/>
            </p:cNvSpPr>
            <p:nvPr/>
          </p:nvSpPr>
          <p:spPr bwMode="auto">
            <a:xfrm>
              <a:off x="2237" y="691"/>
              <a:ext cx="274" cy="72"/>
            </a:xfrm>
            <a:custGeom>
              <a:avLst/>
              <a:gdLst>
                <a:gd name="T0" fmla="*/ 53 w 115"/>
                <a:gd name="T1" fmla="*/ 3 h 30"/>
                <a:gd name="T2" fmla="*/ 53 w 115"/>
                <a:gd name="T3" fmla="*/ 3 h 30"/>
                <a:gd name="T4" fmla="*/ 115 w 115"/>
                <a:gd name="T5" fmla="*/ 30 h 30"/>
                <a:gd name="T6" fmla="*/ 115 w 115"/>
                <a:gd name="T7" fmla="*/ 30 h 30"/>
                <a:gd name="T8" fmla="*/ 53 w 115"/>
                <a:gd name="T9" fmla="*/ 3 h 30"/>
                <a:gd name="T10" fmla="*/ 0 w 115"/>
                <a:gd name="T11" fmla="*/ 0 h 30"/>
                <a:gd name="T12" fmla="*/ 51 w 115"/>
                <a:gd name="T13" fmla="*/ 3 h 30"/>
                <a:gd name="T14" fmla="*/ 51 w 115"/>
                <a:gd name="T15" fmla="*/ 3 h 30"/>
                <a:gd name="T16" fmla="*/ 0 w 115"/>
                <a:gd name="T17" fmla="*/ 0 h 30"/>
                <a:gd name="T18" fmla="*/ 0 w 115"/>
                <a:gd name="T19" fmla="*/ 0 h 30"/>
                <a:gd name="T20" fmla="*/ 0 w 115"/>
                <a:gd name="T21" fmla="*/ 0 h 30"/>
                <a:gd name="T22" fmla="*/ 0 w 115"/>
                <a:gd name="T23" fmla="*/ 0 h 30"/>
                <a:gd name="T24" fmla="*/ 0 w 115"/>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30">
                  <a:moveTo>
                    <a:pt x="53" y="3"/>
                  </a:moveTo>
                  <a:cubicBezTo>
                    <a:pt x="53" y="3"/>
                    <a:pt x="53" y="3"/>
                    <a:pt x="53" y="3"/>
                  </a:cubicBezTo>
                  <a:cubicBezTo>
                    <a:pt x="107" y="11"/>
                    <a:pt x="115" y="30"/>
                    <a:pt x="115" y="30"/>
                  </a:cubicBezTo>
                  <a:cubicBezTo>
                    <a:pt x="115" y="30"/>
                    <a:pt x="115" y="30"/>
                    <a:pt x="115" y="30"/>
                  </a:cubicBezTo>
                  <a:cubicBezTo>
                    <a:pt x="115" y="30"/>
                    <a:pt x="107" y="11"/>
                    <a:pt x="53" y="3"/>
                  </a:cubicBezTo>
                  <a:moveTo>
                    <a:pt x="0" y="0"/>
                  </a:moveTo>
                  <a:cubicBezTo>
                    <a:pt x="20" y="0"/>
                    <a:pt x="37" y="1"/>
                    <a:pt x="51" y="3"/>
                  </a:cubicBezTo>
                  <a:cubicBezTo>
                    <a:pt x="51" y="3"/>
                    <a:pt x="51" y="3"/>
                    <a:pt x="51" y="3"/>
                  </a:cubicBezTo>
                  <a:cubicBezTo>
                    <a:pt x="37" y="1"/>
                    <a:pt x="20" y="0"/>
                    <a:pt x="0" y="0"/>
                  </a:cubicBezTo>
                  <a:moveTo>
                    <a:pt x="0" y="0"/>
                  </a:moveTo>
                  <a:cubicBezTo>
                    <a:pt x="0" y="0"/>
                    <a:pt x="0" y="0"/>
                    <a:pt x="0" y="0"/>
                  </a:cubicBezTo>
                  <a:cubicBezTo>
                    <a:pt x="0" y="0"/>
                    <a:pt x="0" y="0"/>
                    <a:pt x="0" y="0"/>
                  </a:cubicBezTo>
                  <a:cubicBezTo>
                    <a:pt x="0" y="0"/>
                    <a:pt x="0" y="0"/>
                    <a:pt x="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24">
              <a:extLst>
                <a:ext uri="{FF2B5EF4-FFF2-40B4-BE49-F238E27FC236}">
                  <a16:creationId xmlns:a16="http://schemas.microsoft.com/office/drawing/2014/main" id="{BA6DF125-1D14-77C9-49AA-F677375B2546}"/>
                </a:ext>
              </a:extLst>
            </p:cNvPr>
            <p:cNvSpPr>
              <a:spLocks/>
            </p:cNvSpPr>
            <p:nvPr/>
          </p:nvSpPr>
          <p:spPr bwMode="auto">
            <a:xfrm>
              <a:off x="2359" y="699"/>
              <a:ext cx="4"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0" y="0"/>
                    <a:pt x="1" y="0"/>
                    <a:pt x="2" y="0"/>
                  </a:cubicBezTo>
                  <a:cubicBezTo>
                    <a:pt x="2" y="0"/>
                    <a:pt x="2" y="0"/>
                    <a:pt x="2" y="0"/>
                  </a:cubicBezTo>
                  <a:cubicBezTo>
                    <a:pt x="1" y="0"/>
                    <a:pt x="0" y="0"/>
                    <a:pt x="0" y="0"/>
                  </a:cubicBezTo>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25">
              <a:extLst>
                <a:ext uri="{FF2B5EF4-FFF2-40B4-BE49-F238E27FC236}">
                  <a16:creationId xmlns:a16="http://schemas.microsoft.com/office/drawing/2014/main" id="{8A5E643A-B239-9AE3-E366-C0B35BE41751}"/>
                </a:ext>
              </a:extLst>
            </p:cNvPr>
            <p:cNvSpPr>
              <a:spLocks noEditPoints="1"/>
            </p:cNvSpPr>
            <p:nvPr/>
          </p:nvSpPr>
          <p:spPr bwMode="auto">
            <a:xfrm>
              <a:off x="1936" y="691"/>
              <a:ext cx="575" cy="129"/>
            </a:xfrm>
            <a:custGeom>
              <a:avLst/>
              <a:gdLst>
                <a:gd name="T0" fmla="*/ 4 w 242"/>
                <a:gd name="T1" fmla="*/ 32 h 54"/>
                <a:gd name="T2" fmla="*/ 8 w 242"/>
                <a:gd name="T3" fmla="*/ 33 h 54"/>
                <a:gd name="T4" fmla="*/ 4 w 242"/>
                <a:gd name="T5" fmla="*/ 32 h 54"/>
                <a:gd name="T6" fmla="*/ 127 w 242"/>
                <a:gd name="T7" fmla="*/ 0 h 54"/>
                <a:gd name="T8" fmla="*/ 127 w 242"/>
                <a:gd name="T9" fmla="*/ 0 h 54"/>
                <a:gd name="T10" fmla="*/ 121 w 242"/>
                <a:gd name="T11" fmla="*/ 0 h 54"/>
                <a:gd name="T12" fmla="*/ 121 w 242"/>
                <a:gd name="T13" fmla="*/ 0 h 54"/>
                <a:gd name="T14" fmla="*/ 111 w 242"/>
                <a:gd name="T15" fmla="*/ 0 h 54"/>
                <a:gd name="T16" fmla="*/ 0 w 242"/>
                <a:gd name="T17" fmla="*/ 30 h 54"/>
                <a:gd name="T18" fmla="*/ 0 w 242"/>
                <a:gd name="T19" fmla="*/ 30 h 54"/>
                <a:gd name="T20" fmla="*/ 2 w 242"/>
                <a:gd name="T21" fmla="*/ 31 h 54"/>
                <a:gd name="T22" fmla="*/ 9 w 242"/>
                <a:gd name="T23" fmla="*/ 33 h 54"/>
                <a:gd name="T24" fmla="*/ 14 w 242"/>
                <a:gd name="T25" fmla="*/ 35 h 54"/>
                <a:gd name="T26" fmla="*/ 20 w 242"/>
                <a:gd name="T27" fmla="*/ 37 h 54"/>
                <a:gd name="T28" fmla="*/ 34 w 242"/>
                <a:gd name="T29" fmla="*/ 41 h 54"/>
                <a:gd name="T30" fmla="*/ 43 w 242"/>
                <a:gd name="T31" fmla="*/ 43 h 54"/>
                <a:gd name="T32" fmla="*/ 52 w 242"/>
                <a:gd name="T33" fmla="*/ 45 h 54"/>
                <a:gd name="T34" fmla="*/ 73 w 242"/>
                <a:gd name="T35" fmla="*/ 49 h 54"/>
                <a:gd name="T36" fmla="*/ 121 w 242"/>
                <a:gd name="T37" fmla="*/ 52 h 54"/>
                <a:gd name="T38" fmla="*/ 169 w 242"/>
                <a:gd name="T39" fmla="*/ 49 h 54"/>
                <a:gd name="T40" fmla="*/ 190 w 242"/>
                <a:gd name="T41" fmla="*/ 45 h 54"/>
                <a:gd name="T42" fmla="*/ 199 w 242"/>
                <a:gd name="T43" fmla="*/ 43 h 54"/>
                <a:gd name="T44" fmla="*/ 207 w 242"/>
                <a:gd name="T45" fmla="*/ 41 h 54"/>
                <a:gd name="T46" fmla="*/ 222 w 242"/>
                <a:gd name="T47" fmla="*/ 37 h 54"/>
                <a:gd name="T48" fmla="*/ 228 w 242"/>
                <a:gd name="T49" fmla="*/ 35 h 54"/>
                <a:gd name="T50" fmla="*/ 233 w 242"/>
                <a:gd name="T51" fmla="*/ 33 h 54"/>
                <a:gd name="T52" fmla="*/ 240 w 242"/>
                <a:gd name="T53" fmla="*/ 31 h 54"/>
                <a:gd name="T54" fmla="*/ 241 w 242"/>
                <a:gd name="T55" fmla="*/ 30 h 54"/>
                <a:gd name="T56" fmla="*/ 242 w 242"/>
                <a:gd name="T57" fmla="*/ 30 h 54"/>
                <a:gd name="T58" fmla="*/ 242 w 242"/>
                <a:gd name="T59" fmla="*/ 30 h 54"/>
                <a:gd name="T60" fmla="*/ 241 w 242"/>
                <a:gd name="T61" fmla="*/ 30 h 54"/>
                <a:gd name="T62" fmla="*/ 240 w 242"/>
                <a:gd name="T63" fmla="*/ 31 h 54"/>
                <a:gd name="T64" fmla="*/ 233 w 242"/>
                <a:gd name="T65" fmla="*/ 33 h 54"/>
                <a:gd name="T66" fmla="*/ 228 w 242"/>
                <a:gd name="T67" fmla="*/ 35 h 54"/>
                <a:gd name="T68" fmla="*/ 222 w 242"/>
                <a:gd name="T69" fmla="*/ 37 h 54"/>
                <a:gd name="T70" fmla="*/ 208 w 242"/>
                <a:gd name="T71" fmla="*/ 41 h 54"/>
                <a:gd name="T72" fmla="*/ 199 w 242"/>
                <a:gd name="T73" fmla="*/ 44 h 54"/>
                <a:gd name="T74" fmla="*/ 190 w 242"/>
                <a:gd name="T75" fmla="*/ 46 h 54"/>
                <a:gd name="T76" fmla="*/ 169 w 242"/>
                <a:gd name="T77" fmla="*/ 49 h 54"/>
                <a:gd name="T78" fmla="*/ 121 w 242"/>
                <a:gd name="T79" fmla="*/ 53 h 54"/>
                <a:gd name="T80" fmla="*/ 73 w 242"/>
                <a:gd name="T81" fmla="*/ 49 h 54"/>
                <a:gd name="T82" fmla="*/ 52 w 242"/>
                <a:gd name="T83" fmla="*/ 46 h 54"/>
                <a:gd name="T84" fmla="*/ 43 w 242"/>
                <a:gd name="T85" fmla="*/ 44 h 54"/>
                <a:gd name="T86" fmla="*/ 34 w 242"/>
                <a:gd name="T87" fmla="*/ 41 h 54"/>
                <a:gd name="T88" fmla="*/ 20 w 242"/>
                <a:gd name="T89" fmla="*/ 37 h 54"/>
                <a:gd name="T90" fmla="*/ 18 w 242"/>
                <a:gd name="T91" fmla="*/ 36 h 54"/>
                <a:gd name="T92" fmla="*/ 122 w 242"/>
                <a:gd name="T93" fmla="*/ 54 h 54"/>
                <a:gd name="T94" fmla="*/ 242 w 242"/>
                <a:gd name="T95" fmla="*/ 30 h 54"/>
                <a:gd name="T96" fmla="*/ 180 w 242"/>
                <a:gd name="T97" fmla="*/ 3 h 54"/>
                <a:gd name="T98" fmla="*/ 178 w 242"/>
                <a:gd name="T99" fmla="*/ 3 h 54"/>
                <a:gd name="T100" fmla="*/ 127 w 242"/>
                <a:gd name="T101" fmla="*/ 0 h 54"/>
                <a:gd name="T102" fmla="*/ 127 w 242"/>
                <a:gd name="T10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2" h="54">
                  <a:moveTo>
                    <a:pt x="4" y="32"/>
                  </a:moveTo>
                  <a:cubicBezTo>
                    <a:pt x="6" y="32"/>
                    <a:pt x="7" y="32"/>
                    <a:pt x="8" y="33"/>
                  </a:cubicBezTo>
                  <a:cubicBezTo>
                    <a:pt x="6" y="32"/>
                    <a:pt x="5" y="32"/>
                    <a:pt x="4" y="32"/>
                  </a:cubicBezTo>
                  <a:moveTo>
                    <a:pt x="127" y="0"/>
                  </a:moveTo>
                  <a:cubicBezTo>
                    <a:pt x="127" y="0"/>
                    <a:pt x="127" y="0"/>
                    <a:pt x="127" y="0"/>
                  </a:cubicBezTo>
                  <a:cubicBezTo>
                    <a:pt x="125" y="0"/>
                    <a:pt x="123" y="0"/>
                    <a:pt x="121" y="0"/>
                  </a:cubicBezTo>
                  <a:cubicBezTo>
                    <a:pt x="121" y="0"/>
                    <a:pt x="121" y="0"/>
                    <a:pt x="121" y="0"/>
                  </a:cubicBezTo>
                  <a:cubicBezTo>
                    <a:pt x="118" y="0"/>
                    <a:pt x="114" y="0"/>
                    <a:pt x="111" y="0"/>
                  </a:cubicBezTo>
                  <a:cubicBezTo>
                    <a:pt x="15" y="3"/>
                    <a:pt x="1" y="29"/>
                    <a:pt x="0" y="30"/>
                  </a:cubicBezTo>
                  <a:cubicBezTo>
                    <a:pt x="0" y="30"/>
                    <a:pt x="0" y="30"/>
                    <a:pt x="0" y="30"/>
                  </a:cubicBezTo>
                  <a:cubicBezTo>
                    <a:pt x="1" y="30"/>
                    <a:pt x="1" y="30"/>
                    <a:pt x="2" y="31"/>
                  </a:cubicBezTo>
                  <a:cubicBezTo>
                    <a:pt x="4" y="31"/>
                    <a:pt x="6" y="32"/>
                    <a:pt x="9" y="33"/>
                  </a:cubicBezTo>
                  <a:cubicBezTo>
                    <a:pt x="10" y="33"/>
                    <a:pt x="12" y="34"/>
                    <a:pt x="14" y="35"/>
                  </a:cubicBezTo>
                  <a:cubicBezTo>
                    <a:pt x="16" y="35"/>
                    <a:pt x="18" y="36"/>
                    <a:pt x="20" y="37"/>
                  </a:cubicBezTo>
                  <a:cubicBezTo>
                    <a:pt x="24" y="38"/>
                    <a:pt x="29" y="39"/>
                    <a:pt x="34" y="41"/>
                  </a:cubicBezTo>
                  <a:cubicBezTo>
                    <a:pt x="37" y="41"/>
                    <a:pt x="40" y="42"/>
                    <a:pt x="43" y="43"/>
                  </a:cubicBezTo>
                  <a:cubicBezTo>
                    <a:pt x="46" y="44"/>
                    <a:pt x="49" y="44"/>
                    <a:pt x="52" y="45"/>
                  </a:cubicBezTo>
                  <a:cubicBezTo>
                    <a:pt x="58" y="46"/>
                    <a:pt x="65" y="47"/>
                    <a:pt x="73" y="49"/>
                  </a:cubicBezTo>
                  <a:cubicBezTo>
                    <a:pt x="87" y="51"/>
                    <a:pt x="104" y="52"/>
                    <a:pt x="121" y="52"/>
                  </a:cubicBezTo>
                  <a:cubicBezTo>
                    <a:pt x="138" y="52"/>
                    <a:pt x="154" y="51"/>
                    <a:pt x="169" y="49"/>
                  </a:cubicBezTo>
                  <a:cubicBezTo>
                    <a:pt x="176" y="47"/>
                    <a:pt x="183" y="46"/>
                    <a:pt x="190" y="45"/>
                  </a:cubicBezTo>
                  <a:cubicBezTo>
                    <a:pt x="193" y="44"/>
                    <a:pt x="196" y="44"/>
                    <a:pt x="199" y="43"/>
                  </a:cubicBezTo>
                  <a:cubicBezTo>
                    <a:pt x="202" y="42"/>
                    <a:pt x="205" y="41"/>
                    <a:pt x="207" y="41"/>
                  </a:cubicBezTo>
                  <a:cubicBezTo>
                    <a:pt x="213" y="39"/>
                    <a:pt x="218" y="38"/>
                    <a:pt x="222" y="37"/>
                  </a:cubicBezTo>
                  <a:cubicBezTo>
                    <a:pt x="224" y="36"/>
                    <a:pt x="226" y="35"/>
                    <a:pt x="228" y="35"/>
                  </a:cubicBezTo>
                  <a:cubicBezTo>
                    <a:pt x="230" y="34"/>
                    <a:pt x="231" y="33"/>
                    <a:pt x="233" y="33"/>
                  </a:cubicBezTo>
                  <a:cubicBezTo>
                    <a:pt x="236" y="32"/>
                    <a:pt x="238" y="31"/>
                    <a:pt x="240" y="31"/>
                  </a:cubicBezTo>
                  <a:cubicBezTo>
                    <a:pt x="240" y="30"/>
                    <a:pt x="241" y="30"/>
                    <a:pt x="241" y="30"/>
                  </a:cubicBezTo>
                  <a:cubicBezTo>
                    <a:pt x="242" y="30"/>
                    <a:pt x="242" y="30"/>
                    <a:pt x="242" y="30"/>
                  </a:cubicBezTo>
                  <a:cubicBezTo>
                    <a:pt x="242" y="30"/>
                    <a:pt x="242" y="30"/>
                    <a:pt x="242" y="30"/>
                  </a:cubicBezTo>
                  <a:cubicBezTo>
                    <a:pt x="242" y="30"/>
                    <a:pt x="242" y="30"/>
                    <a:pt x="241" y="30"/>
                  </a:cubicBezTo>
                  <a:cubicBezTo>
                    <a:pt x="241" y="30"/>
                    <a:pt x="240" y="30"/>
                    <a:pt x="240" y="31"/>
                  </a:cubicBezTo>
                  <a:cubicBezTo>
                    <a:pt x="238" y="31"/>
                    <a:pt x="236" y="32"/>
                    <a:pt x="233" y="33"/>
                  </a:cubicBezTo>
                  <a:cubicBezTo>
                    <a:pt x="231" y="34"/>
                    <a:pt x="230" y="34"/>
                    <a:pt x="228" y="35"/>
                  </a:cubicBezTo>
                  <a:cubicBezTo>
                    <a:pt x="226" y="36"/>
                    <a:pt x="224" y="36"/>
                    <a:pt x="222" y="37"/>
                  </a:cubicBezTo>
                  <a:cubicBezTo>
                    <a:pt x="218" y="38"/>
                    <a:pt x="213" y="40"/>
                    <a:pt x="208" y="41"/>
                  </a:cubicBezTo>
                  <a:cubicBezTo>
                    <a:pt x="205" y="42"/>
                    <a:pt x="202" y="43"/>
                    <a:pt x="199" y="44"/>
                  </a:cubicBezTo>
                  <a:cubicBezTo>
                    <a:pt x="196" y="44"/>
                    <a:pt x="193" y="45"/>
                    <a:pt x="190" y="46"/>
                  </a:cubicBezTo>
                  <a:cubicBezTo>
                    <a:pt x="183" y="47"/>
                    <a:pt x="176" y="48"/>
                    <a:pt x="169" y="49"/>
                  </a:cubicBezTo>
                  <a:cubicBezTo>
                    <a:pt x="154" y="51"/>
                    <a:pt x="138" y="53"/>
                    <a:pt x="121" y="53"/>
                  </a:cubicBezTo>
                  <a:cubicBezTo>
                    <a:pt x="104" y="53"/>
                    <a:pt x="87" y="51"/>
                    <a:pt x="73" y="49"/>
                  </a:cubicBezTo>
                  <a:cubicBezTo>
                    <a:pt x="65" y="48"/>
                    <a:pt x="58" y="47"/>
                    <a:pt x="52" y="46"/>
                  </a:cubicBezTo>
                  <a:cubicBezTo>
                    <a:pt x="49" y="45"/>
                    <a:pt x="46" y="44"/>
                    <a:pt x="43" y="44"/>
                  </a:cubicBezTo>
                  <a:cubicBezTo>
                    <a:pt x="40" y="43"/>
                    <a:pt x="37" y="42"/>
                    <a:pt x="34" y="41"/>
                  </a:cubicBezTo>
                  <a:cubicBezTo>
                    <a:pt x="29" y="40"/>
                    <a:pt x="24" y="38"/>
                    <a:pt x="20" y="37"/>
                  </a:cubicBezTo>
                  <a:cubicBezTo>
                    <a:pt x="19" y="37"/>
                    <a:pt x="18" y="37"/>
                    <a:pt x="18" y="36"/>
                  </a:cubicBezTo>
                  <a:cubicBezTo>
                    <a:pt x="56" y="49"/>
                    <a:pt x="91" y="54"/>
                    <a:pt x="122" y="54"/>
                  </a:cubicBezTo>
                  <a:cubicBezTo>
                    <a:pt x="194" y="54"/>
                    <a:pt x="242" y="30"/>
                    <a:pt x="242" y="30"/>
                  </a:cubicBezTo>
                  <a:cubicBezTo>
                    <a:pt x="242" y="30"/>
                    <a:pt x="234" y="11"/>
                    <a:pt x="180" y="3"/>
                  </a:cubicBezTo>
                  <a:cubicBezTo>
                    <a:pt x="179" y="3"/>
                    <a:pt x="178" y="3"/>
                    <a:pt x="178" y="3"/>
                  </a:cubicBezTo>
                  <a:cubicBezTo>
                    <a:pt x="164" y="1"/>
                    <a:pt x="147" y="0"/>
                    <a:pt x="127" y="0"/>
                  </a:cubicBezTo>
                  <a:cubicBezTo>
                    <a:pt x="127" y="0"/>
                    <a:pt x="127" y="0"/>
                    <a:pt x="127" y="0"/>
                  </a:cubicBezTo>
                </a:path>
              </a:pathLst>
            </a:custGeom>
            <a:solidFill>
              <a:srgbClr val="2226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26">
              <a:extLst>
                <a:ext uri="{FF2B5EF4-FFF2-40B4-BE49-F238E27FC236}">
                  <a16:creationId xmlns:a16="http://schemas.microsoft.com/office/drawing/2014/main" id="{A71A30F8-0077-3A87-ED7C-82ED1329B6C6}"/>
                </a:ext>
              </a:extLst>
            </p:cNvPr>
            <p:cNvSpPr>
              <a:spLocks/>
            </p:cNvSpPr>
            <p:nvPr/>
          </p:nvSpPr>
          <p:spPr bwMode="auto">
            <a:xfrm>
              <a:off x="1936" y="763"/>
              <a:ext cx="575" cy="54"/>
            </a:xfrm>
            <a:custGeom>
              <a:avLst/>
              <a:gdLst>
                <a:gd name="T0" fmla="*/ 242 w 242"/>
                <a:gd name="T1" fmla="*/ 0 h 23"/>
                <a:gd name="T2" fmla="*/ 241 w 242"/>
                <a:gd name="T3" fmla="*/ 0 h 23"/>
                <a:gd name="T4" fmla="*/ 240 w 242"/>
                <a:gd name="T5" fmla="*/ 1 h 23"/>
                <a:gd name="T6" fmla="*/ 233 w 242"/>
                <a:gd name="T7" fmla="*/ 3 h 23"/>
                <a:gd name="T8" fmla="*/ 228 w 242"/>
                <a:gd name="T9" fmla="*/ 5 h 23"/>
                <a:gd name="T10" fmla="*/ 222 w 242"/>
                <a:gd name="T11" fmla="*/ 7 h 23"/>
                <a:gd name="T12" fmla="*/ 207 w 242"/>
                <a:gd name="T13" fmla="*/ 11 h 23"/>
                <a:gd name="T14" fmla="*/ 199 w 242"/>
                <a:gd name="T15" fmla="*/ 13 h 23"/>
                <a:gd name="T16" fmla="*/ 190 w 242"/>
                <a:gd name="T17" fmla="*/ 15 h 23"/>
                <a:gd name="T18" fmla="*/ 169 w 242"/>
                <a:gd name="T19" fmla="*/ 19 h 23"/>
                <a:gd name="T20" fmla="*/ 121 w 242"/>
                <a:gd name="T21" fmla="*/ 22 h 23"/>
                <a:gd name="T22" fmla="*/ 73 w 242"/>
                <a:gd name="T23" fmla="*/ 19 h 23"/>
                <a:gd name="T24" fmla="*/ 52 w 242"/>
                <a:gd name="T25" fmla="*/ 15 h 23"/>
                <a:gd name="T26" fmla="*/ 43 w 242"/>
                <a:gd name="T27" fmla="*/ 13 h 23"/>
                <a:gd name="T28" fmla="*/ 34 w 242"/>
                <a:gd name="T29" fmla="*/ 11 h 23"/>
                <a:gd name="T30" fmla="*/ 20 w 242"/>
                <a:gd name="T31" fmla="*/ 7 h 23"/>
                <a:gd name="T32" fmla="*/ 14 w 242"/>
                <a:gd name="T33" fmla="*/ 5 h 23"/>
                <a:gd name="T34" fmla="*/ 9 w 242"/>
                <a:gd name="T35" fmla="*/ 3 h 23"/>
                <a:gd name="T36" fmla="*/ 2 w 242"/>
                <a:gd name="T37" fmla="*/ 1 h 23"/>
                <a:gd name="T38" fmla="*/ 0 w 242"/>
                <a:gd name="T39" fmla="*/ 0 h 23"/>
                <a:gd name="T40" fmla="*/ 0 w 242"/>
                <a:gd name="T41" fmla="*/ 0 h 23"/>
                <a:gd name="T42" fmla="*/ 0 w 242"/>
                <a:gd name="T43" fmla="*/ 0 h 23"/>
                <a:gd name="T44" fmla="*/ 0 w 242"/>
                <a:gd name="T45" fmla="*/ 0 h 23"/>
                <a:gd name="T46" fmla="*/ 4 w 242"/>
                <a:gd name="T47" fmla="*/ 2 h 23"/>
                <a:gd name="T48" fmla="*/ 8 w 242"/>
                <a:gd name="T49" fmla="*/ 3 h 23"/>
                <a:gd name="T50" fmla="*/ 18 w 242"/>
                <a:gd name="T51" fmla="*/ 6 h 23"/>
                <a:gd name="T52" fmla="*/ 20 w 242"/>
                <a:gd name="T53" fmla="*/ 7 h 23"/>
                <a:gd name="T54" fmla="*/ 34 w 242"/>
                <a:gd name="T55" fmla="*/ 11 h 23"/>
                <a:gd name="T56" fmla="*/ 43 w 242"/>
                <a:gd name="T57" fmla="*/ 14 h 23"/>
                <a:gd name="T58" fmla="*/ 52 w 242"/>
                <a:gd name="T59" fmla="*/ 16 h 23"/>
                <a:gd name="T60" fmla="*/ 73 w 242"/>
                <a:gd name="T61" fmla="*/ 19 h 23"/>
                <a:gd name="T62" fmla="*/ 121 w 242"/>
                <a:gd name="T63" fmla="*/ 23 h 23"/>
                <a:gd name="T64" fmla="*/ 169 w 242"/>
                <a:gd name="T65" fmla="*/ 19 h 23"/>
                <a:gd name="T66" fmla="*/ 190 w 242"/>
                <a:gd name="T67" fmla="*/ 16 h 23"/>
                <a:gd name="T68" fmla="*/ 199 w 242"/>
                <a:gd name="T69" fmla="*/ 14 h 23"/>
                <a:gd name="T70" fmla="*/ 208 w 242"/>
                <a:gd name="T71" fmla="*/ 11 h 23"/>
                <a:gd name="T72" fmla="*/ 222 w 242"/>
                <a:gd name="T73" fmla="*/ 7 h 23"/>
                <a:gd name="T74" fmla="*/ 228 w 242"/>
                <a:gd name="T75" fmla="*/ 5 h 23"/>
                <a:gd name="T76" fmla="*/ 233 w 242"/>
                <a:gd name="T77" fmla="*/ 3 h 23"/>
                <a:gd name="T78" fmla="*/ 240 w 242"/>
                <a:gd name="T79" fmla="*/ 1 h 23"/>
                <a:gd name="T80" fmla="*/ 241 w 242"/>
                <a:gd name="T81" fmla="*/ 0 h 23"/>
                <a:gd name="T82" fmla="*/ 242 w 242"/>
                <a:gd name="T83" fmla="*/ 0 h 23"/>
                <a:gd name="T84" fmla="*/ 242 w 242"/>
                <a:gd name="T8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2" h="23">
                  <a:moveTo>
                    <a:pt x="242" y="0"/>
                  </a:moveTo>
                  <a:cubicBezTo>
                    <a:pt x="242" y="0"/>
                    <a:pt x="242" y="0"/>
                    <a:pt x="241" y="0"/>
                  </a:cubicBezTo>
                  <a:cubicBezTo>
                    <a:pt x="241" y="0"/>
                    <a:pt x="240" y="0"/>
                    <a:pt x="240" y="1"/>
                  </a:cubicBezTo>
                  <a:cubicBezTo>
                    <a:pt x="238" y="1"/>
                    <a:pt x="236" y="2"/>
                    <a:pt x="233" y="3"/>
                  </a:cubicBezTo>
                  <a:cubicBezTo>
                    <a:pt x="231" y="3"/>
                    <a:pt x="230" y="4"/>
                    <a:pt x="228" y="5"/>
                  </a:cubicBezTo>
                  <a:cubicBezTo>
                    <a:pt x="226" y="5"/>
                    <a:pt x="224" y="6"/>
                    <a:pt x="222" y="7"/>
                  </a:cubicBezTo>
                  <a:cubicBezTo>
                    <a:pt x="218" y="8"/>
                    <a:pt x="213" y="9"/>
                    <a:pt x="207" y="11"/>
                  </a:cubicBezTo>
                  <a:cubicBezTo>
                    <a:pt x="205" y="11"/>
                    <a:pt x="202" y="12"/>
                    <a:pt x="199" y="13"/>
                  </a:cubicBezTo>
                  <a:cubicBezTo>
                    <a:pt x="196" y="14"/>
                    <a:pt x="193" y="14"/>
                    <a:pt x="190" y="15"/>
                  </a:cubicBezTo>
                  <a:cubicBezTo>
                    <a:pt x="183" y="16"/>
                    <a:pt x="176" y="17"/>
                    <a:pt x="169" y="19"/>
                  </a:cubicBezTo>
                  <a:cubicBezTo>
                    <a:pt x="154" y="21"/>
                    <a:pt x="138" y="22"/>
                    <a:pt x="121" y="22"/>
                  </a:cubicBezTo>
                  <a:cubicBezTo>
                    <a:pt x="104" y="22"/>
                    <a:pt x="87" y="21"/>
                    <a:pt x="73" y="19"/>
                  </a:cubicBezTo>
                  <a:cubicBezTo>
                    <a:pt x="65" y="17"/>
                    <a:pt x="58" y="16"/>
                    <a:pt x="52" y="15"/>
                  </a:cubicBezTo>
                  <a:cubicBezTo>
                    <a:pt x="49" y="14"/>
                    <a:pt x="46" y="14"/>
                    <a:pt x="43" y="13"/>
                  </a:cubicBezTo>
                  <a:cubicBezTo>
                    <a:pt x="40" y="12"/>
                    <a:pt x="37" y="11"/>
                    <a:pt x="34" y="11"/>
                  </a:cubicBezTo>
                  <a:cubicBezTo>
                    <a:pt x="29" y="9"/>
                    <a:pt x="24" y="8"/>
                    <a:pt x="20" y="7"/>
                  </a:cubicBezTo>
                  <a:cubicBezTo>
                    <a:pt x="18" y="6"/>
                    <a:pt x="16" y="5"/>
                    <a:pt x="14" y="5"/>
                  </a:cubicBezTo>
                  <a:cubicBezTo>
                    <a:pt x="12" y="4"/>
                    <a:pt x="10" y="3"/>
                    <a:pt x="9" y="3"/>
                  </a:cubicBezTo>
                  <a:cubicBezTo>
                    <a:pt x="6" y="2"/>
                    <a:pt x="4" y="1"/>
                    <a:pt x="2" y="1"/>
                  </a:cubicBezTo>
                  <a:cubicBezTo>
                    <a:pt x="1" y="0"/>
                    <a:pt x="1" y="0"/>
                    <a:pt x="0" y="0"/>
                  </a:cubicBezTo>
                  <a:cubicBezTo>
                    <a:pt x="0" y="0"/>
                    <a:pt x="0" y="0"/>
                    <a:pt x="0" y="0"/>
                  </a:cubicBezTo>
                  <a:cubicBezTo>
                    <a:pt x="0" y="0"/>
                    <a:pt x="0" y="0"/>
                    <a:pt x="0" y="0"/>
                  </a:cubicBezTo>
                  <a:cubicBezTo>
                    <a:pt x="0" y="0"/>
                    <a:pt x="0" y="0"/>
                    <a:pt x="0" y="0"/>
                  </a:cubicBezTo>
                  <a:cubicBezTo>
                    <a:pt x="2" y="0"/>
                    <a:pt x="3" y="1"/>
                    <a:pt x="4" y="2"/>
                  </a:cubicBezTo>
                  <a:cubicBezTo>
                    <a:pt x="5" y="2"/>
                    <a:pt x="6" y="2"/>
                    <a:pt x="8" y="3"/>
                  </a:cubicBezTo>
                  <a:cubicBezTo>
                    <a:pt x="11" y="4"/>
                    <a:pt x="14" y="5"/>
                    <a:pt x="18" y="6"/>
                  </a:cubicBezTo>
                  <a:cubicBezTo>
                    <a:pt x="18" y="7"/>
                    <a:pt x="19" y="7"/>
                    <a:pt x="20" y="7"/>
                  </a:cubicBezTo>
                  <a:cubicBezTo>
                    <a:pt x="24" y="8"/>
                    <a:pt x="29" y="10"/>
                    <a:pt x="34" y="11"/>
                  </a:cubicBezTo>
                  <a:cubicBezTo>
                    <a:pt x="37" y="12"/>
                    <a:pt x="40" y="13"/>
                    <a:pt x="43" y="14"/>
                  </a:cubicBezTo>
                  <a:cubicBezTo>
                    <a:pt x="46" y="14"/>
                    <a:pt x="49" y="15"/>
                    <a:pt x="52" y="16"/>
                  </a:cubicBezTo>
                  <a:cubicBezTo>
                    <a:pt x="58" y="17"/>
                    <a:pt x="65" y="18"/>
                    <a:pt x="73" y="19"/>
                  </a:cubicBezTo>
                  <a:cubicBezTo>
                    <a:pt x="87" y="21"/>
                    <a:pt x="104" y="23"/>
                    <a:pt x="121" y="23"/>
                  </a:cubicBezTo>
                  <a:cubicBezTo>
                    <a:pt x="138" y="23"/>
                    <a:pt x="154" y="21"/>
                    <a:pt x="169" y="19"/>
                  </a:cubicBezTo>
                  <a:cubicBezTo>
                    <a:pt x="176" y="18"/>
                    <a:pt x="183" y="17"/>
                    <a:pt x="190" y="16"/>
                  </a:cubicBezTo>
                  <a:cubicBezTo>
                    <a:pt x="193" y="15"/>
                    <a:pt x="196" y="14"/>
                    <a:pt x="199" y="14"/>
                  </a:cubicBezTo>
                  <a:cubicBezTo>
                    <a:pt x="202" y="13"/>
                    <a:pt x="205" y="12"/>
                    <a:pt x="208" y="11"/>
                  </a:cubicBezTo>
                  <a:cubicBezTo>
                    <a:pt x="213" y="10"/>
                    <a:pt x="218" y="8"/>
                    <a:pt x="222" y="7"/>
                  </a:cubicBezTo>
                  <a:cubicBezTo>
                    <a:pt x="224" y="6"/>
                    <a:pt x="226" y="6"/>
                    <a:pt x="228" y="5"/>
                  </a:cubicBezTo>
                  <a:cubicBezTo>
                    <a:pt x="230" y="4"/>
                    <a:pt x="231" y="4"/>
                    <a:pt x="233" y="3"/>
                  </a:cubicBezTo>
                  <a:cubicBezTo>
                    <a:pt x="236" y="2"/>
                    <a:pt x="238" y="1"/>
                    <a:pt x="240" y="1"/>
                  </a:cubicBezTo>
                  <a:cubicBezTo>
                    <a:pt x="240" y="0"/>
                    <a:pt x="241" y="0"/>
                    <a:pt x="241" y="0"/>
                  </a:cubicBezTo>
                  <a:cubicBezTo>
                    <a:pt x="242" y="0"/>
                    <a:pt x="242" y="0"/>
                    <a:pt x="242" y="0"/>
                  </a:cubicBezTo>
                  <a:cubicBezTo>
                    <a:pt x="242" y="0"/>
                    <a:pt x="242" y="0"/>
                    <a:pt x="242" y="0"/>
                  </a:cubicBezTo>
                </a:path>
              </a:pathLst>
            </a:custGeom>
            <a:solidFill>
              <a:srgbClr val="1B23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27">
              <a:extLst>
                <a:ext uri="{FF2B5EF4-FFF2-40B4-BE49-F238E27FC236}">
                  <a16:creationId xmlns:a16="http://schemas.microsoft.com/office/drawing/2014/main" id="{9CC99172-CCBF-CA12-7F15-214944503CFF}"/>
                </a:ext>
              </a:extLst>
            </p:cNvPr>
            <p:cNvSpPr>
              <a:spLocks/>
            </p:cNvSpPr>
            <p:nvPr/>
          </p:nvSpPr>
          <p:spPr bwMode="auto">
            <a:xfrm>
              <a:off x="1945" y="791"/>
              <a:ext cx="78" cy="325"/>
            </a:xfrm>
            <a:custGeom>
              <a:avLst/>
              <a:gdLst>
                <a:gd name="T0" fmla="*/ 33 w 33"/>
                <a:gd name="T1" fmla="*/ 137 h 137"/>
                <a:gd name="T2" fmla="*/ 33 w 33"/>
                <a:gd name="T3" fmla="*/ 137 h 137"/>
                <a:gd name="T4" fmla="*/ 32 w 33"/>
                <a:gd name="T5" fmla="*/ 136 h 137"/>
                <a:gd name="T6" fmla="*/ 30 w 33"/>
                <a:gd name="T7" fmla="*/ 132 h 137"/>
                <a:gd name="T8" fmla="*/ 29 w 33"/>
                <a:gd name="T9" fmla="*/ 129 h 137"/>
                <a:gd name="T10" fmla="*/ 27 w 33"/>
                <a:gd name="T11" fmla="*/ 126 h 137"/>
                <a:gd name="T12" fmla="*/ 24 w 33"/>
                <a:gd name="T13" fmla="*/ 118 h 137"/>
                <a:gd name="T14" fmla="*/ 22 w 33"/>
                <a:gd name="T15" fmla="*/ 114 h 137"/>
                <a:gd name="T16" fmla="*/ 20 w 33"/>
                <a:gd name="T17" fmla="*/ 108 h 137"/>
                <a:gd name="T18" fmla="*/ 16 w 33"/>
                <a:gd name="T19" fmla="*/ 97 h 137"/>
                <a:gd name="T20" fmla="*/ 9 w 33"/>
                <a:gd name="T21" fmla="*/ 70 h 137"/>
                <a:gd name="T22" fmla="*/ 4 w 33"/>
                <a:gd name="T23" fmla="*/ 43 h 137"/>
                <a:gd name="T24" fmla="*/ 2 w 33"/>
                <a:gd name="T25" fmla="*/ 21 h 137"/>
                <a:gd name="T26" fmla="*/ 1 w 33"/>
                <a:gd name="T27" fmla="*/ 12 h 137"/>
                <a:gd name="T28" fmla="*/ 1 w 33"/>
                <a:gd name="T29" fmla="*/ 5 h 137"/>
                <a:gd name="T30" fmla="*/ 0 w 33"/>
                <a:gd name="T31" fmla="*/ 1 h 137"/>
                <a:gd name="T32" fmla="*/ 0 w 33"/>
                <a:gd name="T33" fmla="*/ 0 h 137"/>
                <a:gd name="T34" fmla="*/ 0 w 33"/>
                <a:gd name="T35" fmla="*/ 0 h 137"/>
                <a:gd name="T36" fmla="*/ 0 w 33"/>
                <a:gd name="T37" fmla="*/ 0 h 137"/>
                <a:gd name="T38" fmla="*/ 1 w 33"/>
                <a:gd name="T39" fmla="*/ 1 h 137"/>
                <a:gd name="T40" fmla="*/ 1 w 33"/>
                <a:gd name="T41" fmla="*/ 5 h 137"/>
                <a:gd name="T42" fmla="*/ 1 w 33"/>
                <a:gd name="T43" fmla="*/ 12 h 137"/>
                <a:gd name="T44" fmla="*/ 2 w 33"/>
                <a:gd name="T45" fmla="*/ 20 h 137"/>
                <a:gd name="T46" fmla="*/ 5 w 33"/>
                <a:gd name="T47" fmla="*/ 43 h 137"/>
                <a:gd name="T48" fmla="*/ 10 w 33"/>
                <a:gd name="T49" fmla="*/ 70 h 137"/>
                <a:gd name="T50" fmla="*/ 17 w 33"/>
                <a:gd name="T51" fmla="*/ 97 h 137"/>
                <a:gd name="T52" fmla="*/ 21 w 33"/>
                <a:gd name="T53" fmla="*/ 108 h 137"/>
                <a:gd name="T54" fmla="*/ 23 w 33"/>
                <a:gd name="T55" fmla="*/ 113 h 137"/>
                <a:gd name="T56" fmla="*/ 25 w 33"/>
                <a:gd name="T57" fmla="*/ 118 h 137"/>
                <a:gd name="T58" fmla="*/ 28 w 33"/>
                <a:gd name="T59" fmla="*/ 126 h 137"/>
                <a:gd name="T60" fmla="*/ 29 w 33"/>
                <a:gd name="T61" fmla="*/ 129 h 137"/>
                <a:gd name="T62" fmla="*/ 31 w 33"/>
                <a:gd name="T63" fmla="*/ 132 h 137"/>
                <a:gd name="T64" fmla="*/ 32 w 33"/>
                <a:gd name="T65" fmla="*/ 136 h 137"/>
                <a:gd name="T66" fmla="*/ 33 w 33"/>
                <a:gd name="T6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137">
                  <a:moveTo>
                    <a:pt x="33" y="137"/>
                  </a:moveTo>
                  <a:cubicBezTo>
                    <a:pt x="33" y="137"/>
                    <a:pt x="33" y="137"/>
                    <a:pt x="33" y="137"/>
                  </a:cubicBezTo>
                  <a:cubicBezTo>
                    <a:pt x="33" y="136"/>
                    <a:pt x="32" y="136"/>
                    <a:pt x="32" y="136"/>
                  </a:cubicBezTo>
                  <a:cubicBezTo>
                    <a:pt x="32" y="135"/>
                    <a:pt x="31" y="134"/>
                    <a:pt x="30" y="132"/>
                  </a:cubicBezTo>
                  <a:cubicBezTo>
                    <a:pt x="30" y="131"/>
                    <a:pt x="29" y="130"/>
                    <a:pt x="29" y="129"/>
                  </a:cubicBezTo>
                  <a:cubicBezTo>
                    <a:pt x="28" y="128"/>
                    <a:pt x="28" y="127"/>
                    <a:pt x="27" y="126"/>
                  </a:cubicBezTo>
                  <a:cubicBezTo>
                    <a:pt x="26" y="124"/>
                    <a:pt x="25" y="121"/>
                    <a:pt x="24" y="118"/>
                  </a:cubicBezTo>
                  <a:cubicBezTo>
                    <a:pt x="23" y="117"/>
                    <a:pt x="23" y="115"/>
                    <a:pt x="22" y="114"/>
                  </a:cubicBezTo>
                  <a:cubicBezTo>
                    <a:pt x="21" y="112"/>
                    <a:pt x="21" y="110"/>
                    <a:pt x="20" y="108"/>
                  </a:cubicBezTo>
                  <a:cubicBezTo>
                    <a:pt x="19" y="105"/>
                    <a:pt x="18" y="101"/>
                    <a:pt x="16" y="97"/>
                  </a:cubicBezTo>
                  <a:cubicBezTo>
                    <a:pt x="14" y="89"/>
                    <a:pt x="11" y="80"/>
                    <a:pt x="9" y="70"/>
                  </a:cubicBezTo>
                  <a:cubicBezTo>
                    <a:pt x="7" y="61"/>
                    <a:pt x="5" y="51"/>
                    <a:pt x="4" y="43"/>
                  </a:cubicBezTo>
                  <a:cubicBezTo>
                    <a:pt x="3" y="35"/>
                    <a:pt x="2" y="27"/>
                    <a:pt x="2" y="21"/>
                  </a:cubicBezTo>
                  <a:cubicBezTo>
                    <a:pt x="1" y="17"/>
                    <a:pt x="1" y="14"/>
                    <a:pt x="1" y="12"/>
                  </a:cubicBezTo>
                  <a:cubicBezTo>
                    <a:pt x="1" y="9"/>
                    <a:pt x="1" y="7"/>
                    <a:pt x="1" y="5"/>
                  </a:cubicBezTo>
                  <a:cubicBezTo>
                    <a:pt x="0" y="4"/>
                    <a:pt x="0" y="2"/>
                    <a:pt x="0" y="1"/>
                  </a:cubicBezTo>
                  <a:cubicBezTo>
                    <a:pt x="0" y="1"/>
                    <a:pt x="0" y="0"/>
                    <a:pt x="0" y="0"/>
                  </a:cubicBezTo>
                  <a:cubicBezTo>
                    <a:pt x="0" y="0"/>
                    <a:pt x="0" y="0"/>
                    <a:pt x="0" y="0"/>
                  </a:cubicBezTo>
                  <a:cubicBezTo>
                    <a:pt x="0" y="0"/>
                    <a:pt x="0" y="0"/>
                    <a:pt x="0" y="0"/>
                  </a:cubicBezTo>
                  <a:cubicBezTo>
                    <a:pt x="0" y="0"/>
                    <a:pt x="0" y="1"/>
                    <a:pt x="1" y="1"/>
                  </a:cubicBezTo>
                  <a:cubicBezTo>
                    <a:pt x="1" y="2"/>
                    <a:pt x="1" y="4"/>
                    <a:pt x="1" y="5"/>
                  </a:cubicBezTo>
                  <a:cubicBezTo>
                    <a:pt x="1" y="7"/>
                    <a:pt x="1" y="9"/>
                    <a:pt x="1" y="12"/>
                  </a:cubicBezTo>
                  <a:cubicBezTo>
                    <a:pt x="2" y="14"/>
                    <a:pt x="2" y="17"/>
                    <a:pt x="2" y="20"/>
                  </a:cubicBezTo>
                  <a:cubicBezTo>
                    <a:pt x="3" y="27"/>
                    <a:pt x="4" y="34"/>
                    <a:pt x="5" y="43"/>
                  </a:cubicBezTo>
                  <a:cubicBezTo>
                    <a:pt x="6" y="51"/>
                    <a:pt x="8" y="60"/>
                    <a:pt x="10" y="70"/>
                  </a:cubicBezTo>
                  <a:cubicBezTo>
                    <a:pt x="12" y="80"/>
                    <a:pt x="15" y="89"/>
                    <a:pt x="17" y="97"/>
                  </a:cubicBezTo>
                  <a:cubicBezTo>
                    <a:pt x="18" y="101"/>
                    <a:pt x="19" y="105"/>
                    <a:pt x="21" y="108"/>
                  </a:cubicBezTo>
                  <a:cubicBezTo>
                    <a:pt x="21" y="110"/>
                    <a:pt x="22" y="112"/>
                    <a:pt x="23" y="113"/>
                  </a:cubicBezTo>
                  <a:cubicBezTo>
                    <a:pt x="23" y="115"/>
                    <a:pt x="24" y="116"/>
                    <a:pt x="25" y="118"/>
                  </a:cubicBezTo>
                  <a:cubicBezTo>
                    <a:pt x="26" y="121"/>
                    <a:pt x="27" y="124"/>
                    <a:pt x="28" y="126"/>
                  </a:cubicBezTo>
                  <a:cubicBezTo>
                    <a:pt x="28" y="127"/>
                    <a:pt x="29" y="128"/>
                    <a:pt x="29" y="129"/>
                  </a:cubicBezTo>
                  <a:cubicBezTo>
                    <a:pt x="30" y="130"/>
                    <a:pt x="30" y="131"/>
                    <a:pt x="31" y="132"/>
                  </a:cubicBezTo>
                  <a:cubicBezTo>
                    <a:pt x="31" y="133"/>
                    <a:pt x="32" y="135"/>
                    <a:pt x="32" y="136"/>
                  </a:cubicBezTo>
                  <a:cubicBezTo>
                    <a:pt x="33" y="136"/>
                    <a:pt x="33" y="136"/>
                    <a:pt x="33"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28">
              <a:extLst>
                <a:ext uri="{FF2B5EF4-FFF2-40B4-BE49-F238E27FC236}">
                  <a16:creationId xmlns:a16="http://schemas.microsoft.com/office/drawing/2014/main" id="{023FA197-B036-FEBE-5080-263FC9CBC982}"/>
                </a:ext>
              </a:extLst>
            </p:cNvPr>
            <p:cNvSpPr>
              <a:spLocks/>
            </p:cNvSpPr>
            <p:nvPr/>
          </p:nvSpPr>
          <p:spPr bwMode="auto">
            <a:xfrm>
              <a:off x="2069" y="1173"/>
              <a:ext cx="90" cy="62"/>
            </a:xfrm>
            <a:custGeom>
              <a:avLst/>
              <a:gdLst>
                <a:gd name="T0" fmla="*/ 38 w 38"/>
                <a:gd name="T1" fmla="*/ 26 h 26"/>
                <a:gd name="T2" fmla="*/ 36 w 38"/>
                <a:gd name="T3" fmla="*/ 26 h 26"/>
                <a:gd name="T4" fmla="*/ 31 w 38"/>
                <a:gd name="T5" fmla="*/ 25 h 26"/>
                <a:gd name="T6" fmla="*/ 24 w 38"/>
                <a:gd name="T7" fmla="*/ 22 h 26"/>
                <a:gd name="T8" fmla="*/ 16 w 38"/>
                <a:gd name="T9" fmla="*/ 17 h 26"/>
                <a:gd name="T10" fmla="*/ 8 w 38"/>
                <a:gd name="T11" fmla="*/ 11 h 26"/>
                <a:gd name="T12" fmla="*/ 3 w 38"/>
                <a:gd name="T13" fmla="*/ 6 h 26"/>
                <a:gd name="T14" fmla="*/ 1 w 38"/>
                <a:gd name="T15" fmla="*/ 1 h 26"/>
                <a:gd name="T16" fmla="*/ 0 w 38"/>
                <a:gd name="T17" fmla="*/ 0 h 26"/>
                <a:gd name="T18" fmla="*/ 4 w 38"/>
                <a:gd name="T19" fmla="*/ 5 h 26"/>
                <a:gd name="T20" fmla="*/ 9 w 38"/>
                <a:gd name="T21" fmla="*/ 11 h 26"/>
                <a:gd name="T22" fmla="*/ 16 w 38"/>
                <a:gd name="T23" fmla="*/ 17 h 26"/>
                <a:gd name="T24" fmla="*/ 24 w 38"/>
                <a:gd name="T25" fmla="*/ 21 h 26"/>
                <a:gd name="T26" fmla="*/ 31 w 38"/>
                <a:gd name="T27" fmla="*/ 24 h 26"/>
                <a:gd name="T28" fmla="*/ 38 w 38"/>
                <a:gd name="T2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6">
                  <a:moveTo>
                    <a:pt x="38" y="26"/>
                  </a:moveTo>
                  <a:cubicBezTo>
                    <a:pt x="38" y="26"/>
                    <a:pt x="37" y="26"/>
                    <a:pt x="36" y="26"/>
                  </a:cubicBezTo>
                  <a:cubicBezTo>
                    <a:pt x="35" y="26"/>
                    <a:pt x="33" y="25"/>
                    <a:pt x="31" y="25"/>
                  </a:cubicBezTo>
                  <a:cubicBezTo>
                    <a:pt x="29" y="24"/>
                    <a:pt x="26" y="23"/>
                    <a:pt x="24" y="22"/>
                  </a:cubicBezTo>
                  <a:cubicBezTo>
                    <a:pt x="21" y="21"/>
                    <a:pt x="18" y="19"/>
                    <a:pt x="16" y="17"/>
                  </a:cubicBezTo>
                  <a:cubicBezTo>
                    <a:pt x="13" y="16"/>
                    <a:pt x="10" y="13"/>
                    <a:pt x="8" y="11"/>
                  </a:cubicBezTo>
                  <a:cubicBezTo>
                    <a:pt x="6" y="9"/>
                    <a:pt x="5" y="7"/>
                    <a:pt x="3" y="6"/>
                  </a:cubicBezTo>
                  <a:cubicBezTo>
                    <a:pt x="2" y="4"/>
                    <a:pt x="1" y="2"/>
                    <a:pt x="1" y="1"/>
                  </a:cubicBezTo>
                  <a:cubicBezTo>
                    <a:pt x="0" y="0"/>
                    <a:pt x="0" y="0"/>
                    <a:pt x="0" y="0"/>
                  </a:cubicBezTo>
                  <a:cubicBezTo>
                    <a:pt x="0" y="0"/>
                    <a:pt x="1" y="2"/>
                    <a:pt x="4" y="5"/>
                  </a:cubicBezTo>
                  <a:cubicBezTo>
                    <a:pt x="5" y="7"/>
                    <a:pt x="7" y="9"/>
                    <a:pt x="9" y="11"/>
                  </a:cubicBezTo>
                  <a:cubicBezTo>
                    <a:pt x="11" y="13"/>
                    <a:pt x="13" y="15"/>
                    <a:pt x="16" y="17"/>
                  </a:cubicBezTo>
                  <a:cubicBezTo>
                    <a:pt x="19" y="19"/>
                    <a:pt x="21" y="20"/>
                    <a:pt x="24" y="21"/>
                  </a:cubicBezTo>
                  <a:cubicBezTo>
                    <a:pt x="27" y="23"/>
                    <a:pt x="29" y="24"/>
                    <a:pt x="31" y="24"/>
                  </a:cubicBezTo>
                  <a:cubicBezTo>
                    <a:pt x="35" y="26"/>
                    <a:pt x="38" y="26"/>
                    <a:pt x="38"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29">
              <a:extLst>
                <a:ext uri="{FF2B5EF4-FFF2-40B4-BE49-F238E27FC236}">
                  <a16:creationId xmlns:a16="http://schemas.microsoft.com/office/drawing/2014/main" id="{CF7B7A51-43B3-035F-CF0D-EF26BA34FAD8}"/>
                </a:ext>
              </a:extLst>
            </p:cNvPr>
            <p:cNvSpPr>
              <a:spLocks/>
            </p:cNvSpPr>
            <p:nvPr/>
          </p:nvSpPr>
          <p:spPr bwMode="auto">
            <a:xfrm>
              <a:off x="2100" y="877"/>
              <a:ext cx="116" cy="185"/>
            </a:xfrm>
            <a:custGeom>
              <a:avLst/>
              <a:gdLst>
                <a:gd name="T0" fmla="*/ 49 w 49"/>
                <a:gd name="T1" fmla="*/ 77 h 78"/>
                <a:gd name="T2" fmla="*/ 48 w 49"/>
                <a:gd name="T3" fmla="*/ 78 h 78"/>
                <a:gd name="T4" fmla="*/ 45 w 49"/>
                <a:gd name="T5" fmla="*/ 78 h 78"/>
                <a:gd name="T6" fmla="*/ 33 w 49"/>
                <a:gd name="T7" fmla="*/ 76 h 78"/>
                <a:gd name="T8" fmla="*/ 25 w 49"/>
                <a:gd name="T9" fmla="*/ 73 h 78"/>
                <a:gd name="T10" fmla="*/ 18 w 49"/>
                <a:gd name="T11" fmla="*/ 68 h 78"/>
                <a:gd name="T12" fmla="*/ 4 w 49"/>
                <a:gd name="T13" fmla="*/ 51 h 78"/>
                <a:gd name="T14" fmla="*/ 1 w 49"/>
                <a:gd name="T15" fmla="*/ 29 h 78"/>
                <a:gd name="T16" fmla="*/ 3 w 49"/>
                <a:gd name="T17" fmla="*/ 20 h 78"/>
                <a:gd name="T18" fmla="*/ 6 w 49"/>
                <a:gd name="T19" fmla="*/ 12 h 78"/>
                <a:gd name="T20" fmla="*/ 12 w 49"/>
                <a:gd name="T21" fmla="*/ 3 h 78"/>
                <a:gd name="T22" fmla="*/ 14 w 49"/>
                <a:gd name="T23" fmla="*/ 0 h 78"/>
                <a:gd name="T24" fmla="*/ 15 w 49"/>
                <a:gd name="T25" fmla="*/ 0 h 78"/>
                <a:gd name="T26" fmla="*/ 12 w 49"/>
                <a:gd name="T27" fmla="*/ 3 h 78"/>
                <a:gd name="T28" fmla="*/ 6 w 49"/>
                <a:gd name="T29" fmla="*/ 13 h 78"/>
                <a:gd name="T30" fmla="*/ 3 w 49"/>
                <a:gd name="T31" fmla="*/ 20 h 78"/>
                <a:gd name="T32" fmla="*/ 2 w 49"/>
                <a:gd name="T33" fmla="*/ 29 h 78"/>
                <a:gd name="T34" fmla="*/ 5 w 49"/>
                <a:gd name="T35" fmla="*/ 50 h 78"/>
                <a:gd name="T36" fmla="*/ 18 w 49"/>
                <a:gd name="T37" fmla="*/ 67 h 78"/>
                <a:gd name="T38" fmla="*/ 26 w 49"/>
                <a:gd name="T39" fmla="*/ 72 h 78"/>
                <a:gd name="T40" fmla="*/ 33 w 49"/>
                <a:gd name="T41" fmla="*/ 75 h 78"/>
                <a:gd name="T42" fmla="*/ 45 w 49"/>
                <a:gd name="T43" fmla="*/ 77 h 78"/>
                <a:gd name="T44" fmla="*/ 49 w 49"/>
                <a:gd name="T45"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78">
                  <a:moveTo>
                    <a:pt x="49" y="77"/>
                  </a:moveTo>
                  <a:cubicBezTo>
                    <a:pt x="49" y="77"/>
                    <a:pt x="49" y="77"/>
                    <a:pt x="48" y="78"/>
                  </a:cubicBezTo>
                  <a:cubicBezTo>
                    <a:pt x="47" y="78"/>
                    <a:pt x="46" y="78"/>
                    <a:pt x="45" y="78"/>
                  </a:cubicBezTo>
                  <a:cubicBezTo>
                    <a:pt x="42" y="78"/>
                    <a:pt x="38" y="77"/>
                    <a:pt x="33" y="76"/>
                  </a:cubicBezTo>
                  <a:cubicBezTo>
                    <a:pt x="31" y="75"/>
                    <a:pt x="28" y="74"/>
                    <a:pt x="25" y="73"/>
                  </a:cubicBezTo>
                  <a:cubicBezTo>
                    <a:pt x="23" y="71"/>
                    <a:pt x="20" y="70"/>
                    <a:pt x="18" y="68"/>
                  </a:cubicBezTo>
                  <a:cubicBezTo>
                    <a:pt x="12" y="63"/>
                    <a:pt x="7" y="58"/>
                    <a:pt x="4" y="51"/>
                  </a:cubicBezTo>
                  <a:cubicBezTo>
                    <a:pt x="1" y="43"/>
                    <a:pt x="0" y="36"/>
                    <a:pt x="1" y="29"/>
                  </a:cubicBezTo>
                  <a:cubicBezTo>
                    <a:pt x="1" y="26"/>
                    <a:pt x="2" y="23"/>
                    <a:pt x="3" y="20"/>
                  </a:cubicBezTo>
                  <a:cubicBezTo>
                    <a:pt x="3" y="17"/>
                    <a:pt x="4" y="15"/>
                    <a:pt x="6" y="12"/>
                  </a:cubicBezTo>
                  <a:cubicBezTo>
                    <a:pt x="8" y="8"/>
                    <a:pt x="10" y="5"/>
                    <a:pt x="12" y="3"/>
                  </a:cubicBezTo>
                  <a:cubicBezTo>
                    <a:pt x="13" y="1"/>
                    <a:pt x="14" y="1"/>
                    <a:pt x="14" y="0"/>
                  </a:cubicBezTo>
                  <a:cubicBezTo>
                    <a:pt x="15" y="0"/>
                    <a:pt x="15" y="0"/>
                    <a:pt x="15" y="0"/>
                  </a:cubicBezTo>
                  <a:cubicBezTo>
                    <a:pt x="15" y="0"/>
                    <a:pt x="14" y="1"/>
                    <a:pt x="12" y="3"/>
                  </a:cubicBezTo>
                  <a:cubicBezTo>
                    <a:pt x="11" y="5"/>
                    <a:pt x="8" y="8"/>
                    <a:pt x="6" y="13"/>
                  </a:cubicBezTo>
                  <a:cubicBezTo>
                    <a:pt x="5" y="15"/>
                    <a:pt x="4" y="17"/>
                    <a:pt x="3" y="20"/>
                  </a:cubicBezTo>
                  <a:cubicBezTo>
                    <a:pt x="3" y="23"/>
                    <a:pt x="2" y="26"/>
                    <a:pt x="2" y="29"/>
                  </a:cubicBezTo>
                  <a:cubicBezTo>
                    <a:pt x="1" y="36"/>
                    <a:pt x="2" y="43"/>
                    <a:pt x="5" y="50"/>
                  </a:cubicBezTo>
                  <a:cubicBezTo>
                    <a:pt x="8" y="57"/>
                    <a:pt x="13" y="63"/>
                    <a:pt x="18" y="67"/>
                  </a:cubicBezTo>
                  <a:cubicBezTo>
                    <a:pt x="21" y="69"/>
                    <a:pt x="23" y="71"/>
                    <a:pt x="26" y="72"/>
                  </a:cubicBezTo>
                  <a:cubicBezTo>
                    <a:pt x="28" y="73"/>
                    <a:pt x="31" y="74"/>
                    <a:pt x="33" y="75"/>
                  </a:cubicBezTo>
                  <a:cubicBezTo>
                    <a:pt x="38" y="77"/>
                    <a:pt x="42" y="77"/>
                    <a:pt x="45" y="77"/>
                  </a:cubicBezTo>
                  <a:cubicBezTo>
                    <a:pt x="48" y="77"/>
                    <a:pt x="49" y="77"/>
                    <a:pt x="49"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30">
              <a:extLst>
                <a:ext uri="{FF2B5EF4-FFF2-40B4-BE49-F238E27FC236}">
                  <a16:creationId xmlns:a16="http://schemas.microsoft.com/office/drawing/2014/main" id="{09B288EB-DDE3-694D-DEDB-2DCD9E9EA6DC}"/>
                </a:ext>
              </a:extLst>
            </p:cNvPr>
            <p:cNvSpPr>
              <a:spLocks/>
            </p:cNvSpPr>
            <p:nvPr/>
          </p:nvSpPr>
          <p:spPr bwMode="auto">
            <a:xfrm>
              <a:off x="1883" y="240"/>
              <a:ext cx="632" cy="435"/>
            </a:xfrm>
            <a:custGeom>
              <a:avLst/>
              <a:gdLst>
                <a:gd name="T0" fmla="*/ 135 w 266"/>
                <a:gd name="T1" fmla="*/ 2 h 183"/>
                <a:gd name="T2" fmla="*/ 16 w 266"/>
                <a:gd name="T3" fmla="*/ 90 h 183"/>
                <a:gd name="T4" fmla="*/ 112 w 266"/>
                <a:gd name="T5" fmla="*/ 182 h 183"/>
                <a:gd name="T6" fmla="*/ 169 w 266"/>
                <a:gd name="T7" fmla="*/ 182 h 183"/>
                <a:gd name="T8" fmla="*/ 260 w 266"/>
                <a:gd name="T9" fmla="*/ 128 h 183"/>
                <a:gd name="T10" fmla="*/ 263 w 266"/>
                <a:gd name="T11" fmla="*/ 113 h 183"/>
                <a:gd name="T12" fmla="*/ 135 w 266"/>
                <a:gd name="T13" fmla="*/ 2 h 183"/>
              </a:gdLst>
              <a:ahLst/>
              <a:cxnLst>
                <a:cxn ang="0">
                  <a:pos x="T0" y="T1"/>
                </a:cxn>
                <a:cxn ang="0">
                  <a:pos x="T2" y="T3"/>
                </a:cxn>
                <a:cxn ang="0">
                  <a:pos x="T4" y="T5"/>
                </a:cxn>
                <a:cxn ang="0">
                  <a:pos x="T6" y="T7"/>
                </a:cxn>
                <a:cxn ang="0">
                  <a:pos x="T8" y="T9"/>
                </a:cxn>
                <a:cxn ang="0">
                  <a:pos x="T10" y="T11"/>
                </a:cxn>
                <a:cxn ang="0">
                  <a:pos x="T12" y="T13"/>
                </a:cxn>
              </a:cxnLst>
              <a:rect l="0" t="0" r="r" b="b"/>
              <a:pathLst>
                <a:path w="266" h="183">
                  <a:moveTo>
                    <a:pt x="135" y="2"/>
                  </a:moveTo>
                  <a:cubicBezTo>
                    <a:pt x="135" y="2"/>
                    <a:pt x="33" y="1"/>
                    <a:pt x="16" y="90"/>
                  </a:cubicBezTo>
                  <a:cubicBezTo>
                    <a:pt x="0" y="178"/>
                    <a:pt x="87" y="180"/>
                    <a:pt x="112" y="182"/>
                  </a:cubicBezTo>
                  <a:cubicBezTo>
                    <a:pt x="123" y="183"/>
                    <a:pt x="147" y="183"/>
                    <a:pt x="169" y="182"/>
                  </a:cubicBezTo>
                  <a:cubicBezTo>
                    <a:pt x="216" y="181"/>
                    <a:pt x="249" y="172"/>
                    <a:pt x="260" y="128"/>
                  </a:cubicBezTo>
                  <a:cubicBezTo>
                    <a:pt x="262" y="123"/>
                    <a:pt x="263" y="118"/>
                    <a:pt x="263" y="113"/>
                  </a:cubicBezTo>
                  <a:cubicBezTo>
                    <a:pt x="266" y="65"/>
                    <a:pt x="234" y="0"/>
                    <a:pt x="135" y="2"/>
                  </a:cubicBezTo>
                  <a:close/>
                </a:path>
              </a:pathLst>
            </a:custGeom>
            <a:solidFill>
              <a:srgbClr val="303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31">
              <a:extLst>
                <a:ext uri="{FF2B5EF4-FFF2-40B4-BE49-F238E27FC236}">
                  <a16:creationId xmlns:a16="http://schemas.microsoft.com/office/drawing/2014/main" id="{1141F30E-2414-9145-B67F-039A7A5ED45C}"/>
                </a:ext>
              </a:extLst>
            </p:cNvPr>
            <p:cNvSpPr>
              <a:spLocks/>
            </p:cNvSpPr>
            <p:nvPr/>
          </p:nvSpPr>
          <p:spPr bwMode="auto">
            <a:xfrm>
              <a:off x="1959" y="433"/>
              <a:ext cx="488" cy="140"/>
            </a:xfrm>
            <a:custGeom>
              <a:avLst/>
              <a:gdLst>
                <a:gd name="T0" fmla="*/ 177 w 205"/>
                <a:gd name="T1" fmla="*/ 56 h 59"/>
                <a:gd name="T2" fmla="*/ 29 w 205"/>
                <a:gd name="T3" fmla="*/ 59 h 59"/>
                <a:gd name="T4" fmla="*/ 0 w 205"/>
                <a:gd name="T5" fmla="*/ 31 h 59"/>
                <a:gd name="T6" fmla="*/ 28 w 205"/>
                <a:gd name="T7" fmla="*/ 2 h 59"/>
                <a:gd name="T8" fmla="*/ 176 w 205"/>
                <a:gd name="T9" fmla="*/ 0 h 59"/>
                <a:gd name="T10" fmla="*/ 205 w 205"/>
                <a:gd name="T11" fmla="*/ 28 h 59"/>
                <a:gd name="T12" fmla="*/ 177 w 205"/>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205" h="59">
                  <a:moveTo>
                    <a:pt x="177" y="56"/>
                  </a:moveTo>
                  <a:cubicBezTo>
                    <a:pt x="29" y="59"/>
                    <a:pt x="29" y="59"/>
                    <a:pt x="29" y="59"/>
                  </a:cubicBezTo>
                  <a:cubicBezTo>
                    <a:pt x="13" y="59"/>
                    <a:pt x="0" y="46"/>
                    <a:pt x="0" y="31"/>
                  </a:cubicBezTo>
                  <a:cubicBezTo>
                    <a:pt x="0" y="15"/>
                    <a:pt x="12" y="2"/>
                    <a:pt x="28" y="2"/>
                  </a:cubicBezTo>
                  <a:cubicBezTo>
                    <a:pt x="176" y="0"/>
                    <a:pt x="176" y="0"/>
                    <a:pt x="176" y="0"/>
                  </a:cubicBezTo>
                  <a:cubicBezTo>
                    <a:pt x="192" y="0"/>
                    <a:pt x="205" y="12"/>
                    <a:pt x="205" y="28"/>
                  </a:cubicBezTo>
                  <a:cubicBezTo>
                    <a:pt x="205" y="43"/>
                    <a:pt x="193" y="56"/>
                    <a:pt x="177" y="56"/>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34">
              <a:extLst>
                <a:ext uri="{FF2B5EF4-FFF2-40B4-BE49-F238E27FC236}">
                  <a16:creationId xmlns:a16="http://schemas.microsoft.com/office/drawing/2014/main" id="{84D2CE15-236B-AEB6-0820-9BEF5C5891E2}"/>
                </a:ext>
              </a:extLst>
            </p:cNvPr>
            <p:cNvSpPr>
              <a:spLocks/>
            </p:cNvSpPr>
            <p:nvPr/>
          </p:nvSpPr>
          <p:spPr bwMode="auto">
            <a:xfrm>
              <a:off x="2159" y="490"/>
              <a:ext cx="86" cy="52"/>
            </a:xfrm>
            <a:custGeom>
              <a:avLst/>
              <a:gdLst>
                <a:gd name="T0" fmla="*/ 1 w 36"/>
                <a:gd name="T1" fmla="*/ 0 h 22"/>
                <a:gd name="T2" fmla="*/ 4 w 36"/>
                <a:gd name="T3" fmla="*/ 7 h 22"/>
                <a:gd name="T4" fmla="*/ 9 w 36"/>
                <a:gd name="T5" fmla="*/ 13 h 22"/>
                <a:gd name="T6" fmla="*/ 17 w 36"/>
                <a:gd name="T7" fmla="*/ 17 h 22"/>
                <a:gd name="T8" fmla="*/ 26 w 36"/>
                <a:gd name="T9" fmla="*/ 15 h 22"/>
                <a:gd name="T10" fmla="*/ 32 w 36"/>
                <a:gd name="T11" fmla="*/ 10 h 22"/>
                <a:gd name="T12" fmla="*/ 36 w 36"/>
                <a:gd name="T13" fmla="*/ 3 h 22"/>
                <a:gd name="T14" fmla="*/ 36 w 36"/>
                <a:gd name="T15" fmla="*/ 5 h 22"/>
                <a:gd name="T16" fmla="*/ 35 w 36"/>
                <a:gd name="T17" fmla="*/ 11 h 22"/>
                <a:gd name="T18" fmla="*/ 28 w 36"/>
                <a:gd name="T19" fmla="*/ 18 h 22"/>
                <a:gd name="T20" fmla="*/ 17 w 36"/>
                <a:gd name="T21" fmla="*/ 21 h 22"/>
                <a:gd name="T22" fmla="*/ 6 w 36"/>
                <a:gd name="T23" fmla="*/ 16 h 22"/>
                <a:gd name="T24" fmla="*/ 1 w 36"/>
                <a:gd name="T25" fmla="*/ 8 h 22"/>
                <a:gd name="T26" fmla="*/ 1 w 36"/>
                <a:gd name="T27" fmla="*/ 2 h 22"/>
                <a:gd name="T28" fmla="*/ 1 w 36"/>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2">
                  <a:moveTo>
                    <a:pt x="1" y="0"/>
                  </a:moveTo>
                  <a:cubicBezTo>
                    <a:pt x="2" y="0"/>
                    <a:pt x="2" y="3"/>
                    <a:pt x="4" y="7"/>
                  </a:cubicBezTo>
                  <a:cubicBezTo>
                    <a:pt x="5" y="9"/>
                    <a:pt x="6" y="11"/>
                    <a:pt x="9" y="13"/>
                  </a:cubicBezTo>
                  <a:cubicBezTo>
                    <a:pt x="11" y="15"/>
                    <a:pt x="14" y="17"/>
                    <a:pt x="17" y="17"/>
                  </a:cubicBezTo>
                  <a:cubicBezTo>
                    <a:pt x="20" y="17"/>
                    <a:pt x="24" y="16"/>
                    <a:pt x="26" y="15"/>
                  </a:cubicBezTo>
                  <a:cubicBezTo>
                    <a:pt x="29" y="13"/>
                    <a:pt x="31" y="12"/>
                    <a:pt x="32" y="10"/>
                  </a:cubicBezTo>
                  <a:cubicBezTo>
                    <a:pt x="35" y="6"/>
                    <a:pt x="35" y="3"/>
                    <a:pt x="36" y="3"/>
                  </a:cubicBezTo>
                  <a:cubicBezTo>
                    <a:pt x="36" y="3"/>
                    <a:pt x="36" y="4"/>
                    <a:pt x="36" y="5"/>
                  </a:cubicBezTo>
                  <a:cubicBezTo>
                    <a:pt x="36" y="7"/>
                    <a:pt x="36" y="9"/>
                    <a:pt x="35" y="11"/>
                  </a:cubicBezTo>
                  <a:cubicBezTo>
                    <a:pt x="33" y="14"/>
                    <a:pt x="31" y="16"/>
                    <a:pt x="28" y="18"/>
                  </a:cubicBezTo>
                  <a:cubicBezTo>
                    <a:pt x="25" y="20"/>
                    <a:pt x="21" y="22"/>
                    <a:pt x="17" y="21"/>
                  </a:cubicBezTo>
                  <a:cubicBezTo>
                    <a:pt x="12" y="21"/>
                    <a:pt x="9" y="19"/>
                    <a:pt x="6" y="16"/>
                  </a:cubicBezTo>
                  <a:cubicBezTo>
                    <a:pt x="3" y="14"/>
                    <a:pt x="2" y="11"/>
                    <a:pt x="1" y="8"/>
                  </a:cubicBezTo>
                  <a:cubicBezTo>
                    <a:pt x="0" y="5"/>
                    <a:pt x="0" y="3"/>
                    <a:pt x="1" y="2"/>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35">
              <a:extLst>
                <a:ext uri="{FF2B5EF4-FFF2-40B4-BE49-F238E27FC236}">
                  <a16:creationId xmlns:a16="http://schemas.microsoft.com/office/drawing/2014/main" id="{BADD84A6-CCA1-4772-C7E7-7214DDC2761A}"/>
                </a:ext>
              </a:extLst>
            </p:cNvPr>
            <p:cNvSpPr>
              <a:spLocks/>
            </p:cNvSpPr>
            <p:nvPr/>
          </p:nvSpPr>
          <p:spPr bwMode="auto">
            <a:xfrm>
              <a:off x="1928" y="262"/>
              <a:ext cx="245" cy="202"/>
            </a:xfrm>
            <a:custGeom>
              <a:avLst/>
              <a:gdLst>
                <a:gd name="T0" fmla="*/ 103 w 103"/>
                <a:gd name="T1" fmla="*/ 0 h 85"/>
                <a:gd name="T2" fmla="*/ 103 w 103"/>
                <a:gd name="T3" fmla="*/ 0 h 85"/>
                <a:gd name="T4" fmla="*/ 102 w 103"/>
                <a:gd name="T5" fmla="*/ 0 h 85"/>
                <a:gd name="T6" fmla="*/ 97 w 103"/>
                <a:gd name="T7" fmla="*/ 0 h 85"/>
                <a:gd name="T8" fmla="*/ 82 w 103"/>
                <a:gd name="T9" fmla="*/ 3 h 85"/>
                <a:gd name="T10" fmla="*/ 61 w 103"/>
                <a:gd name="T11" fmla="*/ 10 h 85"/>
                <a:gd name="T12" fmla="*/ 37 w 103"/>
                <a:gd name="T13" fmla="*/ 25 h 85"/>
                <a:gd name="T14" fmla="*/ 18 w 103"/>
                <a:gd name="T15" fmla="*/ 45 h 85"/>
                <a:gd name="T16" fmla="*/ 7 w 103"/>
                <a:gd name="T17" fmla="*/ 65 h 85"/>
                <a:gd name="T18" fmla="*/ 2 w 103"/>
                <a:gd name="T19" fmla="*/ 79 h 85"/>
                <a:gd name="T20" fmla="*/ 1 w 103"/>
                <a:gd name="T21" fmla="*/ 83 h 85"/>
                <a:gd name="T22" fmla="*/ 0 w 103"/>
                <a:gd name="T23" fmla="*/ 84 h 85"/>
                <a:gd name="T24" fmla="*/ 0 w 103"/>
                <a:gd name="T25" fmla="*/ 85 h 85"/>
                <a:gd name="T26" fmla="*/ 0 w 103"/>
                <a:gd name="T27" fmla="*/ 84 h 85"/>
                <a:gd name="T28" fmla="*/ 1 w 103"/>
                <a:gd name="T29" fmla="*/ 83 h 85"/>
                <a:gd name="T30" fmla="*/ 1 w 103"/>
                <a:gd name="T31" fmla="*/ 79 h 85"/>
                <a:gd name="T32" fmla="*/ 7 w 103"/>
                <a:gd name="T33" fmla="*/ 65 h 85"/>
                <a:gd name="T34" fmla="*/ 18 w 103"/>
                <a:gd name="T35" fmla="*/ 45 h 85"/>
                <a:gd name="T36" fmla="*/ 37 w 103"/>
                <a:gd name="T37" fmla="*/ 24 h 85"/>
                <a:gd name="T38" fmla="*/ 61 w 103"/>
                <a:gd name="T39" fmla="*/ 10 h 85"/>
                <a:gd name="T40" fmla="*/ 82 w 103"/>
                <a:gd name="T41" fmla="*/ 2 h 85"/>
                <a:gd name="T42" fmla="*/ 97 w 103"/>
                <a:gd name="T43" fmla="*/ 0 h 85"/>
                <a:gd name="T44" fmla="*/ 102 w 103"/>
                <a:gd name="T45" fmla="*/ 0 h 85"/>
                <a:gd name="T46" fmla="*/ 103 w 103"/>
                <a:gd name="T4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85">
                  <a:moveTo>
                    <a:pt x="103" y="0"/>
                  </a:moveTo>
                  <a:cubicBezTo>
                    <a:pt x="103" y="0"/>
                    <a:pt x="103" y="0"/>
                    <a:pt x="103" y="0"/>
                  </a:cubicBezTo>
                  <a:cubicBezTo>
                    <a:pt x="102" y="0"/>
                    <a:pt x="102" y="0"/>
                    <a:pt x="102" y="0"/>
                  </a:cubicBezTo>
                  <a:cubicBezTo>
                    <a:pt x="101" y="0"/>
                    <a:pt x="99" y="0"/>
                    <a:pt x="97" y="0"/>
                  </a:cubicBezTo>
                  <a:cubicBezTo>
                    <a:pt x="94" y="1"/>
                    <a:pt x="89" y="1"/>
                    <a:pt x="82" y="3"/>
                  </a:cubicBezTo>
                  <a:cubicBezTo>
                    <a:pt x="76" y="4"/>
                    <a:pt x="69" y="7"/>
                    <a:pt x="61" y="10"/>
                  </a:cubicBezTo>
                  <a:cubicBezTo>
                    <a:pt x="53" y="14"/>
                    <a:pt x="45" y="19"/>
                    <a:pt x="37" y="25"/>
                  </a:cubicBezTo>
                  <a:cubicBezTo>
                    <a:pt x="30" y="31"/>
                    <a:pt x="23" y="38"/>
                    <a:pt x="18" y="45"/>
                  </a:cubicBezTo>
                  <a:cubicBezTo>
                    <a:pt x="13" y="52"/>
                    <a:pt x="10" y="59"/>
                    <a:pt x="7" y="65"/>
                  </a:cubicBezTo>
                  <a:cubicBezTo>
                    <a:pt x="4" y="71"/>
                    <a:pt x="3" y="76"/>
                    <a:pt x="2" y="79"/>
                  </a:cubicBezTo>
                  <a:cubicBezTo>
                    <a:pt x="1" y="81"/>
                    <a:pt x="1" y="82"/>
                    <a:pt x="1" y="83"/>
                  </a:cubicBezTo>
                  <a:cubicBezTo>
                    <a:pt x="1" y="84"/>
                    <a:pt x="0" y="84"/>
                    <a:pt x="0" y="84"/>
                  </a:cubicBezTo>
                  <a:cubicBezTo>
                    <a:pt x="0" y="85"/>
                    <a:pt x="0" y="85"/>
                    <a:pt x="0" y="85"/>
                  </a:cubicBezTo>
                  <a:cubicBezTo>
                    <a:pt x="0" y="84"/>
                    <a:pt x="0" y="84"/>
                    <a:pt x="0" y="84"/>
                  </a:cubicBezTo>
                  <a:cubicBezTo>
                    <a:pt x="0" y="84"/>
                    <a:pt x="0" y="84"/>
                    <a:pt x="1" y="83"/>
                  </a:cubicBezTo>
                  <a:cubicBezTo>
                    <a:pt x="1" y="82"/>
                    <a:pt x="1" y="81"/>
                    <a:pt x="1" y="79"/>
                  </a:cubicBezTo>
                  <a:cubicBezTo>
                    <a:pt x="2" y="76"/>
                    <a:pt x="4" y="71"/>
                    <a:pt x="7" y="65"/>
                  </a:cubicBezTo>
                  <a:cubicBezTo>
                    <a:pt x="9" y="59"/>
                    <a:pt x="13" y="52"/>
                    <a:pt x="18" y="45"/>
                  </a:cubicBezTo>
                  <a:cubicBezTo>
                    <a:pt x="23" y="38"/>
                    <a:pt x="29" y="31"/>
                    <a:pt x="37" y="24"/>
                  </a:cubicBezTo>
                  <a:cubicBezTo>
                    <a:pt x="45" y="18"/>
                    <a:pt x="53" y="13"/>
                    <a:pt x="61" y="10"/>
                  </a:cubicBezTo>
                  <a:cubicBezTo>
                    <a:pt x="68" y="6"/>
                    <a:pt x="76" y="4"/>
                    <a:pt x="82" y="2"/>
                  </a:cubicBezTo>
                  <a:cubicBezTo>
                    <a:pt x="89" y="1"/>
                    <a:pt x="94" y="0"/>
                    <a:pt x="97" y="0"/>
                  </a:cubicBezTo>
                  <a:cubicBezTo>
                    <a:pt x="99" y="0"/>
                    <a:pt x="101" y="0"/>
                    <a:pt x="102" y="0"/>
                  </a:cubicBezTo>
                  <a:cubicBezTo>
                    <a:pt x="102" y="0"/>
                    <a:pt x="102"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36">
              <a:extLst>
                <a:ext uri="{FF2B5EF4-FFF2-40B4-BE49-F238E27FC236}">
                  <a16:creationId xmlns:a16="http://schemas.microsoft.com/office/drawing/2014/main" id="{2F2A812C-1731-CEDA-63EF-DE154CB82571}"/>
                </a:ext>
              </a:extLst>
            </p:cNvPr>
            <p:cNvSpPr>
              <a:spLocks/>
            </p:cNvSpPr>
            <p:nvPr/>
          </p:nvSpPr>
          <p:spPr bwMode="auto">
            <a:xfrm>
              <a:off x="1926" y="497"/>
              <a:ext cx="10" cy="57"/>
            </a:xfrm>
            <a:custGeom>
              <a:avLst/>
              <a:gdLst>
                <a:gd name="T0" fmla="*/ 4 w 4"/>
                <a:gd name="T1" fmla="*/ 24 h 24"/>
                <a:gd name="T2" fmla="*/ 2 w 4"/>
                <a:gd name="T3" fmla="*/ 21 h 24"/>
                <a:gd name="T4" fmla="*/ 0 w 4"/>
                <a:gd name="T5" fmla="*/ 12 h 24"/>
                <a:gd name="T6" fmla="*/ 0 w 4"/>
                <a:gd name="T7" fmla="*/ 4 h 24"/>
                <a:gd name="T8" fmla="*/ 0 w 4"/>
                <a:gd name="T9" fmla="*/ 0 h 24"/>
                <a:gd name="T10" fmla="*/ 1 w 4"/>
                <a:gd name="T11" fmla="*/ 12 h 24"/>
                <a:gd name="T12" fmla="*/ 4 w 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 h="24">
                  <a:moveTo>
                    <a:pt x="4" y="24"/>
                  </a:moveTo>
                  <a:cubicBezTo>
                    <a:pt x="4" y="24"/>
                    <a:pt x="3" y="23"/>
                    <a:pt x="2" y="21"/>
                  </a:cubicBezTo>
                  <a:cubicBezTo>
                    <a:pt x="2" y="19"/>
                    <a:pt x="1" y="16"/>
                    <a:pt x="0" y="12"/>
                  </a:cubicBezTo>
                  <a:cubicBezTo>
                    <a:pt x="0" y="9"/>
                    <a:pt x="0" y="6"/>
                    <a:pt x="0" y="4"/>
                  </a:cubicBezTo>
                  <a:cubicBezTo>
                    <a:pt x="0" y="2"/>
                    <a:pt x="0" y="0"/>
                    <a:pt x="0" y="0"/>
                  </a:cubicBezTo>
                  <a:cubicBezTo>
                    <a:pt x="0" y="0"/>
                    <a:pt x="0" y="6"/>
                    <a:pt x="1" y="12"/>
                  </a:cubicBezTo>
                  <a:cubicBezTo>
                    <a:pt x="2" y="19"/>
                    <a:pt x="4" y="24"/>
                    <a:pt x="4"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val 37">
              <a:extLst>
                <a:ext uri="{FF2B5EF4-FFF2-40B4-BE49-F238E27FC236}">
                  <a16:creationId xmlns:a16="http://schemas.microsoft.com/office/drawing/2014/main" id="{3BA8389E-DEB3-9FED-2E80-D8A527BA8E63}"/>
                </a:ext>
              </a:extLst>
            </p:cNvPr>
            <p:cNvSpPr>
              <a:spLocks noChangeArrowheads="1"/>
            </p:cNvSpPr>
            <p:nvPr/>
          </p:nvSpPr>
          <p:spPr bwMode="auto">
            <a:xfrm>
              <a:off x="2114" y="418"/>
              <a:ext cx="209"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38">
              <a:extLst>
                <a:ext uri="{FF2B5EF4-FFF2-40B4-BE49-F238E27FC236}">
                  <a16:creationId xmlns:a16="http://schemas.microsoft.com/office/drawing/2014/main" id="{B618A955-AFF1-DCD1-5822-5CBA1F37ACED}"/>
                </a:ext>
              </a:extLst>
            </p:cNvPr>
            <p:cNvSpPr>
              <a:spLocks/>
            </p:cNvSpPr>
            <p:nvPr/>
          </p:nvSpPr>
          <p:spPr bwMode="auto">
            <a:xfrm>
              <a:off x="1978" y="618"/>
              <a:ext cx="167" cy="40"/>
            </a:xfrm>
            <a:custGeom>
              <a:avLst/>
              <a:gdLst>
                <a:gd name="T0" fmla="*/ 70 w 70"/>
                <a:gd name="T1" fmla="*/ 16 h 17"/>
                <a:gd name="T2" fmla="*/ 69 w 70"/>
                <a:gd name="T3" fmla="*/ 17 h 17"/>
                <a:gd name="T4" fmla="*/ 67 w 70"/>
                <a:gd name="T5" fmla="*/ 17 h 17"/>
                <a:gd name="T6" fmla="*/ 64 w 70"/>
                <a:gd name="T7" fmla="*/ 17 h 17"/>
                <a:gd name="T8" fmla="*/ 59 w 70"/>
                <a:gd name="T9" fmla="*/ 17 h 17"/>
                <a:gd name="T10" fmla="*/ 48 w 70"/>
                <a:gd name="T11" fmla="*/ 16 h 17"/>
                <a:gd name="T12" fmla="*/ 33 w 70"/>
                <a:gd name="T13" fmla="*/ 14 h 17"/>
                <a:gd name="T14" fmla="*/ 20 w 70"/>
                <a:gd name="T15" fmla="*/ 10 h 17"/>
                <a:gd name="T16" fmla="*/ 9 w 70"/>
                <a:gd name="T17" fmla="*/ 5 h 17"/>
                <a:gd name="T18" fmla="*/ 5 w 70"/>
                <a:gd name="T19" fmla="*/ 3 h 17"/>
                <a:gd name="T20" fmla="*/ 2 w 70"/>
                <a:gd name="T21" fmla="*/ 1 h 17"/>
                <a:gd name="T22" fmla="*/ 0 w 70"/>
                <a:gd name="T23" fmla="*/ 0 h 17"/>
                <a:gd name="T24" fmla="*/ 0 w 70"/>
                <a:gd name="T25" fmla="*/ 0 h 17"/>
                <a:gd name="T26" fmla="*/ 0 w 70"/>
                <a:gd name="T27" fmla="*/ 0 h 17"/>
                <a:gd name="T28" fmla="*/ 2 w 70"/>
                <a:gd name="T29" fmla="*/ 1 h 17"/>
                <a:gd name="T30" fmla="*/ 5 w 70"/>
                <a:gd name="T31" fmla="*/ 3 h 17"/>
                <a:gd name="T32" fmla="*/ 9 w 70"/>
                <a:gd name="T33" fmla="*/ 5 h 17"/>
                <a:gd name="T34" fmla="*/ 20 w 70"/>
                <a:gd name="T35" fmla="*/ 9 h 17"/>
                <a:gd name="T36" fmla="*/ 34 w 70"/>
                <a:gd name="T37" fmla="*/ 13 h 17"/>
                <a:gd name="T38" fmla="*/ 48 w 70"/>
                <a:gd name="T39" fmla="*/ 16 h 17"/>
                <a:gd name="T40" fmla="*/ 59 w 70"/>
                <a:gd name="T41" fmla="*/ 16 h 17"/>
                <a:gd name="T42" fmla="*/ 64 w 70"/>
                <a:gd name="T43" fmla="*/ 16 h 17"/>
                <a:gd name="T44" fmla="*/ 67 w 70"/>
                <a:gd name="T45" fmla="*/ 16 h 17"/>
                <a:gd name="T46" fmla="*/ 69 w 70"/>
                <a:gd name="T47" fmla="*/ 16 h 17"/>
                <a:gd name="T48" fmla="*/ 70 w 70"/>
                <a:gd name="T4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17">
                  <a:moveTo>
                    <a:pt x="70" y="16"/>
                  </a:moveTo>
                  <a:cubicBezTo>
                    <a:pt x="70" y="17"/>
                    <a:pt x="70" y="17"/>
                    <a:pt x="69" y="17"/>
                  </a:cubicBezTo>
                  <a:cubicBezTo>
                    <a:pt x="69" y="17"/>
                    <a:pt x="68" y="17"/>
                    <a:pt x="67" y="17"/>
                  </a:cubicBezTo>
                  <a:cubicBezTo>
                    <a:pt x="66" y="17"/>
                    <a:pt x="65" y="17"/>
                    <a:pt x="64" y="17"/>
                  </a:cubicBezTo>
                  <a:cubicBezTo>
                    <a:pt x="62" y="17"/>
                    <a:pt x="61" y="17"/>
                    <a:pt x="59" y="17"/>
                  </a:cubicBezTo>
                  <a:cubicBezTo>
                    <a:pt x="56" y="17"/>
                    <a:pt x="52" y="17"/>
                    <a:pt x="48" y="16"/>
                  </a:cubicBezTo>
                  <a:cubicBezTo>
                    <a:pt x="43" y="16"/>
                    <a:pt x="38" y="15"/>
                    <a:pt x="33" y="14"/>
                  </a:cubicBezTo>
                  <a:cubicBezTo>
                    <a:pt x="29" y="13"/>
                    <a:pt x="24" y="11"/>
                    <a:pt x="20" y="10"/>
                  </a:cubicBezTo>
                  <a:cubicBezTo>
                    <a:pt x="16" y="8"/>
                    <a:pt x="12" y="7"/>
                    <a:pt x="9" y="5"/>
                  </a:cubicBezTo>
                  <a:cubicBezTo>
                    <a:pt x="7" y="4"/>
                    <a:pt x="6" y="4"/>
                    <a:pt x="5" y="3"/>
                  </a:cubicBezTo>
                  <a:cubicBezTo>
                    <a:pt x="4" y="3"/>
                    <a:pt x="3" y="2"/>
                    <a:pt x="2" y="1"/>
                  </a:cubicBezTo>
                  <a:cubicBezTo>
                    <a:pt x="1" y="1"/>
                    <a:pt x="1" y="1"/>
                    <a:pt x="0" y="0"/>
                  </a:cubicBezTo>
                  <a:cubicBezTo>
                    <a:pt x="0" y="0"/>
                    <a:pt x="0" y="0"/>
                    <a:pt x="0" y="0"/>
                  </a:cubicBezTo>
                  <a:cubicBezTo>
                    <a:pt x="0" y="0"/>
                    <a:pt x="0" y="0"/>
                    <a:pt x="0" y="0"/>
                  </a:cubicBezTo>
                  <a:cubicBezTo>
                    <a:pt x="1" y="0"/>
                    <a:pt x="1" y="1"/>
                    <a:pt x="2" y="1"/>
                  </a:cubicBezTo>
                  <a:cubicBezTo>
                    <a:pt x="3" y="2"/>
                    <a:pt x="4" y="2"/>
                    <a:pt x="5" y="3"/>
                  </a:cubicBezTo>
                  <a:cubicBezTo>
                    <a:pt x="6" y="3"/>
                    <a:pt x="8" y="4"/>
                    <a:pt x="9" y="5"/>
                  </a:cubicBezTo>
                  <a:cubicBezTo>
                    <a:pt x="12" y="6"/>
                    <a:pt x="16" y="8"/>
                    <a:pt x="20" y="9"/>
                  </a:cubicBezTo>
                  <a:cubicBezTo>
                    <a:pt x="24" y="10"/>
                    <a:pt x="29" y="12"/>
                    <a:pt x="34" y="13"/>
                  </a:cubicBezTo>
                  <a:cubicBezTo>
                    <a:pt x="39" y="14"/>
                    <a:pt x="43" y="15"/>
                    <a:pt x="48" y="16"/>
                  </a:cubicBezTo>
                  <a:cubicBezTo>
                    <a:pt x="52" y="16"/>
                    <a:pt x="56" y="16"/>
                    <a:pt x="59" y="16"/>
                  </a:cubicBezTo>
                  <a:cubicBezTo>
                    <a:pt x="61" y="17"/>
                    <a:pt x="62" y="16"/>
                    <a:pt x="64" y="16"/>
                  </a:cubicBezTo>
                  <a:cubicBezTo>
                    <a:pt x="65" y="17"/>
                    <a:pt x="66" y="16"/>
                    <a:pt x="67" y="16"/>
                  </a:cubicBezTo>
                  <a:cubicBezTo>
                    <a:pt x="68" y="16"/>
                    <a:pt x="69" y="16"/>
                    <a:pt x="69" y="16"/>
                  </a:cubicBezTo>
                  <a:cubicBezTo>
                    <a:pt x="70" y="16"/>
                    <a:pt x="70" y="16"/>
                    <a:pt x="7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39">
              <a:extLst>
                <a:ext uri="{FF2B5EF4-FFF2-40B4-BE49-F238E27FC236}">
                  <a16:creationId xmlns:a16="http://schemas.microsoft.com/office/drawing/2014/main" id="{3A3C9074-BCF0-1F4E-AC1B-3E9F84D3F31D}"/>
                </a:ext>
              </a:extLst>
            </p:cNvPr>
            <p:cNvSpPr>
              <a:spLocks/>
            </p:cNvSpPr>
            <p:nvPr/>
          </p:nvSpPr>
          <p:spPr bwMode="auto">
            <a:xfrm>
              <a:off x="2064" y="794"/>
              <a:ext cx="378" cy="40"/>
            </a:xfrm>
            <a:custGeom>
              <a:avLst/>
              <a:gdLst>
                <a:gd name="T0" fmla="*/ 159 w 159"/>
                <a:gd name="T1" fmla="*/ 0 h 17"/>
                <a:gd name="T2" fmla="*/ 159 w 159"/>
                <a:gd name="T3" fmla="*/ 0 h 17"/>
                <a:gd name="T4" fmla="*/ 158 w 159"/>
                <a:gd name="T5" fmla="*/ 0 h 17"/>
                <a:gd name="T6" fmla="*/ 153 w 159"/>
                <a:gd name="T7" fmla="*/ 2 h 17"/>
                <a:gd name="T8" fmla="*/ 146 w 159"/>
                <a:gd name="T9" fmla="*/ 4 h 17"/>
                <a:gd name="T10" fmla="*/ 137 w 159"/>
                <a:gd name="T11" fmla="*/ 7 h 17"/>
                <a:gd name="T12" fmla="*/ 131 w 159"/>
                <a:gd name="T13" fmla="*/ 8 h 17"/>
                <a:gd name="T14" fmla="*/ 125 w 159"/>
                <a:gd name="T15" fmla="*/ 10 h 17"/>
                <a:gd name="T16" fmla="*/ 112 w 159"/>
                <a:gd name="T17" fmla="*/ 13 h 17"/>
                <a:gd name="T18" fmla="*/ 80 w 159"/>
                <a:gd name="T19" fmla="*/ 16 h 17"/>
                <a:gd name="T20" fmla="*/ 49 w 159"/>
                <a:gd name="T21" fmla="*/ 16 h 17"/>
                <a:gd name="T22" fmla="*/ 35 w 159"/>
                <a:gd name="T23" fmla="*/ 15 h 17"/>
                <a:gd name="T24" fmla="*/ 29 w 159"/>
                <a:gd name="T25" fmla="*/ 15 h 17"/>
                <a:gd name="T26" fmla="*/ 23 w 159"/>
                <a:gd name="T27" fmla="*/ 14 h 17"/>
                <a:gd name="T28" fmla="*/ 13 w 159"/>
                <a:gd name="T29" fmla="*/ 12 h 17"/>
                <a:gd name="T30" fmla="*/ 6 w 159"/>
                <a:gd name="T31" fmla="*/ 11 h 17"/>
                <a:gd name="T32" fmla="*/ 2 w 159"/>
                <a:gd name="T33" fmla="*/ 10 h 17"/>
                <a:gd name="T34" fmla="*/ 0 w 159"/>
                <a:gd name="T35" fmla="*/ 10 h 17"/>
                <a:gd name="T36" fmla="*/ 0 w 159"/>
                <a:gd name="T37" fmla="*/ 9 h 17"/>
                <a:gd name="T38" fmla="*/ 0 w 159"/>
                <a:gd name="T39" fmla="*/ 10 h 17"/>
                <a:gd name="T40" fmla="*/ 2 w 159"/>
                <a:gd name="T41" fmla="*/ 10 h 17"/>
                <a:gd name="T42" fmla="*/ 6 w 159"/>
                <a:gd name="T43" fmla="*/ 11 h 17"/>
                <a:gd name="T44" fmla="*/ 14 w 159"/>
                <a:gd name="T45" fmla="*/ 12 h 17"/>
                <a:gd name="T46" fmla="*/ 23 w 159"/>
                <a:gd name="T47" fmla="*/ 13 h 17"/>
                <a:gd name="T48" fmla="*/ 29 w 159"/>
                <a:gd name="T49" fmla="*/ 14 h 17"/>
                <a:gd name="T50" fmla="*/ 35 w 159"/>
                <a:gd name="T51" fmla="*/ 15 h 17"/>
                <a:gd name="T52" fmla="*/ 49 w 159"/>
                <a:gd name="T53" fmla="*/ 16 h 17"/>
                <a:gd name="T54" fmla="*/ 80 w 159"/>
                <a:gd name="T55" fmla="*/ 15 h 17"/>
                <a:gd name="T56" fmla="*/ 112 w 159"/>
                <a:gd name="T57" fmla="*/ 12 h 17"/>
                <a:gd name="T58" fmla="*/ 125 w 159"/>
                <a:gd name="T59" fmla="*/ 9 h 17"/>
                <a:gd name="T60" fmla="*/ 131 w 159"/>
                <a:gd name="T61" fmla="*/ 8 h 17"/>
                <a:gd name="T62" fmla="*/ 137 w 159"/>
                <a:gd name="T63" fmla="*/ 6 h 17"/>
                <a:gd name="T64" fmla="*/ 146 w 159"/>
                <a:gd name="T65" fmla="*/ 4 h 17"/>
                <a:gd name="T66" fmla="*/ 153 w 159"/>
                <a:gd name="T67" fmla="*/ 2 h 17"/>
                <a:gd name="T68" fmla="*/ 158 w 159"/>
                <a:gd name="T69" fmla="*/ 0 h 17"/>
                <a:gd name="T70" fmla="*/ 159 w 15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17">
                  <a:moveTo>
                    <a:pt x="159" y="0"/>
                  </a:moveTo>
                  <a:cubicBezTo>
                    <a:pt x="159" y="0"/>
                    <a:pt x="159" y="0"/>
                    <a:pt x="159" y="0"/>
                  </a:cubicBezTo>
                  <a:cubicBezTo>
                    <a:pt x="159" y="0"/>
                    <a:pt x="158" y="0"/>
                    <a:pt x="158" y="0"/>
                  </a:cubicBezTo>
                  <a:cubicBezTo>
                    <a:pt x="157" y="1"/>
                    <a:pt x="155" y="1"/>
                    <a:pt x="153" y="2"/>
                  </a:cubicBezTo>
                  <a:cubicBezTo>
                    <a:pt x="151" y="3"/>
                    <a:pt x="149" y="3"/>
                    <a:pt x="146" y="4"/>
                  </a:cubicBezTo>
                  <a:cubicBezTo>
                    <a:pt x="143" y="5"/>
                    <a:pt x="140" y="6"/>
                    <a:pt x="137" y="7"/>
                  </a:cubicBezTo>
                  <a:cubicBezTo>
                    <a:pt x="135" y="7"/>
                    <a:pt x="133" y="8"/>
                    <a:pt x="131" y="8"/>
                  </a:cubicBezTo>
                  <a:cubicBezTo>
                    <a:pt x="129" y="9"/>
                    <a:pt x="127" y="9"/>
                    <a:pt x="125" y="10"/>
                  </a:cubicBezTo>
                  <a:cubicBezTo>
                    <a:pt x="121" y="11"/>
                    <a:pt x="116" y="12"/>
                    <a:pt x="112" y="13"/>
                  </a:cubicBezTo>
                  <a:cubicBezTo>
                    <a:pt x="102" y="14"/>
                    <a:pt x="92" y="16"/>
                    <a:pt x="80" y="16"/>
                  </a:cubicBezTo>
                  <a:cubicBezTo>
                    <a:pt x="69" y="17"/>
                    <a:pt x="59" y="17"/>
                    <a:pt x="49" y="16"/>
                  </a:cubicBezTo>
                  <a:cubicBezTo>
                    <a:pt x="44" y="16"/>
                    <a:pt x="39" y="16"/>
                    <a:pt x="35" y="15"/>
                  </a:cubicBezTo>
                  <a:cubicBezTo>
                    <a:pt x="33" y="15"/>
                    <a:pt x="31" y="15"/>
                    <a:pt x="29" y="15"/>
                  </a:cubicBezTo>
                  <a:cubicBezTo>
                    <a:pt x="27" y="14"/>
                    <a:pt x="25" y="14"/>
                    <a:pt x="23" y="14"/>
                  </a:cubicBezTo>
                  <a:cubicBezTo>
                    <a:pt x="20" y="14"/>
                    <a:pt x="16" y="13"/>
                    <a:pt x="13" y="12"/>
                  </a:cubicBezTo>
                  <a:cubicBezTo>
                    <a:pt x="11" y="12"/>
                    <a:pt x="8" y="11"/>
                    <a:pt x="6" y="11"/>
                  </a:cubicBezTo>
                  <a:cubicBezTo>
                    <a:pt x="4" y="10"/>
                    <a:pt x="3" y="10"/>
                    <a:pt x="2" y="10"/>
                  </a:cubicBezTo>
                  <a:cubicBezTo>
                    <a:pt x="1" y="10"/>
                    <a:pt x="1" y="10"/>
                    <a:pt x="0" y="10"/>
                  </a:cubicBezTo>
                  <a:cubicBezTo>
                    <a:pt x="0" y="9"/>
                    <a:pt x="0" y="9"/>
                    <a:pt x="0" y="9"/>
                  </a:cubicBezTo>
                  <a:cubicBezTo>
                    <a:pt x="0" y="10"/>
                    <a:pt x="0" y="10"/>
                    <a:pt x="0" y="10"/>
                  </a:cubicBezTo>
                  <a:cubicBezTo>
                    <a:pt x="1" y="10"/>
                    <a:pt x="1" y="10"/>
                    <a:pt x="2" y="10"/>
                  </a:cubicBezTo>
                  <a:cubicBezTo>
                    <a:pt x="3" y="10"/>
                    <a:pt x="4" y="10"/>
                    <a:pt x="6" y="11"/>
                  </a:cubicBezTo>
                  <a:cubicBezTo>
                    <a:pt x="8" y="11"/>
                    <a:pt x="11" y="11"/>
                    <a:pt x="14" y="12"/>
                  </a:cubicBezTo>
                  <a:cubicBezTo>
                    <a:pt x="16" y="12"/>
                    <a:pt x="20" y="13"/>
                    <a:pt x="23" y="13"/>
                  </a:cubicBezTo>
                  <a:cubicBezTo>
                    <a:pt x="25" y="14"/>
                    <a:pt x="27" y="14"/>
                    <a:pt x="29" y="14"/>
                  </a:cubicBezTo>
                  <a:cubicBezTo>
                    <a:pt x="31" y="14"/>
                    <a:pt x="33" y="14"/>
                    <a:pt x="35" y="15"/>
                  </a:cubicBezTo>
                  <a:cubicBezTo>
                    <a:pt x="39" y="15"/>
                    <a:pt x="44" y="15"/>
                    <a:pt x="49" y="16"/>
                  </a:cubicBezTo>
                  <a:cubicBezTo>
                    <a:pt x="59" y="16"/>
                    <a:pt x="69" y="16"/>
                    <a:pt x="80" y="15"/>
                  </a:cubicBezTo>
                  <a:cubicBezTo>
                    <a:pt x="91" y="15"/>
                    <a:pt x="102" y="13"/>
                    <a:pt x="112" y="12"/>
                  </a:cubicBezTo>
                  <a:cubicBezTo>
                    <a:pt x="116" y="11"/>
                    <a:pt x="121" y="10"/>
                    <a:pt x="125" y="9"/>
                  </a:cubicBezTo>
                  <a:cubicBezTo>
                    <a:pt x="127" y="9"/>
                    <a:pt x="129" y="8"/>
                    <a:pt x="131" y="8"/>
                  </a:cubicBezTo>
                  <a:cubicBezTo>
                    <a:pt x="133" y="7"/>
                    <a:pt x="135" y="7"/>
                    <a:pt x="137" y="6"/>
                  </a:cubicBezTo>
                  <a:cubicBezTo>
                    <a:pt x="140" y="6"/>
                    <a:pt x="143" y="5"/>
                    <a:pt x="146" y="4"/>
                  </a:cubicBezTo>
                  <a:cubicBezTo>
                    <a:pt x="149" y="3"/>
                    <a:pt x="151" y="2"/>
                    <a:pt x="153" y="2"/>
                  </a:cubicBezTo>
                  <a:cubicBezTo>
                    <a:pt x="155" y="1"/>
                    <a:pt x="157" y="0"/>
                    <a:pt x="158" y="0"/>
                  </a:cubicBezTo>
                  <a:cubicBezTo>
                    <a:pt x="158" y="0"/>
                    <a:pt x="159" y="0"/>
                    <a:pt x="15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40">
              <a:extLst>
                <a:ext uri="{FF2B5EF4-FFF2-40B4-BE49-F238E27FC236}">
                  <a16:creationId xmlns:a16="http://schemas.microsoft.com/office/drawing/2014/main" id="{96A48C88-161F-1DDA-33DC-CC52280D59FE}"/>
                </a:ext>
              </a:extLst>
            </p:cNvPr>
            <p:cNvSpPr>
              <a:spLocks/>
            </p:cNvSpPr>
            <p:nvPr/>
          </p:nvSpPr>
          <p:spPr bwMode="auto">
            <a:xfrm>
              <a:off x="129" y="2318"/>
              <a:ext cx="219" cy="242"/>
            </a:xfrm>
            <a:custGeom>
              <a:avLst/>
              <a:gdLst>
                <a:gd name="T0" fmla="*/ 0 w 92"/>
                <a:gd name="T1" fmla="*/ 46 h 102"/>
                <a:gd name="T2" fmla="*/ 0 w 92"/>
                <a:gd name="T3" fmla="*/ 102 h 102"/>
                <a:gd name="T4" fmla="*/ 65 w 92"/>
                <a:gd name="T5" fmla="*/ 0 h 102"/>
                <a:gd name="T6" fmla="*/ 0 w 92"/>
                <a:gd name="T7" fmla="*/ 46 h 102"/>
              </a:gdLst>
              <a:ahLst/>
              <a:cxnLst>
                <a:cxn ang="0">
                  <a:pos x="T0" y="T1"/>
                </a:cxn>
                <a:cxn ang="0">
                  <a:pos x="T2" y="T3"/>
                </a:cxn>
                <a:cxn ang="0">
                  <a:pos x="T4" y="T5"/>
                </a:cxn>
                <a:cxn ang="0">
                  <a:pos x="T6" y="T7"/>
                </a:cxn>
              </a:cxnLst>
              <a:rect l="0" t="0" r="r" b="b"/>
              <a:pathLst>
                <a:path w="92" h="102">
                  <a:moveTo>
                    <a:pt x="0" y="46"/>
                  </a:moveTo>
                  <a:cubicBezTo>
                    <a:pt x="0" y="102"/>
                    <a:pt x="0" y="102"/>
                    <a:pt x="0" y="102"/>
                  </a:cubicBezTo>
                  <a:cubicBezTo>
                    <a:pt x="0" y="102"/>
                    <a:pt x="92" y="50"/>
                    <a:pt x="65" y="0"/>
                  </a:cubicBezTo>
                  <a:lnTo>
                    <a:pt x="0" y="46"/>
                  </a:lnTo>
                  <a:close/>
                </a:path>
              </a:pathLst>
            </a:custGeom>
            <a:solidFill>
              <a:srgbClr val="303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41">
              <a:extLst>
                <a:ext uri="{FF2B5EF4-FFF2-40B4-BE49-F238E27FC236}">
                  <a16:creationId xmlns:a16="http://schemas.microsoft.com/office/drawing/2014/main" id="{7640B9E6-B99D-95A4-7DD8-652830A9CD13}"/>
                </a:ext>
              </a:extLst>
            </p:cNvPr>
            <p:cNvSpPr>
              <a:spLocks/>
            </p:cNvSpPr>
            <p:nvPr/>
          </p:nvSpPr>
          <p:spPr bwMode="auto">
            <a:xfrm>
              <a:off x="-128" y="2066"/>
              <a:ext cx="279" cy="176"/>
            </a:xfrm>
            <a:custGeom>
              <a:avLst/>
              <a:gdLst>
                <a:gd name="T0" fmla="*/ 117 w 117"/>
                <a:gd name="T1" fmla="*/ 24 h 74"/>
                <a:gd name="T2" fmla="*/ 0 w 117"/>
                <a:gd name="T3" fmla="*/ 45 h 74"/>
                <a:gd name="T4" fmla="*/ 52 w 117"/>
                <a:gd name="T5" fmla="*/ 74 h 74"/>
                <a:gd name="T6" fmla="*/ 117 w 117"/>
                <a:gd name="T7" fmla="*/ 24 h 74"/>
              </a:gdLst>
              <a:ahLst/>
              <a:cxnLst>
                <a:cxn ang="0">
                  <a:pos x="T0" y="T1"/>
                </a:cxn>
                <a:cxn ang="0">
                  <a:pos x="T2" y="T3"/>
                </a:cxn>
                <a:cxn ang="0">
                  <a:pos x="T4" y="T5"/>
                </a:cxn>
                <a:cxn ang="0">
                  <a:pos x="T6" y="T7"/>
                </a:cxn>
              </a:cxnLst>
              <a:rect l="0" t="0" r="r" b="b"/>
              <a:pathLst>
                <a:path w="117" h="74">
                  <a:moveTo>
                    <a:pt x="117" y="24"/>
                  </a:moveTo>
                  <a:cubicBezTo>
                    <a:pt x="117" y="24"/>
                    <a:pt x="51" y="0"/>
                    <a:pt x="0" y="45"/>
                  </a:cubicBezTo>
                  <a:cubicBezTo>
                    <a:pt x="52" y="74"/>
                    <a:pt x="52" y="74"/>
                    <a:pt x="52" y="74"/>
                  </a:cubicBezTo>
                  <a:lnTo>
                    <a:pt x="117" y="24"/>
                  </a:lnTo>
                  <a:close/>
                </a:path>
              </a:pathLst>
            </a:custGeom>
            <a:solidFill>
              <a:srgbClr val="303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42">
              <a:extLst>
                <a:ext uri="{FF2B5EF4-FFF2-40B4-BE49-F238E27FC236}">
                  <a16:creationId xmlns:a16="http://schemas.microsoft.com/office/drawing/2014/main" id="{98E32B46-E467-1CDF-82CC-5093F3D7F0A1}"/>
                </a:ext>
              </a:extLst>
            </p:cNvPr>
            <p:cNvSpPr>
              <a:spLocks/>
            </p:cNvSpPr>
            <p:nvPr/>
          </p:nvSpPr>
          <p:spPr bwMode="auto">
            <a:xfrm>
              <a:off x="-4" y="1955"/>
              <a:ext cx="537" cy="472"/>
            </a:xfrm>
            <a:custGeom>
              <a:avLst/>
              <a:gdLst>
                <a:gd name="T0" fmla="*/ 0 w 226"/>
                <a:gd name="T1" fmla="*/ 121 h 199"/>
                <a:gd name="T2" fmla="*/ 56 w 226"/>
                <a:gd name="T3" fmla="*/ 199 h 199"/>
                <a:gd name="T4" fmla="*/ 197 w 226"/>
                <a:gd name="T5" fmla="*/ 99 h 199"/>
                <a:gd name="T6" fmla="*/ 206 w 226"/>
                <a:gd name="T7" fmla="*/ 24 h 199"/>
                <a:gd name="T8" fmla="*/ 136 w 226"/>
                <a:gd name="T9" fmla="*/ 17 h 199"/>
                <a:gd name="T10" fmla="*/ 0 w 226"/>
                <a:gd name="T11" fmla="*/ 121 h 199"/>
              </a:gdLst>
              <a:ahLst/>
              <a:cxnLst>
                <a:cxn ang="0">
                  <a:pos x="T0" y="T1"/>
                </a:cxn>
                <a:cxn ang="0">
                  <a:pos x="T2" y="T3"/>
                </a:cxn>
                <a:cxn ang="0">
                  <a:pos x="T4" y="T5"/>
                </a:cxn>
                <a:cxn ang="0">
                  <a:pos x="T6" y="T7"/>
                </a:cxn>
                <a:cxn ang="0">
                  <a:pos x="T8" y="T9"/>
                </a:cxn>
                <a:cxn ang="0">
                  <a:pos x="T10" y="T11"/>
                </a:cxn>
              </a:cxnLst>
              <a:rect l="0" t="0" r="r" b="b"/>
              <a:pathLst>
                <a:path w="226" h="199">
                  <a:moveTo>
                    <a:pt x="0" y="121"/>
                  </a:moveTo>
                  <a:cubicBezTo>
                    <a:pt x="2" y="124"/>
                    <a:pt x="56" y="199"/>
                    <a:pt x="56" y="199"/>
                  </a:cubicBezTo>
                  <a:cubicBezTo>
                    <a:pt x="197" y="99"/>
                    <a:pt x="197" y="99"/>
                    <a:pt x="197" y="99"/>
                  </a:cubicBezTo>
                  <a:cubicBezTo>
                    <a:pt x="222" y="82"/>
                    <a:pt x="226" y="47"/>
                    <a:pt x="206" y="24"/>
                  </a:cubicBezTo>
                  <a:cubicBezTo>
                    <a:pt x="189" y="3"/>
                    <a:pt x="158" y="0"/>
                    <a:pt x="136" y="17"/>
                  </a:cubicBezTo>
                  <a:lnTo>
                    <a:pt x="0" y="121"/>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43">
              <a:extLst>
                <a:ext uri="{FF2B5EF4-FFF2-40B4-BE49-F238E27FC236}">
                  <a16:creationId xmlns:a16="http://schemas.microsoft.com/office/drawing/2014/main" id="{8931BB07-EA5F-A971-06D9-AA15C9B06901}"/>
                </a:ext>
              </a:extLst>
            </p:cNvPr>
            <p:cNvSpPr>
              <a:spLocks/>
            </p:cNvSpPr>
            <p:nvPr/>
          </p:nvSpPr>
          <p:spPr bwMode="auto">
            <a:xfrm>
              <a:off x="-4" y="1967"/>
              <a:ext cx="523" cy="463"/>
            </a:xfrm>
            <a:custGeom>
              <a:avLst/>
              <a:gdLst>
                <a:gd name="T0" fmla="*/ 0 w 220"/>
                <a:gd name="T1" fmla="*/ 116 h 195"/>
                <a:gd name="T2" fmla="*/ 1 w 220"/>
                <a:gd name="T3" fmla="*/ 115 h 195"/>
                <a:gd name="T4" fmla="*/ 5 w 220"/>
                <a:gd name="T5" fmla="*/ 112 h 195"/>
                <a:gd name="T6" fmla="*/ 18 w 220"/>
                <a:gd name="T7" fmla="*/ 102 h 195"/>
                <a:gd name="T8" fmla="*/ 69 w 220"/>
                <a:gd name="T9" fmla="*/ 62 h 195"/>
                <a:gd name="T10" fmla="*/ 105 w 220"/>
                <a:gd name="T11" fmla="*/ 34 h 195"/>
                <a:gd name="T12" fmla="*/ 125 w 220"/>
                <a:gd name="T13" fmla="*/ 19 h 195"/>
                <a:gd name="T14" fmla="*/ 135 w 220"/>
                <a:gd name="T15" fmla="*/ 11 h 195"/>
                <a:gd name="T16" fmla="*/ 147 w 220"/>
                <a:gd name="T17" fmla="*/ 4 h 195"/>
                <a:gd name="T18" fmla="*/ 153 w 220"/>
                <a:gd name="T19" fmla="*/ 2 h 195"/>
                <a:gd name="T20" fmla="*/ 160 w 220"/>
                <a:gd name="T21" fmla="*/ 1 h 195"/>
                <a:gd name="T22" fmla="*/ 174 w 220"/>
                <a:gd name="T23" fmla="*/ 1 h 195"/>
                <a:gd name="T24" fmla="*/ 201 w 220"/>
                <a:gd name="T25" fmla="*/ 12 h 195"/>
                <a:gd name="T26" fmla="*/ 211 w 220"/>
                <a:gd name="T27" fmla="*/ 24 h 195"/>
                <a:gd name="T28" fmla="*/ 217 w 220"/>
                <a:gd name="T29" fmla="*/ 37 h 195"/>
                <a:gd name="T30" fmla="*/ 217 w 220"/>
                <a:gd name="T31" fmla="*/ 68 h 195"/>
                <a:gd name="T32" fmla="*/ 200 w 220"/>
                <a:gd name="T33" fmla="*/ 93 h 195"/>
                <a:gd name="T34" fmla="*/ 177 w 220"/>
                <a:gd name="T35" fmla="*/ 110 h 195"/>
                <a:gd name="T36" fmla="*/ 132 w 220"/>
                <a:gd name="T37" fmla="*/ 141 h 195"/>
                <a:gd name="T38" fmla="*/ 56 w 220"/>
                <a:gd name="T39" fmla="*/ 195 h 195"/>
                <a:gd name="T40" fmla="*/ 56 w 220"/>
                <a:gd name="T41" fmla="*/ 195 h 195"/>
                <a:gd name="T42" fmla="*/ 55 w 220"/>
                <a:gd name="T43" fmla="*/ 195 h 195"/>
                <a:gd name="T44" fmla="*/ 15 w 220"/>
                <a:gd name="T45" fmla="*/ 137 h 195"/>
                <a:gd name="T46" fmla="*/ 4 w 220"/>
                <a:gd name="T47" fmla="*/ 121 h 195"/>
                <a:gd name="T48" fmla="*/ 1 w 220"/>
                <a:gd name="T49" fmla="*/ 117 h 195"/>
                <a:gd name="T50" fmla="*/ 0 w 220"/>
                <a:gd name="T51" fmla="*/ 116 h 195"/>
                <a:gd name="T52" fmla="*/ 1 w 220"/>
                <a:gd name="T53" fmla="*/ 117 h 195"/>
                <a:gd name="T54" fmla="*/ 4 w 220"/>
                <a:gd name="T55" fmla="*/ 122 h 195"/>
                <a:gd name="T56" fmla="*/ 15 w 220"/>
                <a:gd name="T57" fmla="*/ 137 h 195"/>
                <a:gd name="T58" fmla="*/ 57 w 220"/>
                <a:gd name="T59" fmla="*/ 194 h 195"/>
                <a:gd name="T60" fmla="*/ 56 w 220"/>
                <a:gd name="T61" fmla="*/ 194 h 195"/>
                <a:gd name="T62" fmla="*/ 131 w 220"/>
                <a:gd name="T63" fmla="*/ 140 h 195"/>
                <a:gd name="T64" fmla="*/ 176 w 220"/>
                <a:gd name="T65" fmla="*/ 108 h 195"/>
                <a:gd name="T66" fmla="*/ 199 w 220"/>
                <a:gd name="T67" fmla="*/ 91 h 195"/>
                <a:gd name="T68" fmla="*/ 215 w 220"/>
                <a:gd name="T69" fmla="*/ 68 h 195"/>
                <a:gd name="T70" fmla="*/ 215 w 220"/>
                <a:gd name="T71" fmla="*/ 38 h 195"/>
                <a:gd name="T72" fmla="*/ 209 w 220"/>
                <a:gd name="T73" fmla="*/ 25 h 195"/>
                <a:gd name="T74" fmla="*/ 200 w 220"/>
                <a:gd name="T75" fmla="*/ 14 h 195"/>
                <a:gd name="T76" fmla="*/ 174 w 220"/>
                <a:gd name="T77" fmla="*/ 2 h 195"/>
                <a:gd name="T78" fmla="*/ 160 w 220"/>
                <a:gd name="T79" fmla="*/ 2 h 195"/>
                <a:gd name="T80" fmla="*/ 154 w 220"/>
                <a:gd name="T81" fmla="*/ 4 h 195"/>
                <a:gd name="T82" fmla="*/ 147 w 220"/>
                <a:gd name="T83" fmla="*/ 6 h 195"/>
                <a:gd name="T84" fmla="*/ 126 w 220"/>
                <a:gd name="T85" fmla="*/ 20 h 195"/>
                <a:gd name="T86" fmla="*/ 106 w 220"/>
                <a:gd name="T87" fmla="*/ 36 h 195"/>
                <a:gd name="T88" fmla="*/ 71 w 220"/>
                <a:gd name="T89" fmla="*/ 63 h 195"/>
                <a:gd name="T90" fmla="*/ 19 w 220"/>
                <a:gd name="T91" fmla="*/ 102 h 195"/>
                <a:gd name="T92" fmla="*/ 5 w 220"/>
                <a:gd name="T93" fmla="*/ 112 h 195"/>
                <a:gd name="T94" fmla="*/ 1 w 220"/>
                <a:gd name="T95" fmla="*/ 115 h 195"/>
                <a:gd name="T96" fmla="*/ 0 w 220"/>
                <a:gd name="T97" fmla="*/ 11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0" h="195">
                  <a:moveTo>
                    <a:pt x="0" y="116"/>
                  </a:moveTo>
                  <a:cubicBezTo>
                    <a:pt x="0" y="116"/>
                    <a:pt x="0" y="116"/>
                    <a:pt x="1" y="115"/>
                  </a:cubicBezTo>
                  <a:cubicBezTo>
                    <a:pt x="2" y="114"/>
                    <a:pt x="3" y="114"/>
                    <a:pt x="5" y="112"/>
                  </a:cubicBezTo>
                  <a:cubicBezTo>
                    <a:pt x="8" y="110"/>
                    <a:pt x="13" y="106"/>
                    <a:pt x="18" y="102"/>
                  </a:cubicBezTo>
                  <a:cubicBezTo>
                    <a:pt x="31" y="92"/>
                    <a:pt x="48" y="79"/>
                    <a:pt x="69" y="62"/>
                  </a:cubicBezTo>
                  <a:cubicBezTo>
                    <a:pt x="80" y="53"/>
                    <a:pt x="92" y="44"/>
                    <a:pt x="105" y="34"/>
                  </a:cubicBezTo>
                  <a:cubicBezTo>
                    <a:pt x="111" y="29"/>
                    <a:pt x="118" y="24"/>
                    <a:pt x="125" y="19"/>
                  </a:cubicBezTo>
                  <a:cubicBezTo>
                    <a:pt x="128" y="16"/>
                    <a:pt x="131" y="14"/>
                    <a:pt x="135" y="11"/>
                  </a:cubicBezTo>
                  <a:cubicBezTo>
                    <a:pt x="139" y="8"/>
                    <a:pt x="142" y="6"/>
                    <a:pt x="147" y="4"/>
                  </a:cubicBezTo>
                  <a:cubicBezTo>
                    <a:pt x="149" y="3"/>
                    <a:pt x="151" y="3"/>
                    <a:pt x="153" y="2"/>
                  </a:cubicBezTo>
                  <a:cubicBezTo>
                    <a:pt x="155" y="1"/>
                    <a:pt x="158" y="1"/>
                    <a:pt x="160" y="1"/>
                  </a:cubicBezTo>
                  <a:cubicBezTo>
                    <a:pt x="165" y="0"/>
                    <a:pt x="170" y="0"/>
                    <a:pt x="174" y="1"/>
                  </a:cubicBezTo>
                  <a:cubicBezTo>
                    <a:pt x="184" y="2"/>
                    <a:pt x="193" y="6"/>
                    <a:pt x="201" y="12"/>
                  </a:cubicBezTo>
                  <a:cubicBezTo>
                    <a:pt x="205" y="15"/>
                    <a:pt x="208" y="19"/>
                    <a:pt x="211" y="24"/>
                  </a:cubicBezTo>
                  <a:cubicBezTo>
                    <a:pt x="214" y="28"/>
                    <a:pt x="216" y="33"/>
                    <a:pt x="217" y="37"/>
                  </a:cubicBezTo>
                  <a:cubicBezTo>
                    <a:pt x="220" y="47"/>
                    <a:pt x="220" y="58"/>
                    <a:pt x="217" y="68"/>
                  </a:cubicBezTo>
                  <a:cubicBezTo>
                    <a:pt x="214" y="78"/>
                    <a:pt x="208" y="87"/>
                    <a:pt x="200" y="93"/>
                  </a:cubicBezTo>
                  <a:cubicBezTo>
                    <a:pt x="192" y="99"/>
                    <a:pt x="185" y="104"/>
                    <a:pt x="177" y="110"/>
                  </a:cubicBezTo>
                  <a:cubicBezTo>
                    <a:pt x="162" y="121"/>
                    <a:pt x="147" y="131"/>
                    <a:pt x="132" y="141"/>
                  </a:cubicBezTo>
                  <a:cubicBezTo>
                    <a:pt x="104" y="161"/>
                    <a:pt x="78" y="179"/>
                    <a:pt x="56" y="195"/>
                  </a:cubicBezTo>
                  <a:cubicBezTo>
                    <a:pt x="56" y="195"/>
                    <a:pt x="56" y="195"/>
                    <a:pt x="56" y="195"/>
                  </a:cubicBezTo>
                  <a:cubicBezTo>
                    <a:pt x="55" y="195"/>
                    <a:pt x="55" y="195"/>
                    <a:pt x="55" y="195"/>
                  </a:cubicBezTo>
                  <a:cubicBezTo>
                    <a:pt x="38" y="170"/>
                    <a:pt x="24" y="151"/>
                    <a:pt x="15" y="137"/>
                  </a:cubicBezTo>
                  <a:cubicBezTo>
                    <a:pt x="10" y="130"/>
                    <a:pt x="6" y="125"/>
                    <a:pt x="4" y="121"/>
                  </a:cubicBezTo>
                  <a:cubicBezTo>
                    <a:pt x="2" y="120"/>
                    <a:pt x="2" y="118"/>
                    <a:pt x="1" y="117"/>
                  </a:cubicBezTo>
                  <a:cubicBezTo>
                    <a:pt x="0" y="117"/>
                    <a:pt x="0" y="116"/>
                    <a:pt x="0" y="116"/>
                  </a:cubicBezTo>
                  <a:cubicBezTo>
                    <a:pt x="0" y="116"/>
                    <a:pt x="0" y="117"/>
                    <a:pt x="1" y="117"/>
                  </a:cubicBezTo>
                  <a:cubicBezTo>
                    <a:pt x="2" y="118"/>
                    <a:pt x="3" y="120"/>
                    <a:pt x="4" y="122"/>
                  </a:cubicBezTo>
                  <a:cubicBezTo>
                    <a:pt x="7" y="125"/>
                    <a:pt x="11" y="130"/>
                    <a:pt x="15" y="137"/>
                  </a:cubicBezTo>
                  <a:cubicBezTo>
                    <a:pt x="25" y="151"/>
                    <a:pt x="39" y="170"/>
                    <a:pt x="57" y="194"/>
                  </a:cubicBezTo>
                  <a:cubicBezTo>
                    <a:pt x="56" y="194"/>
                    <a:pt x="56" y="194"/>
                    <a:pt x="56" y="194"/>
                  </a:cubicBezTo>
                  <a:cubicBezTo>
                    <a:pt x="77" y="178"/>
                    <a:pt x="103" y="160"/>
                    <a:pt x="131" y="140"/>
                  </a:cubicBezTo>
                  <a:cubicBezTo>
                    <a:pt x="146" y="130"/>
                    <a:pt x="160" y="119"/>
                    <a:pt x="176" y="108"/>
                  </a:cubicBezTo>
                  <a:cubicBezTo>
                    <a:pt x="183" y="103"/>
                    <a:pt x="191" y="97"/>
                    <a:pt x="199" y="91"/>
                  </a:cubicBezTo>
                  <a:cubicBezTo>
                    <a:pt x="206" y="85"/>
                    <a:pt x="212" y="77"/>
                    <a:pt x="215" y="68"/>
                  </a:cubicBezTo>
                  <a:cubicBezTo>
                    <a:pt x="218" y="58"/>
                    <a:pt x="218" y="48"/>
                    <a:pt x="215" y="38"/>
                  </a:cubicBezTo>
                  <a:cubicBezTo>
                    <a:pt x="214" y="33"/>
                    <a:pt x="212" y="29"/>
                    <a:pt x="209" y="25"/>
                  </a:cubicBezTo>
                  <a:cubicBezTo>
                    <a:pt x="206" y="21"/>
                    <a:pt x="203" y="17"/>
                    <a:pt x="200" y="14"/>
                  </a:cubicBezTo>
                  <a:cubicBezTo>
                    <a:pt x="192" y="8"/>
                    <a:pt x="183" y="4"/>
                    <a:pt x="174" y="2"/>
                  </a:cubicBezTo>
                  <a:cubicBezTo>
                    <a:pt x="169" y="2"/>
                    <a:pt x="165" y="2"/>
                    <a:pt x="160" y="2"/>
                  </a:cubicBezTo>
                  <a:cubicBezTo>
                    <a:pt x="158" y="3"/>
                    <a:pt x="156" y="3"/>
                    <a:pt x="154" y="4"/>
                  </a:cubicBezTo>
                  <a:cubicBezTo>
                    <a:pt x="152" y="4"/>
                    <a:pt x="149" y="5"/>
                    <a:pt x="147" y="6"/>
                  </a:cubicBezTo>
                  <a:cubicBezTo>
                    <a:pt x="139" y="9"/>
                    <a:pt x="133" y="15"/>
                    <a:pt x="126" y="20"/>
                  </a:cubicBezTo>
                  <a:cubicBezTo>
                    <a:pt x="119" y="26"/>
                    <a:pt x="112" y="31"/>
                    <a:pt x="106" y="36"/>
                  </a:cubicBezTo>
                  <a:cubicBezTo>
                    <a:pt x="93" y="45"/>
                    <a:pt x="82" y="54"/>
                    <a:pt x="71" y="63"/>
                  </a:cubicBezTo>
                  <a:cubicBezTo>
                    <a:pt x="49" y="79"/>
                    <a:pt x="31" y="92"/>
                    <a:pt x="19" y="102"/>
                  </a:cubicBezTo>
                  <a:cubicBezTo>
                    <a:pt x="13" y="106"/>
                    <a:pt x="8" y="110"/>
                    <a:pt x="5" y="112"/>
                  </a:cubicBezTo>
                  <a:cubicBezTo>
                    <a:pt x="3" y="114"/>
                    <a:pt x="2" y="114"/>
                    <a:pt x="1" y="115"/>
                  </a:cubicBezTo>
                  <a:cubicBezTo>
                    <a:pt x="0" y="116"/>
                    <a:pt x="0" y="116"/>
                    <a:pt x="0" y="116"/>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44">
              <a:extLst>
                <a:ext uri="{FF2B5EF4-FFF2-40B4-BE49-F238E27FC236}">
                  <a16:creationId xmlns:a16="http://schemas.microsoft.com/office/drawing/2014/main" id="{470B131C-8A2D-3E65-51B3-41A9C84F1127}"/>
                </a:ext>
              </a:extLst>
            </p:cNvPr>
            <p:cNvSpPr>
              <a:spLocks/>
            </p:cNvSpPr>
            <p:nvPr/>
          </p:nvSpPr>
          <p:spPr bwMode="auto">
            <a:xfrm>
              <a:off x="-54" y="2228"/>
              <a:ext cx="240" cy="178"/>
            </a:xfrm>
            <a:custGeom>
              <a:avLst/>
              <a:gdLst>
                <a:gd name="T0" fmla="*/ 89 w 101"/>
                <a:gd name="T1" fmla="*/ 2 h 75"/>
                <a:gd name="T2" fmla="*/ 0 w 101"/>
                <a:gd name="T3" fmla="*/ 65 h 75"/>
                <a:gd name="T4" fmla="*/ 7 w 101"/>
                <a:gd name="T5" fmla="*/ 74 h 75"/>
                <a:gd name="T6" fmla="*/ 96 w 101"/>
                <a:gd name="T7" fmla="*/ 13 h 75"/>
                <a:gd name="T8" fmla="*/ 98 w 101"/>
                <a:gd name="T9" fmla="*/ 3 h 75"/>
                <a:gd name="T10" fmla="*/ 89 w 101"/>
                <a:gd name="T11" fmla="*/ 2 h 75"/>
              </a:gdLst>
              <a:ahLst/>
              <a:cxnLst>
                <a:cxn ang="0">
                  <a:pos x="T0" y="T1"/>
                </a:cxn>
                <a:cxn ang="0">
                  <a:pos x="T2" y="T3"/>
                </a:cxn>
                <a:cxn ang="0">
                  <a:pos x="T4" y="T5"/>
                </a:cxn>
                <a:cxn ang="0">
                  <a:pos x="T6" y="T7"/>
                </a:cxn>
                <a:cxn ang="0">
                  <a:pos x="T8" y="T9"/>
                </a:cxn>
                <a:cxn ang="0">
                  <a:pos x="T10" y="T11"/>
                </a:cxn>
              </a:cxnLst>
              <a:rect l="0" t="0" r="r" b="b"/>
              <a:pathLst>
                <a:path w="101" h="75">
                  <a:moveTo>
                    <a:pt x="89" y="2"/>
                  </a:moveTo>
                  <a:cubicBezTo>
                    <a:pt x="0" y="65"/>
                    <a:pt x="0" y="65"/>
                    <a:pt x="0" y="65"/>
                  </a:cubicBezTo>
                  <a:cubicBezTo>
                    <a:pt x="0" y="65"/>
                    <a:pt x="4" y="75"/>
                    <a:pt x="7" y="74"/>
                  </a:cubicBezTo>
                  <a:cubicBezTo>
                    <a:pt x="9" y="73"/>
                    <a:pt x="75" y="28"/>
                    <a:pt x="96" y="13"/>
                  </a:cubicBezTo>
                  <a:cubicBezTo>
                    <a:pt x="100" y="11"/>
                    <a:pt x="101" y="6"/>
                    <a:pt x="98" y="3"/>
                  </a:cubicBezTo>
                  <a:cubicBezTo>
                    <a:pt x="95" y="0"/>
                    <a:pt x="91" y="0"/>
                    <a:pt x="89" y="2"/>
                  </a:cubicBezTo>
                  <a:close/>
                </a:path>
              </a:pathLst>
            </a:custGeom>
            <a:solidFill>
              <a:srgbClr val="303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45">
              <a:extLst>
                <a:ext uri="{FF2B5EF4-FFF2-40B4-BE49-F238E27FC236}">
                  <a16:creationId xmlns:a16="http://schemas.microsoft.com/office/drawing/2014/main" id="{173B5CCC-3A5A-0D33-8AE6-772B94607219}"/>
                </a:ext>
              </a:extLst>
            </p:cNvPr>
            <p:cNvSpPr>
              <a:spLocks/>
            </p:cNvSpPr>
            <p:nvPr/>
          </p:nvSpPr>
          <p:spPr bwMode="auto">
            <a:xfrm>
              <a:off x="231" y="2071"/>
              <a:ext cx="145" cy="142"/>
            </a:xfrm>
            <a:custGeom>
              <a:avLst/>
              <a:gdLst>
                <a:gd name="T0" fmla="*/ 60 w 61"/>
                <a:gd name="T1" fmla="*/ 28 h 60"/>
                <a:gd name="T2" fmla="*/ 32 w 61"/>
                <a:gd name="T3" fmla="*/ 59 h 60"/>
                <a:gd name="T4" fmla="*/ 1 w 61"/>
                <a:gd name="T5" fmla="*/ 32 h 60"/>
                <a:gd name="T6" fmla="*/ 29 w 61"/>
                <a:gd name="T7" fmla="*/ 1 h 60"/>
                <a:gd name="T8" fmla="*/ 60 w 61"/>
                <a:gd name="T9" fmla="*/ 28 h 60"/>
              </a:gdLst>
              <a:ahLst/>
              <a:cxnLst>
                <a:cxn ang="0">
                  <a:pos x="T0" y="T1"/>
                </a:cxn>
                <a:cxn ang="0">
                  <a:pos x="T2" y="T3"/>
                </a:cxn>
                <a:cxn ang="0">
                  <a:pos x="T4" y="T5"/>
                </a:cxn>
                <a:cxn ang="0">
                  <a:pos x="T6" y="T7"/>
                </a:cxn>
                <a:cxn ang="0">
                  <a:pos x="T8" y="T9"/>
                </a:cxn>
              </a:cxnLst>
              <a:rect l="0" t="0" r="r" b="b"/>
              <a:pathLst>
                <a:path w="61" h="60">
                  <a:moveTo>
                    <a:pt x="60" y="28"/>
                  </a:moveTo>
                  <a:cubicBezTo>
                    <a:pt x="61" y="44"/>
                    <a:pt x="49" y="58"/>
                    <a:pt x="32" y="59"/>
                  </a:cubicBezTo>
                  <a:cubicBezTo>
                    <a:pt x="16" y="60"/>
                    <a:pt x="2" y="48"/>
                    <a:pt x="1" y="32"/>
                  </a:cubicBezTo>
                  <a:cubicBezTo>
                    <a:pt x="0" y="16"/>
                    <a:pt x="12" y="2"/>
                    <a:pt x="29" y="1"/>
                  </a:cubicBezTo>
                  <a:cubicBezTo>
                    <a:pt x="45" y="0"/>
                    <a:pt x="59" y="12"/>
                    <a:pt x="60"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46">
              <a:extLst>
                <a:ext uri="{FF2B5EF4-FFF2-40B4-BE49-F238E27FC236}">
                  <a16:creationId xmlns:a16="http://schemas.microsoft.com/office/drawing/2014/main" id="{3C5A3F7F-2EE0-D489-A6A5-63EE9A3899B9}"/>
                </a:ext>
              </a:extLst>
            </p:cNvPr>
            <p:cNvSpPr>
              <a:spLocks/>
            </p:cNvSpPr>
            <p:nvPr/>
          </p:nvSpPr>
          <p:spPr bwMode="auto">
            <a:xfrm>
              <a:off x="231" y="2069"/>
              <a:ext cx="143" cy="147"/>
            </a:xfrm>
            <a:custGeom>
              <a:avLst/>
              <a:gdLst>
                <a:gd name="T0" fmla="*/ 60 w 60"/>
                <a:gd name="T1" fmla="*/ 29 h 62"/>
                <a:gd name="T2" fmla="*/ 58 w 60"/>
                <a:gd name="T3" fmla="*/ 22 h 62"/>
                <a:gd name="T4" fmla="*/ 46 w 60"/>
                <a:gd name="T5" fmla="*/ 7 h 62"/>
                <a:gd name="T6" fmla="*/ 34 w 60"/>
                <a:gd name="T7" fmla="*/ 3 h 62"/>
                <a:gd name="T8" fmla="*/ 19 w 60"/>
                <a:gd name="T9" fmla="*/ 5 h 62"/>
                <a:gd name="T10" fmla="*/ 7 w 60"/>
                <a:gd name="T11" fmla="*/ 16 h 62"/>
                <a:gd name="T12" fmla="*/ 2 w 60"/>
                <a:gd name="T13" fmla="*/ 33 h 62"/>
                <a:gd name="T14" fmla="*/ 9 w 60"/>
                <a:gd name="T15" fmla="*/ 49 h 62"/>
                <a:gd name="T16" fmla="*/ 23 w 60"/>
                <a:gd name="T17" fmla="*/ 58 h 62"/>
                <a:gd name="T18" fmla="*/ 38 w 60"/>
                <a:gd name="T19" fmla="*/ 59 h 62"/>
                <a:gd name="T20" fmla="*/ 49 w 60"/>
                <a:gd name="T21" fmla="*/ 53 h 62"/>
                <a:gd name="T22" fmla="*/ 59 w 60"/>
                <a:gd name="T23" fmla="*/ 36 h 62"/>
                <a:gd name="T24" fmla="*/ 60 w 60"/>
                <a:gd name="T25" fmla="*/ 29 h 62"/>
                <a:gd name="T26" fmla="*/ 60 w 60"/>
                <a:gd name="T27" fmla="*/ 31 h 62"/>
                <a:gd name="T28" fmla="*/ 60 w 60"/>
                <a:gd name="T29" fmla="*/ 36 h 62"/>
                <a:gd name="T30" fmla="*/ 50 w 60"/>
                <a:gd name="T31" fmla="*/ 54 h 62"/>
                <a:gd name="T32" fmla="*/ 38 w 60"/>
                <a:gd name="T33" fmla="*/ 60 h 62"/>
                <a:gd name="T34" fmla="*/ 22 w 60"/>
                <a:gd name="T35" fmla="*/ 60 h 62"/>
                <a:gd name="T36" fmla="*/ 7 w 60"/>
                <a:gd name="T37" fmla="*/ 50 h 62"/>
                <a:gd name="T38" fmla="*/ 0 w 60"/>
                <a:gd name="T39" fmla="*/ 33 h 62"/>
                <a:gd name="T40" fmla="*/ 5 w 60"/>
                <a:gd name="T41" fmla="*/ 15 h 62"/>
                <a:gd name="T42" fmla="*/ 18 w 60"/>
                <a:gd name="T43" fmla="*/ 3 h 62"/>
                <a:gd name="T44" fmla="*/ 34 w 60"/>
                <a:gd name="T45" fmla="*/ 1 h 62"/>
                <a:gd name="T46" fmla="*/ 47 w 60"/>
                <a:gd name="T47" fmla="*/ 6 h 62"/>
                <a:gd name="T48" fmla="*/ 59 w 60"/>
                <a:gd name="T49" fmla="*/ 22 h 62"/>
                <a:gd name="T50" fmla="*/ 60 w 60"/>
                <a:gd name="T51" fmla="*/ 27 h 62"/>
                <a:gd name="T52" fmla="*/ 60 w 60"/>
                <a:gd name="T53"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2">
                  <a:moveTo>
                    <a:pt x="60" y="29"/>
                  </a:moveTo>
                  <a:cubicBezTo>
                    <a:pt x="60" y="29"/>
                    <a:pt x="60" y="26"/>
                    <a:pt x="58" y="22"/>
                  </a:cubicBezTo>
                  <a:cubicBezTo>
                    <a:pt x="57" y="18"/>
                    <a:pt x="53" y="12"/>
                    <a:pt x="46" y="7"/>
                  </a:cubicBezTo>
                  <a:cubicBezTo>
                    <a:pt x="43" y="5"/>
                    <a:pt x="39" y="3"/>
                    <a:pt x="34" y="3"/>
                  </a:cubicBezTo>
                  <a:cubicBezTo>
                    <a:pt x="29" y="2"/>
                    <a:pt x="24" y="3"/>
                    <a:pt x="19" y="5"/>
                  </a:cubicBezTo>
                  <a:cubicBezTo>
                    <a:pt x="14" y="7"/>
                    <a:pt x="10" y="11"/>
                    <a:pt x="7" y="16"/>
                  </a:cubicBezTo>
                  <a:cubicBezTo>
                    <a:pt x="3" y="21"/>
                    <a:pt x="2" y="27"/>
                    <a:pt x="2" y="33"/>
                  </a:cubicBezTo>
                  <a:cubicBezTo>
                    <a:pt x="3" y="39"/>
                    <a:pt x="5" y="45"/>
                    <a:pt x="9" y="49"/>
                  </a:cubicBezTo>
                  <a:cubicBezTo>
                    <a:pt x="12" y="54"/>
                    <a:pt x="17" y="57"/>
                    <a:pt x="23" y="58"/>
                  </a:cubicBezTo>
                  <a:cubicBezTo>
                    <a:pt x="28" y="60"/>
                    <a:pt x="33" y="60"/>
                    <a:pt x="38" y="59"/>
                  </a:cubicBezTo>
                  <a:cubicBezTo>
                    <a:pt x="42" y="58"/>
                    <a:pt x="46" y="55"/>
                    <a:pt x="49" y="53"/>
                  </a:cubicBezTo>
                  <a:cubicBezTo>
                    <a:pt x="56" y="47"/>
                    <a:pt x="58" y="41"/>
                    <a:pt x="59" y="36"/>
                  </a:cubicBezTo>
                  <a:cubicBezTo>
                    <a:pt x="60" y="32"/>
                    <a:pt x="60" y="29"/>
                    <a:pt x="60" y="29"/>
                  </a:cubicBezTo>
                  <a:cubicBezTo>
                    <a:pt x="60" y="29"/>
                    <a:pt x="60" y="30"/>
                    <a:pt x="60" y="31"/>
                  </a:cubicBezTo>
                  <a:cubicBezTo>
                    <a:pt x="60" y="32"/>
                    <a:pt x="60" y="34"/>
                    <a:pt x="60" y="36"/>
                  </a:cubicBezTo>
                  <a:cubicBezTo>
                    <a:pt x="59" y="41"/>
                    <a:pt x="57" y="48"/>
                    <a:pt x="50" y="54"/>
                  </a:cubicBezTo>
                  <a:cubicBezTo>
                    <a:pt x="47" y="56"/>
                    <a:pt x="43" y="59"/>
                    <a:pt x="38" y="60"/>
                  </a:cubicBezTo>
                  <a:cubicBezTo>
                    <a:pt x="33" y="61"/>
                    <a:pt x="27" y="62"/>
                    <a:pt x="22" y="60"/>
                  </a:cubicBezTo>
                  <a:cubicBezTo>
                    <a:pt x="17" y="59"/>
                    <a:pt x="11" y="55"/>
                    <a:pt x="7" y="50"/>
                  </a:cubicBezTo>
                  <a:cubicBezTo>
                    <a:pt x="3" y="46"/>
                    <a:pt x="1" y="39"/>
                    <a:pt x="0" y="33"/>
                  </a:cubicBezTo>
                  <a:cubicBezTo>
                    <a:pt x="0" y="26"/>
                    <a:pt x="1" y="20"/>
                    <a:pt x="5" y="15"/>
                  </a:cubicBezTo>
                  <a:cubicBezTo>
                    <a:pt x="8" y="9"/>
                    <a:pt x="13" y="5"/>
                    <a:pt x="18" y="3"/>
                  </a:cubicBezTo>
                  <a:cubicBezTo>
                    <a:pt x="24" y="1"/>
                    <a:pt x="29" y="0"/>
                    <a:pt x="34" y="1"/>
                  </a:cubicBezTo>
                  <a:cubicBezTo>
                    <a:pt x="39" y="2"/>
                    <a:pt x="44" y="3"/>
                    <a:pt x="47" y="6"/>
                  </a:cubicBezTo>
                  <a:cubicBezTo>
                    <a:pt x="54" y="11"/>
                    <a:pt x="58" y="17"/>
                    <a:pt x="59" y="22"/>
                  </a:cubicBezTo>
                  <a:cubicBezTo>
                    <a:pt x="60" y="24"/>
                    <a:pt x="60" y="26"/>
                    <a:pt x="60" y="27"/>
                  </a:cubicBezTo>
                  <a:cubicBezTo>
                    <a:pt x="60" y="28"/>
                    <a:pt x="60" y="29"/>
                    <a:pt x="60" y="29"/>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47">
              <a:extLst>
                <a:ext uri="{FF2B5EF4-FFF2-40B4-BE49-F238E27FC236}">
                  <a16:creationId xmlns:a16="http://schemas.microsoft.com/office/drawing/2014/main" id="{C6F8D9C5-8C2A-E394-E7A0-AED5AAD97FC9}"/>
                </a:ext>
              </a:extLst>
            </p:cNvPr>
            <p:cNvSpPr>
              <a:spLocks/>
            </p:cNvSpPr>
            <p:nvPr/>
          </p:nvSpPr>
          <p:spPr bwMode="auto">
            <a:xfrm>
              <a:off x="319" y="1912"/>
              <a:ext cx="274" cy="266"/>
            </a:xfrm>
            <a:custGeom>
              <a:avLst/>
              <a:gdLst>
                <a:gd name="T0" fmla="*/ 68 w 115"/>
                <a:gd name="T1" fmla="*/ 112 h 112"/>
                <a:gd name="T2" fmla="*/ 106 w 115"/>
                <a:gd name="T3" fmla="*/ 16 h 112"/>
                <a:gd name="T4" fmla="*/ 0 w 115"/>
                <a:gd name="T5" fmla="*/ 35 h 112"/>
                <a:gd name="T6" fmla="*/ 68 w 115"/>
                <a:gd name="T7" fmla="*/ 112 h 112"/>
              </a:gdLst>
              <a:ahLst/>
              <a:cxnLst>
                <a:cxn ang="0">
                  <a:pos x="T0" y="T1"/>
                </a:cxn>
                <a:cxn ang="0">
                  <a:pos x="T2" y="T3"/>
                </a:cxn>
                <a:cxn ang="0">
                  <a:pos x="T4" y="T5"/>
                </a:cxn>
                <a:cxn ang="0">
                  <a:pos x="T6" y="T7"/>
                </a:cxn>
              </a:cxnLst>
              <a:rect l="0" t="0" r="r" b="b"/>
              <a:pathLst>
                <a:path w="115" h="112">
                  <a:moveTo>
                    <a:pt x="68" y="112"/>
                  </a:moveTo>
                  <a:cubicBezTo>
                    <a:pt x="115" y="68"/>
                    <a:pt x="106" y="16"/>
                    <a:pt x="106" y="16"/>
                  </a:cubicBezTo>
                  <a:cubicBezTo>
                    <a:pt x="43" y="0"/>
                    <a:pt x="0" y="35"/>
                    <a:pt x="0" y="35"/>
                  </a:cubicBezTo>
                  <a:cubicBezTo>
                    <a:pt x="42" y="41"/>
                    <a:pt x="65" y="66"/>
                    <a:pt x="68" y="112"/>
                  </a:cubicBezTo>
                  <a:close/>
                </a:path>
              </a:pathLst>
            </a:custGeom>
            <a:solidFill>
              <a:srgbClr val="303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48">
              <a:extLst>
                <a:ext uri="{FF2B5EF4-FFF2-40B4-BE49-F238E27FC236}">
                  <a16:creationId xmlns:a16="http://schemas.microsoft.com/office/drawing/2014/main" id="{0AA8363E-D015-B826-DA43-A6F242DEF8E9}"/>
                </a:ext>
              </a:extLst>
            </p:cNvPr>
            <p:cNvSpPr>
              <a:spLocks/>
            </p:cNvSpPr>
            <p:nvPr/>
          </p:nvSpPr>
          <p:spPr bwMode="auto">
            <a:xfrm>
              <a:off x="1501" y="1729"/>
              <a:ext cx="454" cy="549"/>
            </a:xfrm>
            <a:custGeom>
              <a:avLst/>
              <a:gdLst>
                <a:gd name="T0" fmla="*/ 73 w 191"/>
                <a:gd name="T1" fmla="*/ 0 h 231"/>
                <a:gd name="T2" fmla="*/ 89 w 191"/>
                <a:gd name="T3" fmla="*/ 152 h 231"/>
                <a:gd name="T4" fmla="*/ 187 w 191"/>
                <a:gd name="T5" fmla="*/ 184 h 231"/>
                <a:gd name="T6" fmla="*/ 191 w 191"/>
                <a:gd name="T7" fmla="*/ 231 h 231"/>
                <a:gd name="T8" fmla="*/ 53 w 191"/>
                <a:gd name="T9" fmla="*/ 222 h 231"/>
                <a:gd name="T10" fmla="*/ 2 w 191"/>
                <a:gd name="T11" fmla="*/ 167 h 231"/>
                <a:gd name="T12" fmla="*/ 0 w 191"/>
                <a:gd name="T13" fmla="*/ 21 h 231"/>
                <a:gd name="T14" fmla="*/ 73 w 191"/>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231">
                  <a:moveTo>
                    <a:pt x="73" y="0"/>
                  </a:moveTo>
                  <a:cubicBezTo>
                    <a:pt x="89" y="152"/>
                    <a:pt x="89" y="152"/>
                    <a:pt x="89" y="152"/>
                  </a:cubicBezTo>
                  <a:cubicBezTo>
                    <a:pt x="187" y="184"/>
                    <a:pt x="187" y="184"/>
                    <a:pt x="187" y="184"/>
                  </a:cubicBezTo>
                  <a:cubicBezTo>
                    <a:pt x="191" y="231"/>
                    <a:pt x="191" y="231"/>
                    <a:pt x="191" y="231"/>
                  </a:cubicBezTo>
                  <a:cubicBezTo>
                    <a:pt x="53" y="222"/>
                    <a:pt x="53" y="222"/>
                    <a:pt x="53" y="222"/>
                  </a:cubicBezTo>
                  <a:cubicBezTo>
                    <a:pt x="53" y="222"/>
                    <a:pt x="11" y="223"/>
                    <a:pt x="2" y="167"/>
                  </a:cubicBezTo>
                  <a:cubicBezTo>
                    <a:pt x="0" y="21"/>
                    <a:pt x="0" y="21"/>
                    <a:pt x="0" y="21"/>
                  </a:cubicBezTo>
                  <a:lnTo>
                    <a:pt x="73" y="0"/>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49">
              <a:extLst>
                <a:ext uri="{FF2B5EF4-FFF2-40B4-BE49-F238E27FC236}">
                  <a16:creationId xmlns:a16="http://schemas.microsoft.com/office/drawing/2014/main" id="{6FA218EB-1B8F-ECE5-AADB-9883216E8E89}"/>
                </a:ext>
              </a:extLst>
            </p:cNvPr>
            <p:cNvSpPr>
              <a:spLocks/>
            </p:cNvSpPr>
            <p:nvPr/>
          </p:nvSpPr>
          <p:spPr bwMode="auto">
            <a:xfrm>
              <a:off x="1928" y="2097"/>
              <a:ext cx="281" cy="200"/>
            </a:xfrm>
            <a:custGeom>
              <a:avLst/>
              <a:gdLst>
                <a:gd name="T0" fmla="*/ 95 w 118"/>
                <a:gd name="T1" fmla="*/ 75 h 84"/>
                <a:gd name="T2" fmla="*/ 88 w 118"/>
                <a:gd name="T3" fmla="*/ 77 h 84"/>
                <a:gd name="T4" fmla="*/ 86 w 118"/>
                <a:gd name="T5" fmla="*/ 76 h 84"/>
                <a:gd name="T6" fmla="*/ 85 w 118"/>
                <a:gd name="T7" fmla="*/ 67 h 84"/>
                <a:gd name="T8" fmla="*/ 68 w 118"/>
                <a:gd name="T9" fmla="*/ 59 h 84"/>
                <a:gd name="T10" fmla="*/ 30 w 118"/>
                <a:gd name="T11" fmla="*/ 76 h 84"/>
                <a:gd name="T12" fmla="*/ 0 w 118"/>
                <a:gd name="T13" fmla="*/ 70 h 84"/>
                <a:gd name="T14" fmla="*/ 3 w 118"/>
                <a:gd name="T15" fmla="*/ 30 h 84"/>
                <a:gd name="T16" fmla="*/ 43 w 118"/>
                <a:gd name="T17" fmla="*/ 9 h 84"/>
                <a:gd name="T18" fmla="*/ 45 w 118"/>
                <a:gd name="T19" fmla="*/ 5 h 84"/>
                <a:gd name="T20" fmla="*/ 58 w 118"/>
                <a:gd name="T21" fmla="*/ 5 h 84"/>
                <a:gd name="T22" fmla="*/ 68 w 118"/>
                <a:gd name="T23" fmla="*/ 3 h 84"/>
                <a:gd name="T24" fmla="*/ 96 w 118"/>
                <a:gd name="T25" fmla="*/ 14 h 84"/>
                <a:gd name="T26" fmla="*/ 108 w 118"/>
                <a:gd name="T27" fmla="*/ 27 h 84"/>
                <a:gd name="T28" fmla="*/ 115 w 118"/>
                <a:gd name="T29" fmla="*/ 50 h 84"/>
                <a:gd name="T30" fmla="*/ 116 w 118"/>
                <a:gd name="T31" fmla="*/ 68 h 84"/>
                <a:gd name="T32" fmla="*/ 108 w 118"/>
                <a:gd name="T33" fmla="*/ 70 h 84"/>
                <a:gd name="T34" fmla="*/ 102 w 118"/>
                <a:gd name="T35" fmla="*/ 79 h 84"/>
                <a:gd name="T36" fmla="*/ 95 w 118"/>
                <a:gd name="T37" fmla="*/ 7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84">
                  <a:moveTo>
                    <a:pt x="95" y="75"/>
                  </a:moveTo>
                  <a:cubicBezTo>
                    <a:pt x="93" y="77"/>
                    <a:pt x="90" y="78"/>
                    <a:pt x="88" y="77"/>
                  </a:cubicBezTo>
                  <a:cubicBezTo>
                    <a:pt x="87" y="77"/>
                    <a:pt x="87" y="77"/>
                    <a:pt x="86" y="76"/>
                  </a:cubicBezTo>
                  <a:cubicBezTo>
                    <a:pt x="83" y="74"/>
                    <a:pt x="85" y="67"/>
                    <a:pt x="85" y="67"/>
                  </a:cubicBezTo>
                  <a:cubicBezTo>
                    <a:pt x="68" y="59"/>
                    <a:pt x="68" y="59"/>
                    <a:pt x="68" y="59"/>
                  </a:cubicBezTo>
                  <a:cubicBezTo>
                    <a:pt x="68" y="59"/>
                    <a:pt x="41" y="68"/>
                    <a:pt x="30" y="76"/>
                  </a:cubicBezTo>
                  <a:cubicBezTo>
                    <a:pt x="19" y="84"/>
                    <a:pt x="0" y="70"/>
                    <a:pt x="0" y="70"/>
                  </a:cubicBezTo>
                  <a:cubicBezTo>
                    <a:pt x="3" y="30"/>
                    <a:pt x="3" y="30"/>
                    <a:pt x="3" y="30"/>
                  </a:cubicBezTo>
                  <a:cubicBezTo>
                    <a:pt x="43" y="9"/>
                    <a:pt x="43" y="9"/>
                    <a:pt x="43" y="9"/>
                  </a:cubicBezTo>
                  <a:cubicBezTo>
                    <a:pt x="43" y="9"/>
                    <a:pt x="41" y="10"/>
                    <a:pt x="45" y="5"/>
                  </a:cubicBezTo>
                  <a:cubicBezTo>
                    <a:pt x="48" y="0"/>
                    <a:pt x="58" y="5"/>
                    <a:pt x="58" y="5"/>
                  </a:cubicBezTo>
                  <a:cubicBezTo>
                    <a:pt x="61" y="2"/>
                    <a:pt x="68" y="3"/>
                    <a:pt x="68" y="3"/>
                  </a:cubicBezTo>
                  <a:cubicBezTo>
                    <a:pt x="96" y="14"/>
                    <a:pt x="96" y="14"/>
                    <a:pt x="96" y="14"/>
                  </a:cubicBezTo>
                  <a:cubicBezTo>
                    <a:pt x="102" y="16"/>
                    <a:pt x="106" y="21"/>
                    <a:pt x="108" y="27"/>
                  </a:cubicBezTo>
                  <a:cubicBezTo>
                    <a:pt x="115" y="50"/>
                    <a:pt x="115" y="50"/>
                    <a:pt x="115" y="50"/>
                  </a:cubicBezTo>
                  <a:cubicBezTo>
                    <a:pt x="115" y="50"/>
                    <a:pt x="118" y="65"/>
                    <a:pt x="116" y="68"/>
                  </a:cubicBezTo>
                  <a:cubicBezTo>
                    <a:pt x="113" y="73"/>
                    <a:pt x="108" y="70"/>
                    <a:pt x="108" y="70"/>
                  </a:cubicBezTo>
                  <a:cubicBezTo>
                    <a:pt x="108" y="70"/>
                    <a:pt x="104" y="79"/>
                    <a:pt x="102" y="79"/>
                  </a:cubicBezTo>
                  <a:cubicBezTo>
                    <a:pt x="99" y="79"/>
                    <a:pt x="95" y="75"/>
                    <a:pt x="95" y="75"/>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50">
              <a:extLst>
                <a:ext uri="{FF2B5EF4-FFF2-40B4-BE49-F238E27FC236}">
                  <a16:creationId xmlns:a16="http://schemas.microsoft.com/office/drawing/2014/main" id="{5990063E-DF1D-BEA6-E72A-7E24A6EE9DDA}"/>
                </a:ext>
              </a:extLst>
            </p:cNvPr>
            <p:cNvSpPr>
              <a:spLocks/>
            </p:cNvSpPr>
            <p:nvPr/>
          </p:nvSpPr>
          <p:spPr bwMode="auto">
            <a:xfrm>
              <a:off x="1940" y="2099"/>
              <a:ext cx="266" cy="188"/>
            </a:xfrm>
            <a:custGeom>
              <a:avLst/>
              <a:gdLst>
                <a:gd name="T0" fmla="*/ 35 w 112"/>
                <a:gd name="T1" fmla="*/ 69 h 79"/>
                <a:gd name="T2" fmla="*/ 63 w 112"/>
                <a:gd name="T3" fmla="*/ 59 h 79"/>
                <a:gd name="T4" fmla="*/ 80 w 112"/>
                <a:gd name="T5" fmla="*/ 66 h 79"/>
                <a:gd name="T6" fmla="*/ 79 w 112"/>
                <a:gd name="T7" fmla="*/ 70 h 79"/>
                <a:gd name="T8" fmla="*/ 82 w 112"/>
                <a:gd name="T9" fmla="*/ 77 h 79"/>
                <a:gd name="T10" fmla="*/ 89 w 112"/>
                <a:gd name="T11" fmla="*/ 76 h 79"/>
                <a:gd name="T12" fmla="*/ 90 w 112"/>
                <a:gd name="T13" fmla="*/ 75 h 79"/>
                <a:gd name="T14" fmla="*/ 91 w 112"/>
                <a:gd name="T15" fmla="*/ 75 h 79"/>
                <a:gd name="T16" fmla="*/ 90 w 112"/>
                <a:gd name="T17" fmla="*/ 75 h 79"/>
                <a:gd name="T18" fmla="*/ 90 w 112"/>
                <a:gd name="T19" fmla="*/ 75 h 79"/>
                <a:gd name="T20" fmla="*/ 92 w 112"/>
                <a:gd name="T21" fmla="*/ 77 h 79"/>
                <a:gd name="T22" fmla="*/ 96 w 112"/>
                <a:gd name="T23" fmla="*/ 79 h 79"/>
                <a:gd name="T24" fmla="*/ 100 w 112"/>
                <a:gd name="T25" fmla="*/ 77 h 79"/>
                <a:gd name="T26" fmla="*/ 104 w 112"/>
                <a:gd name="T27" fmla="*/ 70 h 79"/>
                <a:gd name="T28" fmla="*/ 110 w 112"/>
                <a:gd name="T29" fmla="*/ 70 h 79"/>
                <a:gd name="T30" fmla="*/ 112 w 112"/>
                <a:gd name="T31" fmla="*/ 63 h 79"/>
                <a:gd name="T32" fmla="*/ 111 w 112"/>
                <a:gd name="T33" fmla="*/ 48 h 79"/>
                <a:gd name="T34" fmla="*/ 107 w 112"/>
                <a:gd name="T35" fmla="*/ 36 h 79"/>
                <a:gd name="T36" fmla="*/ 102 w 112"/>
                <a:gd name="T37" fmla="*/ 21 h 79"/>
                <a:gd name="T38" fmla="*/ 89 w 112"/>
                <a:gd name="T39" fmla="*/ 12 h 79"/>
                <a:gd name="T40" fmla="*/ 63 w 112"/>
                <a:gd name="T41" fmla="*/ 1 h 79"/>
                <a:gd name="T42" fmla="*/ 58 w 112"/>
                <a:gd name="T43" fmla="*/ 1 h 79"/>
                <a:gd name="T44" fmla="*/ 54 w 112"/>
                <a:gd name="T45" fmla="*/ 3 h 79"/>
                <a:gd name="T46" fmla="*/ 38 w 112"/>
                <a:gd name="T47" fmla="*/ 7 h 79"/>
                <a:gd name="T48" fmla="*/ 10 w 112"/>
                <a:gd name="T49" fmla="*/ 21 h 79"/>
                <a:gd name="T50" fmla="*/ 0 w 112"/>
                <a:gd name="T51" fmla="*/ 27 h 79"/>
                <a:gd name="T52" fmla="*/ 10 w 112"/>
                <a:gd name="T53" fmla="*/ 22 h 79"/>
                <a:gd name="T54" fmla="*/ 39 w 112"/>
                <a:gd name="T55" fmla="*/ 8 h 79"/>
                <a:gd name="T56" fmla="*/ 45 w 112"/>
                <a:gd name="T57" fmla="*/ 3 h 79"/>
                <a:gd name="T58" fmla="*/ 53 w 112"/>
                <a:gd name="T59" fmla="*/ 5 h 79"/>
                <a:gd name="T60" fmla="*/ 58 w 112"/>
                <a:gd name="T61" fmla="*/ 3 h 79"/>
                <a:gd name="T62" fmla="*/ 62 w 112"/>
                <a:gd name="T63" fmla="*/ 3 h 79"/>
                <a:gd name="T64" fmla="*/ 95 w 112"/>
                <a:gd name="T65" fmla="*/ 17 h 79"/>
                <a:gd name="T66" fmla="*/ 103 w 112"/>
                <a:gd name="T67" fmla="*/ 29 h 79"/>
                <a:gd name="T68" fmla="*/ 109 w 112"/>
                <a:gd name="T69" fmla="*/ 49 h 79"/>
                <a:gd name="T70" fmla="*/ 111 w 112"/>
                <a:gd name="T71" fmla="*/ 63 h 79"/>
                <a:gd name="T72" fmla="*/ 109 w 112"/>
                <a:gd name="T73" fmla="*/ 68 h 79"/>
                <a:gd name="T74" fmla="*/ 103 w 112"/>
                <a:gd name="T75" fmla="*/ 68 h 79"/>
                <a:gd name="T76" fmla="*/ 100 w 112"/>
                <a:gd name="T77" fmla="*/ 74 h 79"/>
                <a:gd name="T78" fmla="*/ 96 w 112"/>
                <a:gd name="T79" fmla="*/ 77 h 79"/>
                <a:gd name="T80" fmla="*/ 93 w 112"/>
                <a:gd name="T81" fmla="*/ 75 h 79"/>
                <a:gd name="T82" fmla="*/ 91 w 112"/>
                <a:gd name="T83" fmla="*/ 74 h 79"/>
                <a:gd name="T84" fmla="*/ 91 w 112"/>
                <a:gd name="T85" fmla="*/ 74 h 79"/>
                <a:gd name="T86" fmla="*/ 89 w 112"/>
                <a:gd name="T87" fmla="*/ 74 h 79"/>
                <a:gd name="T88" fmla="*/ 89 w 112"/>
                <a:gd name="T89" fmla="*/ 74 h 79"/>
                <a:gd name="T90" fmla="*/ 88 w 112"/>
                <a:gd name="T91" fmla="*/ 75 h 79"/>
                <a:gd name="T92" fmla="*/ 82 w 112"/>
                <a:gd name="T93" fmla="*/ 75 h 79"/>
                <a:gd name="T94" fmla="*/ 81 w 112"/>
                <a:gd name="T95" fmla="*/ 66 h 79"/>
                <a:gd name="T96" fmla="*/ 80 w 112"/>
                <a:gd name="T97" fmla="*/ 65 h 79"/>
                <a:gd name="T98" fmla="*/ 63 w 112"/>
                <a:gd name="T99" fmla="*/ 57 h 79"/>
                <a:gd name="T100" fmla="*/ 40 w 112"/>
                <a:gd name="T101" fmla="*/ 66 h 79"/>
                <a:gd name="T102" fmla="*/ 33 w 112"/>
                <a:gd name="T103"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79">
                  <a:moveTo>
                    <a:pt x="33" y="70"/>
                  </a:moveTo>
                  <a:cubicBezTo>
                    <a:pt x="33" y="70"/>
                    <a:pt x="33" y="70"/>
                    <a:pt x="35" y="69"/>
                  </a:cubicBezTo>
                  <a:cubicBezTo>
                    <a:pt x="36" y="69"/>
                    <a:pt x="38" y="68"/>
                    <a:pt x="41" y="67"/>
                  </a:cubicBezTo>
                  <a:cubicBezTo>
                    <a:pt x="46" y="65"/>
                    <a:pt x="53" y="62"/>
                    <a:pt x="63" y="59"/>
                  </a:cubicBezTo>
                  <a:cubicBezTo>
                    <a:pt x="63" y="59"/>
                    <a:pt x="63" y="59"/>
                    <a:pt x="63" y="59"/>
                  </a:cubicBezTo>
                  <a:cubicBezTo>
                    <a:pt x="68" y="61"/>
                    <a:pt x="74" y="64"/>
                    <a:pt x="80" y="66"/>
                  </a:cubicBezTo>
                  <a:cubicBezTo>
                    <a:pt x="79" y="66"/>
                    <a:pt x="79" y="66"/>
                    <a:pt x="79" y="66"/>
                  </a:cubicBezTo>
                  <a:cubicBezTo>
                    <a:pt x="79" y="67"/>
                    <a:pt x="79" y="68"/>
                    <a:pt x="79" y="70"/>
                  </a:cubicBezTo>
                  <a:cubicBezTo>
                    <a:pt x="79" y="72"/>
                    <a:pt x="79" y="73"/>
                    <a:pt x="79" y="75"/>
                  </a:cubicBezTo>
                  <a:cubicBezTo>
                    <a:pt x="80" y="76"/>
                    <a:pt x="81" y="76"/>
                    <a:pt x="82" y="77"/>
                  </a:cubicBezTo>
                  <a:cubicBezTo>
                    <a:pt x="82" y="77"/>
                    <a:pt x="83" y="77"/>
                    <a:pt x="84" y="77"/>
                  </a:cubicBezTo>
                  <a:cubicBezTo>
                    <a:pt x="86" y="78"/>
                    <a:pt x="88" y="77"/>
                    <a:pt x="89" y="76"/>
                  </a:cubicBezTo>
                  <a:cubicBezTo>
                    <a:pt x="90" y="76"/>
                    <a:pt x="90" y="76"/>
                    <a:pt x="90" y="75"/>
                  </a:cubicBezTo>
                  <a:cubicBezTo>
                    <a:pt x="90" y="75"/>
                    <a:pt x="90" y="75"/>
                    <a:pt x="90" y="75"/>
                  </a:cubicBezTo>
                  <a:cubicBezTo>
                    <a:pt x="91" y="75"/>
                    <a:pt x="91" y="75"/>
                    <a:pt x="91" y="75"/>
                  </a:cubicBezTo>
                  <a:cubicBezTo>
                    <a:pt x="91" y="75"/>
                    <a:pt x="91" y="75"/>
                    <a:pt x="91" y="75"/>
                  </a:cubicBezTo>
                  <a:cubicBezTo>
                    <a:pt x="91" y="75"/>
                    <a:pt x="91" y="75"/>
                    <a:pt x="91" y="75"/>
                  </a:cubicBezTo>
                  <a:cubicBezTo>
                    <a:pt x="91" y="75"/>
                    <a:pt x="88" y="75"/>
                    <a:pt x="90" y="75"/>
                  </a:cubicBezTo>
                  <a:cubicBezTo>
                    <a:pt x="90" y="75"/>
                    <a:pt x="90" y="75"/>
                    <a:pt x="90" y="75"/>
                  </a:cubicBezTo>
                  <a:cubicBezTo>
                    <a:pt x="90" y="75"/>
                    <a:pt x="90" y="75"/>
                    <a:pt x="90" y="75"/>
                  </a:cubicBezTo>
                  <a:cubicBezTo>
                    <a:pt x="90" y="75"/>
                    <a:pt x="90" y="75"/>
                    <a:pt x="90" y="75"/>
                  </a:cubicBezTo>
                  <a:cubicBezTo>
                    <a:pt x="91" y="76"/>
                    <a:pt x="91" y="76"/>
                    <a:pt x="92" y="77"/>
                  </a:cubicBezTo>
                  <a:cubicBezTo>
                    <a:pt x="93" y="77"/>
                    <a:pt x="94" y="78"/>
                    <a:pt x="94" y="78"/>
                  </a:cubicBezTo>
                  <a:cubicBezTo>
                    <a:pt x="95" y="78"/>
                    <a:pt x="95" y="78"/>
                    <a:pt x="96" y="79"/>
                  </a:cubicBezTo>
                  <a:cubicBezTo>
                    <a:pt x="96" y="79"/>
                    <a:pt x="97" y="79"/>
                    <a:pt x="97" y="79"/>
                  </a:cubicBezTo>
                  <a:cubicBezTo>
                    <a:pt x="99" y="78"/>
                    <a:pt x="99" y="77"/>
                    <a:pt x="100" y="77"/>
                  </a:cubicBezTo>
                  <a:cubicBezTo>
                    <a:pt x="100" y="76"/>
                    <a:pt x="101" y="75"/>
                    <a:pt x="101" y="74"/>
                  </a:cubicBezTo>
                  <a:cubicBezTo>
                    <a:pt x="102" y="73"/>
                    <a:pt x="103" y="71"/>
                    <a:pt x="104" y="70"/>
                  </a:cubicBezTo>
                  <a:cubicBezTo>
                    <a:pt x="103" y="70"/>
                    <a:pt x="103" y="70"/>
                    <a:pt x="103" y="70"/>
                  </a:cubicBezTo>
                  <a:cubicBezTo>
                    <a:pt x="105" y="71"/>
                    <a:pt x="108" y="71"/>
                    <a:pt x="110" y="70"/>
                  </a:cubicBezTo>
                  <a:cubicBezTo>
                    <a:pt x="111" y="69"/>
                    <a:pt x="112" y="68"/>
                    <a:pt x="112" y="66"/>
                  </a:cubicBezTo>
                  <a:cubicBezTo>
                    <a:pt x="112" y="65"/>
                    <a:pt x="112" y="64"/>
                    <a:pt x="112" y="63"/>
                  </a:cubicBezTo>
                  <a:cubicBezTo>
                    <a:pt x="112" y="58"/>
                    <a:pt x="112" y="53"/>
                    <a:pt x="111" y="49"/>
                  </a:cubicBezTo>
                  <a:cubicBezTo>
                    <a:pt x="111" y="48"/>
                    <a:pt x="111" y="48"/>
                    <a:pt x="111" y="48"/>
                  </a:cubicBezTo>
                  <a:cubicBezTo>
                    <a:pt x="111" y="48"/>
                    <a:pt x="111" y="48"/>
                    <a:pt x="111" y="48"/>
                  </a:cubicBezTo>
                  <a:cubicBezTo>
                    <a:pt x="110" y="45"/>
                    <a:pt x="108" y="40"/>
                    <a:pt x="107" y="36"/>
                  </a:cubicBezTo>
                  <a:cubicBezTo>
                    <a:pt x="106" y="34"/>
                    <a:pt x="105" y="31"/>
                    <a:pt x="105" y="29"/>
                  </a:cubicBezTo>
                  <a:cubicBezTo>
                    <a:pt x="104" y="26"/>
                    <a:pt x="103" y="24"/>
                    <a:pt x="102" y="21"/>
                  </a:cubicBezTo>
                  <a:cubicBezTo>
                    <a:pt x="100" y="19"/>
                    <a:pt x="99" y="17"/>
                    <a:pt x="96" y="15"/>
                  </a:cubicBezTo>
                  <a:cubicBezTo>
                    <a:pt x="94" y="13"/>
                    <a:pt x="92" y="13"/>
                    <a:pt x="89" y="12"/>
                  </a:cubicBezTo>
                  <a:cubicBezTo>
                    <a:pt x="80" y="8"/>
                    <a:pt x="71" y="5"/>
                    <a:pt x="63" y="1"/>
                  </a:cubicBezTo>
                  <a:cubicBezTo>
                    <a:pt x="63" y="1"/>
                    <a:pt x="63" y="1"/>
                    <a:pt x="63" y="1"/>
                  </a:cubicBezTo>
                  <a:cubicBezTo>
                    <a:pt x="63" y="1"/>
                    <a:pt x="63" y="1"/>
                    <a:pt x="63" y="1"/>
                  </a:cubicBezTo>
                  <a:cubicBezTo>
                    <a:pt x="61" y="1"/>
                    <a:pt x="59" y="1"/>
                    <a:pt x="58" y="1"/>
                  </a:cubicBezTo>
                  <a:cubicBezTo>
                    <a:pt x="56" y="2"/>
                    <a:pt x="54" y="2"/>
                    <a:pt x="53" y="3"/>
                  </a:cubicBezTo>
                  <a:cubicBezTo>
                    <a:pt x="54" y="3"/>
                    <a:pt x="54" y="3"/>
                    <a:pt x="54" y="3"/>
                  </a:cubicBezTo>
                  <a:cubicBezTo>
                    <a:pt x="51" y="1"/>
                    <a:pt x="48" y="0"/>
                    <a:pt x="44" y="1"/>
                  </a:cubicBezTo>
                  <a:cubicBezTo>
                    <a:pt x="41" y="2"/>
                    <a:pt x="39" y="5"/>
                    <a:pt x="38" y="7"/>
                  </a:cubicBezTo>
                  <a:cubicBezTo>
                    <a:pt x="38" y="7"/>
                    <a:pt x="38" y="7"/>
                    <a:pt x="38" y="7"/>
                  </a:cubicBezTo>
                  <a:cubicBezTo>
                    <a:pt x="26" y="13"/>
                    <a:pt x="17" y="18"/>
                    <a:pt x="10" y="21"/>
                  </a:cubicBezTo>
                  <a:cubicBezTo>
                    <a:pt x="7" y="23"/>
                    <a:pt x="4" y="24"/>
                    <a:pt x="2" y="25"/>
                  </a:cubicBezTo>
                  <a:cubicBezTo>
                    <a:pt x="1" y="26"/>
                    <a:pt x="0" y="27"/>
                    <a:pt x="0" y="27"/>
                  </a:cubicBezTo>
                  <a:cubicBezTo>
                    <a:pt x="0" y="27"/>
                    <a:pt x="1" y="27"/>
                    <a:pt x="3" y="26"/>
                  </a:cubicBezTo>
                  <a:cubicBezTo>
                    <a:pt x="5" y="25"/>
                    <a:pt x="7" y="24"/>
                    <a:pt x="10" y="22"/>
                  </a:cubicBezTo>
                  <a:cubicBezTo>
                    <a:pt x="17" y="19"/>
                    <a:pt x="27" y="14"/>
                    <a:pt x="39" y="8"/>
                  </a:cubicBezTo>
                  <a:cubicBezTo>
                    <a:pt x="39" y="8"/>
                    <a:pt x="39" y="8"/>
                    <a:pt x="39" y="8"/>
                  </a:cubicBezTo>
                  <a:cubicBezTo>
                    <a:pt x="39" y="8"/>
                    <a:pt x="39" y="8"/>
                    <a:pt x="39" y="8"/>
                  </a:cubicBezTo>
                  <a:cubicBezTo>
                    <a:pt x="40" y="6"/>
                    <a:pt x="42" y="3"/>
                    <a:pt x="45" y="3"/>
                  </a:cubicBezTo>
                  <a:cubicBezTo>
                    <a:pt x="47" y="2"/>
                    <a:pt x="50" y="3"/>
                    <a:pt x="53" y="4"/>
                  </a:cubicBezTo>
                  <a:cubicBezTo>
                    <a:pt x="53" y="5"/>
                    <a:pt x="53" y="5"/>
                    <a:pt x="53" y="5"/>
                  </a:cubicBezTo>
                  <a:cubicBezTo>
                    <a:pt x="54" y="4"/>
                    <a:pt x="54" y="4"/>
                    <a:pt x="54" y="4"/>
                  </a:cubicBezTo>
                  <a:cubicBezTo>
                    <a:pt x="55" y="3"/>
                    <a:pt x="56" y="3"/>
                    <a:pt x="58" y="3"/>
                  </a:cubicBezTo>
                  <a:cubicBezTo>
                    <a:pt x="59" y="3"/>
                    <a:pt x="61" y="3"/>
                    <a:pt x="63" y="3"/>
                  </a:cubicBezTo>
                  <a:cubicBezTo>
                    <a:pt x="62" y="3"/>
                    <a:pt x="62" y="3"/>
                    <a:pt x="62" y="3"/>
                  </a:cubicBezTo>
                  <a:cubicBezTo>
                    <a:pt x="71" y="6"/>
                    <a:pt x="79" y="10"/>
                    <a:pt x="89" y="13"/>
                  </a:cubicBezTo>
                  <a:cubicBezTo>
                    <a:pt x="91" y="14"/>
                    <a:pt x="93" y="15"/>
                    <a:pt x="95" y="17"/>
                  </a:cubicBezTo>
                  <a:cubicBezTo>
                    <a:pt x="97" y="18"/>
                    <a:pt x="99" y="20"/>
                    <a:pt x="100" y="22"/>
                  </a:cubicBezTo>
                  <a:cubicBezTo>
                    <a:pt x="101" y="24"/>
                    <a:pt x="102" y="27"/>
                    <a:pt x="103" y="29"/>
                  </a:cubicBezTo>
                  <a:cubicBezTo>
                    <a:pt x="104" y="32"/>
                    <a:pt x="104" y="34"/>
                    <a:pt x="105" y="37"/>
                  </a:cubicBezTo>
                  <a:cubicBezTo>
                    <a:pt x="107" y="41"/>
                    <a:pt x="108" y="45"/>
                    <a:pt x="109" y="49"/>
                  </a:cubicBezTo>
                  <a:cubicBezTo>
                    <a:pt x="109" y="49"/>
                    <a:pt x="109" y="49"/>
                    <a:pt x="109" y="49"/>
                  </a:cubicBezTo>
                  <a:cubicBezTo>
                    <a:pt x="110" y="54"/>
                    <a:pt x="110" y="58"/>
                    <a:pt x="111" y="63"/>
                  </a:cubicBezTo>
                  <a:cubicBezTo>
                    <a:pt x="111" y="64"/>
                    <a:pt x="111" y="65"/>
                    <a:pt x="110" y="66"/>
                  </a:cubicBezTo>
                  <a:cubicBezTo>
                    <a:pt x="110" y="67"/>
                    <a:pt x="110" y="68"/>
                    <a:pt x="109" y="68"/>
                  </a:cubicBezTo>
                  <a:cubicBezTo>
                    <a:pt x="107" y="69"/>
                    <a:pt x="105" y="69"/>
                    <a:pt x="103" y="69"/>
                  </a:cubicBezTo>
                  <a:cubicBezTo>
                    <a:pt x="103" y="68"/>
                    <a:pt x="103" y="68"/>
                    <a:pt x="103" y="68"/>
                  </a:cubicBezTo>
                  <a:cubicBezTo>
                    <a:pt x="102" y="69"/>
                    <a:pt x="102" y="69"/>
                    <a:pt x="102" y="69"/>
                  </a:cubicBezTo>
                  <a:cubicBezTo>
                    <a:pt x="102" y="71"/>
                    <a:pt x="101" y="72"/>
                    <a:pt x="100" y="74"/>
                  </a:cubicBezTo>
                  <a:cubicBezTo>
                    <a:pt x="99" y="75"/>
                    <a:pt x="98" y="77"/>
                    <a:pt x="97" y="77"/>
                  </a:cubicBezTo>
                  <a:cubicBezTo>
                    <a:pt x="97" y="77"/>
                    <a:pt x="97" y="77"/>
                    <a:pt x="96" y="77"/>
                  </a:cubicBezTo>
                  <a:cubicBezTo>
                    <a:pt x="95" y="76"/>
                    <a:pt x="95" y="76"/>
                    <a:pt x="95" y="76"/>
                  </a:cubicBezTo>
                  <a:cubicBezTo>
                    <a:pt x="94" y="76"/>
                    <a:pt x="94" y="76"/>
                    <a:pt x="93" y="75"/>
                  </a:cubicBezTo>
                  <a:cubicBezTo>
                    <a:pt x="92" y="75"/>
                    <a:pt x="92" y="74"/>
                    <a:pt x="91" y="74"/>
                  </a:cubicBezTo>
                  <a:cubicBezTo>
                    <a:pt x="91" y="74"/>
                    <a:pt x="91" y="74"/>
                    <a:pt x="91" y="74"/>
                  </a:cubicBezTo>
                  <a:cubicBezTo>
                    <a:pt x="91" y="74"/>
                    <a:pt x="91" y="74"/>
                    <a:pt x="91" y="74"/>
                  </a:cubicBezTo>
                  <a:cubicBezTo>
                    <a:pt x="91" y="74"/>
                    <a:pt x="91" y="74"/>
                    <a:pt x="91" y="74"/>
                  </a:cubicBezTo>
                  <a:cubicBezTo>
                    <a:pt x="92" y="73"/>
                    <a:pt x="89" y="74"/>
                    <a:pt x="89" y="74"/>
                  </a:cubicBezTo>
                  <a:cubicBezTo>
                    <a:pt x="89" y="74"/>
                    <a:pt x="89" y="74"/>
                    <a:pt x="89" y="74"/>
                  </a:cubicBezTo>
                  <a:cubicBezTo>
                    <a:pt x="89" y="74"/>
                    <a:pt x="89" y="74"/>
                    <a:pt x="89" y="74"/>
                  </a:cubicBezTo>
                  <a:cubicBezTo>
                    <a:pt x="89" y="74"/>
                    <a:pt x="89" y="74"/>
                    <a:pt x="89" y="74"/>
                  </a:cubicBezTo>
                  <a:cubicBezTo>
                    <a:pt x="89" y="74"/>
                    <a:pt x="89" y="74"/>
                    <a:pt x="89" y="74"/>
                  </a:cubicBezTo>
                  <a:cubicBezTo>
                    <a:pt x="88" y="75"/>
                    <a:pt x="88" y="75"/>
                    <a:pt x="88" y="75"/>
                  </a:cubicBezTo>
                  <a:cubicBezTo>
                    <a:pt x="87" y="76"/>
                    <a:pt x="86" y="76"/>
                    <a:pt x="84" y="76"/>
                  </a:cubicBezTo>
                  <a:cubicBezTo>
                    <a:pt x="84" y="76"/>
                    <a:pt x="83" y="75"/>
                    <a:pt x="82" y="75"/>
                  </a:cubicBezTo>
                  <a:cubicBezTo>
                    <a:pt x="82" y="75"/>
                    <a:pt x="81" y="74"/>
                    <a:pt x="81" y="74"/>
                  </a:cubicBezTo>
                  <a:cubicBezTo>
                    <a:pt x="80" y="72"/>
                    <a:pt x="80" y="69"/>
                    <a:pt x="81" y="66"/>
                  </a:cubicBezTo>
                  <a:cubicBezTo>
                    <a:pt x="81" y="65"/>
                    <a:pt x="81" y="65"/>
                    <a:pt x="81" y="65"/>
                  </a:cubicBezTo>
                  <a:cubicBezTo>
                    <a:pt x="80" y="65"/>
                    <a:pt x="80" y="65"/>
                    <a:pt x="80" y="65"/>
                  </a:cubicBezTo>
                  <a:cubicBezTo>
                    <a:pt x="74" y="62"/>
                    <a:pt x="68" y="60"/>
                    <a:pt x="63" y="58"/>
                  </a:cubicBezTo>
                  <a:cubicBezTo>
                    <a:pt x="63" y="57"/>
                    <a:pt x="63" y="57"/>
                    <a:pt x="63" y="57"/>
                  </a:cubicBezTo>
                  <a:cubicBezTo>
                    <a:pt x="63" y="57"/>
                    <a:pt x="63" y="57"/>
                    <a:pt x="63" y="57"/>
                  </a:cubicBezTo>
                  <a:cubicBezTo>
                    <a:pt x="53" y="61"/>
                    <a:pt x="45" y="64"/>
                    <a:pt x="40" y="66"/>
                  </a:cubicBezTo>
                  <a:cubicBezTo>
                    <a:pt x="38" y="67"/>
                    <a:pt x="36" y="68"/>
                    <a:pt x="35" y="69"/>
                  </a:cubicBezTo>
                  <a:cubicBezTo>
                    <a:pt x="33" y="70"/>
                    <a:pt x="33" y="70"/>
                    <a:pt x="33" y="70"/>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51">
              <a:extLst>
                <a:ext uri="{FF2B5EF4-FFF2-40B4-BE49-F238E27FC236}">
                  <a16:creationId xmlns:a16="http://schemas.microsoft.com/office/drawing/2014/main" id="{72C3F258-C2D8-E943-0870-FEEC8E25B386}"/>
                </a:ext>
              </a:extLst>
            </p:cNvPr>
            <p:cNvSpPr>
              <a:spLocks/>
            </p:cNvSpPr>
            <p:nvPr/>
          </p:nvSpPr>
          <p:spPr bwMode="auto">
            <a:xfrm>
              <a:off x="2071" y="2135"/>
              <a:ext cx="114" cy="128"/>
            </a:xfrm>
            <a:custGeom>
              <a:avLst/>
              <a:gdLst>
                <a:gd name="T0" fmla="*/ 0 w 48"/>
                <a:gd name="T1" fmla="*/ 0 h 54"/>
                <a:gd name="T2" fmla="*/ 9 w 48"/>
                <a:gd name="T3" fmla="*/ 5 h 54"/>
                <a:gd name="T4" fmla="*/ 32 w 48"/>
                <a:gd name="T5" fmla="*/ 13 h 54"/>
                <a:gd name="T6" fmla="*/ 32 w 48"/>
                <a:gd name="T7" fmla="*/ 13 h 54"/>
                <a:gd name="T8" fmla="*/ 32 w 48"/>
                <a:gd name="T9" fmla="*/ 17 h 54"/>
                <a:gd name="T10" fmla="*/ 41 w 48"/>
                <a:gd name="T11" fmla="*/ 44 h 54"/>
                <a:gd name="T12" fmla="*/ 45 w 48"/>
                <a:gd name="T13" fmla="*/ 51 h 54"/>
                <a:gd name="T14" fmla="*/ 48 w 48"/>
                <a:gd name="T15" fmla="*/ 54 h 54"/>
                <a:gd name="T16" fmla="*/ 42 w 48"/>
                <a:gd name="T17" fmla="*/ 43 h 54"/>
                <a:gd name="T18" fmla="*/ 34 w 48"/>
                <a:gd name="T19" fmla="*/ 17 h 54"/>
                <a:gd name="T20" fmla="*/ 34 w 48"/>
                <a:gd name="T21" fmla="*/ 12 h 54"/>
                <a:gd name="T22" fmla="*/ 34 w 48"/>
                <a:gd name="T23" fmla="*/ 12 h 54"/>
                <a:gd name="T24" fmla="*/ 33 w 48"/>
                <a:gd name="T25" fmla="*/ 12 h 54"/>
                <a:gd name="T26" fmla="*/ 10 w 48"/>
                <a:gd name="T27" fmla="*/ 4 h 54"/>
                <a:gd name="T28" fmla="*/ 0 w 48"/>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4">
                  <a:moveTo>
                    <a:pt x="0" y="0"/>
                  </a:moveTo>
                  <a:cubicBezTo>
                    <a:pt x="0" y="0"/>
                    <a:pt x="3" y="3"/>
                    <a:pt x="9" y="5"/>
                  </a:cubicBezTo>
                  <a:cubicBezTo>
                    <a:pt x="15" y="8"/>
                    <a:pt x="23" y="11"/>
                    <a:pt x="32" y="13"/>
                  </a:cubicBezTo>
                  <a:cubicBezTo>
                    <a:pt x="32" y="13"/>
                    <a:pt x="32" y="13"/>
                    <a:pt x="32" y="13"/>
                  </a:cubicBezTo>
                  <a:cubicBezTo>
                    <a:pt x="32" y="14"/>
                    <a:pt x="32" y="16"/>
                    <a:pt x="32" y="17"/>
                  </a:cubicBezTo>
                  <a:cubicBezTo>
                    <a:pt x="33" y="28"/>
                    <a:pt x="37" y="38"/>
                    <a:pt x="41" y="44"/>
                  </a:cubicBezTo>
                  <a:cubicBezTo>
                    <a:pt x="43" y="47"/>
                    <a:pt x="44" y="50"/>
                    <a:pt x="45" y="51"/>
                  </a:cubicBezTo>
                  <a:cubicBezTo>
                    <a:pt x="47" y="53"/>
                    <a:pt x="47" y="54"/>
                    <a:pt x="48" y="54"/>
                  </a:cubicBezTo>
                  <a:cubicBezTo>
                    <a:pt x="48" y="53"/>
                    <a:pt x="45" y="50"/>
                    <a:pt x="42" y="43"/>
                  </a:cubicBezTo>
                  <a:cubicBezTo>
                    <a:pt x="39" y="37"/>
                    <a:pt x="35" y="28"/>
                    <a:pt x="34" y="17"/>
                  </a:cubicBezTo>
                  <a:cubicBezTo>
                    <a:pt x="34" y="16"/>
                    <a:pt x="34" y="14"/>
                    <a:pt x="34" y="12"/>
                  </a:cubicBezTo>
                  <a:cubicBezTo>
                    <a:pt x="34" y="12"/>
                    <a:pt x="34" y="12"/>
                    <a:pt x="34" y="12"/>
                  </a:cubicBezTo>
                  <a:cubicBezTo>
                    <a:pt x="33" y="12"/>
                    <a:pt x="33" y="12"/>
                    <a:pt x="33" y="12"/>
                  </a:cubicBezTo>
                  <a:cubicBezTo>
                    <a:pt x="23" y="10"/>
                    <a:pt x="15" y="7"/>
                    <a:pt x="10" y="4"/>
                  </a:cubicBezTo>
                  <a:cubicBezTo>
                    <a:pt x="4" y="2"/>
                    <a:pt x="1" y="0"/>
                    <a:pt x="0" y="0"/>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52">
              <a:extLst>
                <a:ext uri="{FF2B5EF4-FFF2-40B4-BE49-F238E27FC236}">
                  <a16:creationId xmlns:a16="http://schemas.microsoft.com/office/drawing/2014/main" id="{0117CA7D-FF02-EB9C-FD14-67BE083CB09B}"/>
                </a:ext>
              </a:extLst>
            </p:cNvPr>
            <p:cNvSpPr>
              <a:spLocks/>
            </p:cNvSpPr>
            <p:nvPr/>
          </p:nvSpPr>
          <p:spPr bwMode="auto">
            <a:xfrm>
              <a:off x="2126" y="2192"/>
              <a:ext cx="31" cy="81"/>
            </a:xfrm>
            <a:custGeom>
              <a:avLst/>
              <a:gdLst>
                <a:gd name="T0" fmla="*/ 1 w 13"/>
                <a:gd name="T1" fmla="*/ 0 h 34"/>
                <a:gd name="T2" fmla="*/ 3 w 13"/>
                <a:gd name="T3" fmla="*/ 18 h 34"/>
                <a:gd name="T4" fmla="*/ 13 w 13"/>
                <a:gd name="T5" fmla="*/ 34 h 34"/>
                <a:gd name="T6" fmla="*/ 5 w 13"/>
                <a:gd name="T7" fmla="*/ 18 h 34"/>
                <a:gd name="T8" fmla="*/ 1 w 13"/>
                <a:gd name="T9" fmla="*/ 0 h 34"/>
              </a:gdLst>
              <a:ahLst/>
              <a:cxnLst>
                <a:cxn ang="0">
                  <a:pos x="T0" y="T1"/>
                </a:cxn>
                <a:cxn ang="0">
                  <a:pos x="T2" y="T3"/>
                </a:cxn>
                <a:cxn ang="0">
                  <a:pos x="T4" y="T5"/>
                </a:cxn>
                <a:cxn ang="0">
                  <a:pos x="T6" y="T7"/>
                </a:cxn>
                <a:cxn ang="0">
                  <a:pos x="T8" y="T9"/>
                </a:cxn>
              </a:cxnLst>
              <a:rect l="0" t="0" r="r" b="b"/>
              <a:pathLst>
                <a:path w="13" h="34">
                  <a:moveTo>
                    <a:pt x="1" y="0"/>
                  </a:moveTo>
                  <a:cubicBezTo>
                    <a:pt x="0" y="0"/>
                    <a:pt x="0" y="9"/>
                    <a:pt x="3" y="18"/>
                  </a:cubicBezTo>
                  <a:cubicBezTo>
                    <a:pt x="7" y="28"/>
                    <a:pt x="13" y="34"/>
                    <a:pt x="13" y="34"/>
                  </a:cubicBezTo>
                  <a:cubicBezTo>
                    <a:pt x="13" y="34"/>
                    <a:pt x="9" y="27"/>
                    <a:pt x="5" y="18"/>
                  </a:cubicBezTo>
                  <a:cubicBezTo>
                    <a:pt x="2" y="8"/>
                    <a:pt x="1" y="0"/>
                    <a:pt x="1" y="0"/>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53">
              <a:extLst>
                <a:ext uri="{FF2B5EF4-FFF2-40B4-BE49-F238E27FC236}">
                  <a16:creationId xmlns:a16="http://schemas.microsoft.com/office/drawing/2014/main" id="{60E4E43E-B37F-5ECB-6331-24461ECBD6FD}"/>
                </a:ext>
              </a:extLst>
            </p:cNvPr>
            <p:cNvSpPr>
              <a:spLocks/>
            </p:cNvSpPr>
            <p:nvPr/>
          </p:nvSpPr>
          <p:spPr bwMode="auto">
            <a:xfrm>
              <a:off x="1921" y="2152"/>
              <a:ext cx="214" cy="99"/>
            </a:xfrm>
            <a:custGeom>
              <a:avLst/>
              <a:gdLst>
                <a:gd name="T0" fmla="*/ 0 w 90"/>
                <a:gd name="T1" fmla="*/ 34 h 42"/>
                <a:gd name="T2" fmla="*/ 1 w 90"/>
                <a:gd name="T3" fmla="*/ 34 h 42"/>
                <a:gd name="T4" fmla="*/ 4 w 90"/>
                <a:gd name="T5" fmla="*/ 36 h 42"/>
                <a:gd name="T6" fmla="*/ 15 w 90"/>
                <a:gd name="T7" fmla="*/ 41 h 42"/>
                <a:gd name="T8" fmla="*/ 33 w 90"/>
                <a:gd name="T9" fmla="*/ 39 h 42"/>
                <a:gd name="T10" fmla="*/ 50 w 90"/>
                <a:gd name="T11" fmla="*/ 24 h 42"/>
                <a:gd name="T12" fmla="*/ 49 w 90"/>
                <a:gd name="T13" fmla="*/ 25 h 42"/>
                <a:gd name="T14" fmla="*/ 69 w 90"/>
                <a:gd name="T15" fmla="*/ 31 h 42"/>
                <a:gd name="T16" fmla="*/ 77 w 90"/>
                <a:gd name="T17" fmla="*/ 32 h 42"/>
                <a:gd name="T18" fmla="*/ 85 w 90"/>
                <a:gd name="T19" fmla="*/ 31 h 42"/>
                <a:gd name="T20" fmla="*/ 89 w 90"/>
                <a:gd name="T21" fmla="*/ 29 h 42"/>
                <a:gd name="T22" fmla="*/ 90 w 90"/>
                <a:gd name="T23" fmla="*/ 25 h 42"/>
                <a:gd name="T24" fmla="*/ 87 w 90"/>
                <a:gd name="T25" fmla="*/ 21 h 42"/>
                <a:gd name="T26" fmla="*/ 84 w 90"/>
                <a:gd name="T27" fmla="*/ 20 h 42"/>
                <a:gd name="T28" fmla="*/ 61 w 90"/>
                <a:gd name="T29" fmla="*/ 9 h 42"/>
                <a:gd name="T30" fmla="*/ 46 w 90"/>
                <a:gd name="T31" fmla="*/ 2 h 42"/>
                <a:gd name="T32" fmla="*/ 40 w 90"/>
                <a:gd name="T33" fmla="*/ 1 h 42"/>
                <a:gd name="T34" fmla="*/ 46 w 90"/>
                <a:gd name="T35" fmla="*/ 3 h 42"/>
                <a:gd name="T36" fmla="*/ 61 w 90"/>
                <a:gd name="T37" fmla="*/ 10 h 42"/>
                <a:gd name="T38" fmla="*/ 83 w 90"/>
                <a:gd name="T39" fmla="*/ 21 h 42"/>
                <a:gd name="T40" fmla="*/ 86 w 90"/>
                <a:gd name="T41" fmla="*/ 23 h 42"/>
                <a:gd name="T42" fmla="*/ 88 w 90"/>
                <a:gd name="T43" fmla="*/ 25 h 42"/>
                <a:gd name="T44" fmla="*/ 87 w 90"/>
                <a:gd name="T45" fmla="*/ 28 h 42"/>
                <a:gd name="T46" fmla="*/ 85 w 90"/>
                <a:gd name="T47" fmla="*/ 30 h 42"/>
                <a:gd name="T48" fmla="*/ 77 w 90"/>
                <a:gd name="T49" fmla="*/ 30 h 42"/>
                <a:gd name="T50" fmla="*/ 70 w 90"/>
                <a:gd name="T51" fmla="*/ 29 h 42"/>
                <a:gd name="T52" fmla="*/ 49 w 90"/>
                <a:gd name="T53" fmla="*/ 23 h 42"/>
                <a:gd name="T54" fmla="*/ 49 w 90"/>
                <a:gd name="T55" fmla="*/ 22 h 42"/>
                <a:gd name="T56" fmla="*/ 48 w 90"/>
                <a:gd name="T57" fmla="*/ 23 h 42"/>
                <a:gd name="T58" fmla="*/ 32 w 90"/>
                <a:gd name="T59" fmla="*/ 38 h 42"/>
                <a:gd name="T60" fmla="*/ 15 w 90"/>
                <a:gd name="T61" fmla="*/ 39 h 42"/>
                <a:gd name="T62" fmla="*/ 4 w 90"/>
                <a:gd name="T63" fmla="*/ 36 h 42"/>
                <a:gd name="T64" fmla="*/ 0 w 90"/>
                <a:gd name="T65"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42">
                  <a:moveTo>
                    <a:pt x="0" y="34"/>
                  </a:moveTo>
                  <a:cubicBezTo>
                    <a:pt x="0" y="34"/>
                    <a:pt x="0" y="34"/>
                    <a:pt x="1" y="34"/>
                  </a:cubicBezTo>
                  <a:cubicBezTo>
                    <a:pt x="1" y="35"/>
                    <a:pt x="2" y="36"/>
                    <a:pt x="4" y="36"/>
                  </a:cubicBezTo>
                  <a:cubicBezTo>
                    <a:pt x="6" y="38"/>
                    <a:pt x="10" y="40"/>
                    <a:pt x="15" y="41"/>
                  </a:cubicBezTo>
                  <a:cubicBezTo>
                    <a:pt x="20" y="42"/>
                    <a:pt x="26" y="42"/>
                    <a:pt x="33" y="39"/>
                  </a:cubicBezTo>
                  <a:cubicBezTo>
                    <a:pt x="39" y="37"/>
                    <a:pt x="46" y="32"/>
                    <a:pt x="50" y="24"/>
                  </a:cubicBezTo>
                  <a:cubicBezTo>
                    <a:pt x="49" y="25"/>
                    <a:pt x="49" y="25"/>
                    <a:pt x="49" y="25"/>
                  </a:cubicBezTo>
                  <a:cubicBezTo>
                    <a:pt x="55" y="27"/>
                    <a:pt x="62" y="30"/>
                    <a:pt x="69" y="31"/>
                  </a:cubicBezTo>
                  <a:cubicBezTo>
                    <a:pt x="72" y="31"/>
                    <a:pt x="75" y="32"/>
                    <a:pt x="77" y="32"/>
                  </a:cubicBezTo>
                  <a:cubicBezTo>
                    <a:pt x="80" y="32"/>
                    <a:pt x="83" y="32"/>
                    <a:pt x="85" y="31"/>
                  </a:cubicBezTo>
                  <a:cubicBezTo>
                    <a:pt x="87" y="31"/>
                    <a:pt x="88" y="30"/>
                    <a:pt x="89" y="29"/>
                  </a:cubicBezTo>
                  <a:cubicBezTo>
                    <a:pt x="90" y="28"/>
                    <a:pt x="90" y="26"/>
                    <a:pt x="90" y="25"/>
                  </a:cubicBezTo>
                  <a:cubicBezTo>
                    <a:pt x="89" y="23"/>
                    <a:pt x="88" y="22"/>
                    <a:pt x="87" y="21"/>
                  </a:cubicBezTo>
                  <a:cubicBezTo>
                    <a:pt x="86" y="21"/>
                    <a:pt x="85" y="20"/>
                    <a:pt x="84" y="20"/>
                  </a:cubicBezTo>
                  <a:cubicBezTo>
                    <a:pt x="76" y="15"/>
                    <a:pt x="68" y="12"/>
                    <a:pt x="61" y="9"/>
                  </a:cubicBezTo>
                  <a:cubicBezTo>
                    <a:pt x="55" y="6"/>
                    <a:pt x="50" y="4"/>
                    <a:pt x="46" y="2"/>
                  </a:cubicBezTo>
                  <a:cubicBezTo>
                    <a:pt x="42" y="1"/>
                    <a:pt x="40" y="0"/>
                    <a:pt x="40" y="1"/>
                  </a:cubicBezTo>
                  <a:cubicBezTo>
                    <a:pt x="40" y="1"/>
                    <a:pt x="42" y="2"/>
                    <a:pt x="46" y="3"/>
                  </a:cubicBezTo>
                  <a:cubicBezTo>
                    <a:pt x="49" y="5"/>
                    <a:pt x="55" y="7"/>
                    <a:pt x="61" y="10"/>
                  </a:cubicBezTo>
                  <a:cubicBezTo>
                    <a:pt x="67" y="13"/>
                    <a:pt x="75" y="17"/>
                    <a:pt x="83" y="21"/>
                  </a:cubicBezTo>
                  <a:cubicBezTo>
                    <a:pt x="84" y="22"/>
                    <a:pt x="85" y="22"/>
                    <a:pt x="86" y="23"/>
                  </a:cubicBezTo>
                  <a:cubicBezTo>
                    <a:pt x="87" y="23"/>
                    <a:pt x="87" y="24"/>
                    <a:pt x="88" y="25"/>
                  </a:cubicBezTo>
                  <a:cubicBezTo>
                    <a:pt x="88" y="26"/>
                    <a:pt x="88" y="27"/>
                    <a:pt x="87" y="28"/>
                  </a:cubicBezTo>
                  <a:cubicBezTo>
                    <a:pt x="87" y="29"/>
                    <a:pt x="86" y="29"/>
                    <a:pt x="85" y="30"/>
                  </a:cubicBezTo>
                  <a:cubicBezTo>
                    <a:pt x="82" y="30"/>
                    <a:pt x="80" y="30"/>
                    <a:pt x="77" y="30"/>
                  </a:cubicBezTo>
                  <a:cubicBezTo>
                    <a:pt x="75" y="30"/>
                    <a:pt x="72" y="30"/>
                    <a:pt x="70" y="29"/>
                  </a:cubicBezTo>
                  <a:cubicBezTo>
                    <a:pt x="62" y="28"/>
                    <a:pt x="55" y="26"/>
                    <a:pt x="49" y="23"/>
                  </a:cubicBezTo>
                  <a:cubicBezTo>
                    <a:pt x="49" y="22"/>
                    <a:pt x="49" y="22"/>
                    <a:pt x="49" y="22"/>
                  </a:cubicBezTo>
                  <a:cubicBezTo>
                    <a:pt x="48" y="23"/>
                    <a:pt x="48" y="23"/>
                    <a:pt x="48" y="23"/>
                  </a:cubicBezTo>
                  <a:cubicBezTo>
                    <a:pt x="44" y="30"/>
                    <a:pt x="38" y="35"/>
                    <a:pt x="32" y="38"/>
                  </a:cubicBezTo>
                  <a:cubicBezTo>
                    <a:pt x="26" y="40"/>
                    <a:pt x="20" y="40"/>
                    <a:pt x="15" y="39"/>
                  </a:cubicBezTo>
                  <a:cubicBezTo>
                    <a:pt x="10" y="39"/>
                    <a:pt x="6" y="37"/>
                    <a:pt x="4" y="36"/>
                  </a:cubicBezTo>
                  <a:cubicBezTo>
                    <a:pt x="1" y="34"/>
                    <a:pt x="0" y="34"/>
                    <a:pt x="0" y="34"/>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54">
              <a:extLst>
                <a:ext uri="{FF2B5EF4-FFF2-40B4-BE49-F238E27FC236}">
                  <a16:creationId xmlns:a16="http://schemas.microsoft.com/office/drawing/2014/main" id="{3E7D8817-E113-ECDB-BADB-AFCA37C79E83}"/>
                </a:ext>
              </a:extLst>
            </p:cNvPr>
            <p:cNvSpPr>
              <a:spLocks/>
            </p:cNvSpPr>
            <p:nvPr/>
          </p:nvSpPr>
          <p:spPr bwMode="auto">
            <a:xfrm>
              <a:off x="2171" y="3524"/>
              <a:ext cx="69" cy="52"/>
            </a:xfrm>
            <a:custGeom>
              <a:avLst/>
              <a:gdLst>
                <a:gd name="T0" fmla="*/ 13 w 29"/>
                <a:gd name="T1" fmla="*/ 20 h 22"/>
                <a:gd name="T2" fmla="*/ 12 w 29"/>
                <a:gd name="T3" fmla="*/ 16 h 22"/>
                <a:gd name="T4" fmla="*/ 9 w 29"/>
                <a:gd name="T5" fmla="*/ 7 h 22"/>
                <a:gd name="T6" fmla="*/ 6 w 29"/>
                <a:gd name="T7" fmla="*/ 4 h 22"/>
                <a:gd name="T8" fmla="*/ 2 w 29"/>
                <a:gd name="T9" fmla="*/ 3 h 22"/>
                <a:gd name="T10" fmla="*/ 0 w 29"/>
                <a:gd name="T11" fmla="*/ 5 h 22"/>
                <a:gd name="T12" fmla="*/ 0 w 29"/>
                <a:gd name="T13" fmla="*/ 8 h 22"/>
                <a:gd name="T14" fmla="*/ 2 w 29"/>
                <a:gd name="T15" fmla="*/ 11 h 22"/>
                <a:gd name="T16" fmla="*/ 7 w 29"/>
                <a:gd name="T17" fmla="*/ 19 h 22"/>
                <a:gd name="T18" fmla="*/ 12 w 29"/>
                <a:gd name="T19" fmla="*/ 22 h 22"/>
                <a:gd name="T20" fmla="*/ 17 w 29"/>
                <a:gd name="T21" fmla="*/ 19 h 22"/>
                <a:gd name="T22" fmla="*/ 24 w 29"/>
                <a:gd name="T23" fmla="*/ 13 h 22"/>
                <a:gd name="T24" fmla="*/ 27 w 29"/>
                <a:gd name="T25" fmla="*/ 9 h 22"/>
                <a:gd name="T26" fmla="*/ 29 w 29"/>
                <a:gd name="T27" fmla="*/ 5 h 22"/>
                <a:gd name="T28" fmla="*/ 27 w 29"/>
                <a:gd name="T29" fmla="*/ 0 h 22"/>
                <a:gd name="T30" fmla="*/ 22 w 29"/>
                <a:gd name="T31" fmla="*/ 1 h 22"/>
                <a:gd name="T32" fmla="*/ 17 w 29"/>
                <a:gd name="T33" fmla="*/ 7 h 22"/>
                <a:gd name="T34" fmla="*/ 13 w 29"/>
                <a:gd name="T35" fmla="*/ 16 h 22"/>
                <a:gd name="T36" fmla="*/ 12 w 29"/>
                <a:gd name="T37" fmla="*/ 19 h 22"/>
                <a:gd name="T38" fmla="*/ 19 w 29"/>
                <a:gd name="T39" fmla="*/ 8 h 22"/>
                <a:gd name="T40" fmla="*/ 23 w 29"/>
                <a:gd name="T41" fmla="*/ 3 h 22"/>
                <a:gd name="T42" fmla="*/ 26 w 29"/>
                <a:gd name="T43" fmla="*/ 2 h 22"/>
                <a:gd name="T44" fmla="*/ 27 w 29"/>
                <a:gd name="T45" fmla="*/ 4 h 22"/>
                <a:gd name="T46" fmla="*/ 25 w 29"/>
                <a:gd name="T47" fmla="*/ 8 h 22"/>
                <a:gd name="T48" fmla="*/ 22 w 29"/>
                <a:gd name="T49" fmla="*/ 11 h 22"/>
                <a:gd name="T50" fmla="*/ 15 w 29"/>
                <a:gd name="T51" fmla="*/ 18 h 22"/>
                <a:gd name="T52" fmla="*/ 12 w 29"/>
                <a:gd name="T53" fmla="*/ 19 h 22"/>
                <a:gd name="T54" fmla="*/ 9 w 29"/>
                <a:gd name="T55" fmla="*/ 18 h 22"/>
                <a:gd name="T56" fmla="*/ 4 w 29"/>
                <a:gd name="T57" fmla="*/ 10 h 22"/>
                <a:gd name="T58" fmla="*/ 2 w 29"/>
                <a:gd name="T59" fmla="*/ 7 h 22"/>
                <a:gd name="T60" fmla="*/ 3 w 29"/>
                <a:gd name="T61" fmla="*/ 5 h 22"/>
                <a:gd name="T62" fmla="*/ 7 w 29"/>
                <a:gd name="T63" fmla="*/ 8 h 22"/>
                <a:gd name="T64" fmla="*/ 13 w 29"/>
                <a:gd name="T6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22">
                  <a:moveTo>
                    <a:pt x="13" y="20"/>
                  </a:moveTo>
                  <a:cubicBezTo>
                    <a:pt x="13" y="20"/>
                    <a:pt x="13" y="19"/>
                    <a:pt x="12" y="16"/>
                  </a:cubicBezTo>
                  <a:cubicBezTo>
                    <a:pt x="12" y="14"/>
                    <a:pt x="11" y="11"/>
                    <a:pt x="9" y="7"/>
                  </a:cubicBezTo>
                  <a:cubicBezTo>
                    <a:pt x="8" y="6"/>
                    <a:pt x="7" y="5"/>
                    <a:pt x="6" y="4"/>
                  </a:cubicBezTo>
                  <a:cubicBezTo>
                    <a:pt x="5" y="3"/>
                    <a:pt x="4" y="3"/>
                    <a:pt x="2" y="3"/>
                  </a:cubicBezTo>
                  <a:cubicBezTo>
                    <a:pt x="1" y="3"/>
                    <a:pt x="0" y="4"/>
                    <a:pt x="0" y="5"/>
                  </a:cubicBezTo>
                  <a:cubicBezTo>
                    <a:pt x="0" y="6"/>
                    <a:pt x="0" y="7"/>
                    <a:pt x="0" y="8"/>
                  </a:cubicBezTo>
                  <a:cubicBezTo>
                    <a:pt x="1" y="9"/>
                    <a:pt x="2" y="10"/>
                    <a:pt x="2" y="11"/>
                  </a:cubicBezTo>
                  <a:cubicBezTo>
                    <a:pt x="4" y="14"/>
                    <a:pt x="5" y="16"/>
                    <a:pt x="7" y="19"/>
                  </a:cubicBezTo>
                  <a:cubicBezTo>
                    <a:pt x="8" y="21"/>
                    <a:pt x="10" y="22"/>
                    <a:pt x="12" y="22"/>
                  </a:cubicBezTo>
                  <a:cubicBezTo>
                    <a:pt x="14" y="21"/>
                    <a:pt x="15" y="20"/>
                    <a:pt x="17" y="19"/>
                  </a:cubicBezTo>
                  <a:cubicBezTo>
                    <a:pt x="20" y="17"/>
                    <a:pt x="22" y="15"/>
                    <a:pt x="24" y="13"/>
                  </a:cubicBezTo>
                  <a:cubicBezTo>
                    <a:pt x="25" y="12"/>
                    <a:pt x="26" y="10"/>
                    <a:pt x="27" y="9"/>
                  </a:cubicBezTo>
                  <a:cubicBezTo>
                    <a:pt x="28" y="8"/>
                    <a:pt x="29" y="7"/>
                    <a:pt x="29" y="5"/>
                  </a:cubicBezTo>
                  <a:cubicBezTo>
                    <a:pt x="29" y="3"/>
                    <a:pt x="29" y="1"/>
                    <a:pt x="27" y="0"/>
                  </a:cubicBezTo>
                  <a:cubicBezTo>
                    <a:pt x="25" y="0"/>
                    <a:pt x="23" y="0"/>
                    <a:pt x="22" y="1"/>
                  </a:cubicBezTo>
                  <a:cubicBezTo>
                    <a:pt x="20" y="3"/>
                    <a:pt x="19" y="5"/>
                    <a:pt x="17" y="7"/>
                  </a:cubicBezTo>
                  <a:cubicBezTo>
                    <a:pt x="15" y="10"/>
                    <a:pt x="14" y="14"/>
                    <a:pt x="13" y="16"/>
                  </a:cubicBezTo>
                  <a:cubicBezTo>
                    <a:pt x="12" y="18"/>
                    <a:pt x="12" y="19"/>
                    <a:pt x="12" y="19"/>
                  </a:cubicBezTo>
                  <a:cubicBezTo>
                    <a:pt x="12" y="20"/>
                    <a:pt x="14" y="14"/>
                    <a:pt x="19" y="8"/>
                  </a:cubicBezTo>
                  <a:cubicBezTo>
                    <a:pt x="20" y="6"/>
                    <a:pt x="22" y="4"/>
                    <a:pt x="23" y="3"/>
                  </a:cubicBezTo>
                  <a:cubicBezTo>
                    <a:pt x="24" y="2"/>
                    <a:pt x="25" y="2"/>
                    <a:pt x="26" y="2"/>
                  </a:cubicBezTo>
                  <a:cubicBezTo>
                    <a:pt x="27" y="2"/>
                    <a:pt x="27" y="3"/>
                    <a:pt x="27" y="4"/>
                  </a:cubicBezTo>
                  <a:cubicBezTo>
                    <a:pt x="27" y="5"/>
                    <a:pt x="26" y="7"/>
                    <a:pt x="25" y="8"/>
                  </a:cubicBezTo>
                  <a:cubicBezTo>
                    <a:pt x="24" y="9"/>
                    <a:pt x="23" y="10"/>
                    <a:pt x="22" y="11"/>
                  </a:cubicBezTo>
                  <a:cubicBezTo>
                    <a:pt x="20" y="14"/>
                    <a:pt x="18" y="16"/>
                    <a:pt x="15" y="18"/>
                  </a:cubicBezTo>
                  <a:cubicBezTo>
                    <a:pt x="14" y="18"/>
                    <a:pt x="13" y="19"/>
                    <a:pt x="12" y="19"/>
                  </a:cubicBezTo>
                  <a:cubicBezTo>
                    <a:pt x="10" y="19"/>
                    <a:pt x="9" y="19"/>
                    <a:pt x="9" y="18"/>
                  </a:cubicBezTo>
                  <a:cubicBezTo>
                    <a:pt x="7" y="16"/>
                    <a:pt x="6" y="13"/>
                    <a:pt x="4" y="10"/>
                  </a:cubicBezTo>
                  <a:cubicBezTo>
                    <a:pt x="3" y="9"/>
                    <a:pt x="3" y="8"/>
                    <a:pt x="2" y="7"/>
                  </a:cubicBezTo>
                  <a:cubicBezTo>
                    <a:pt x="2" y="6"/>
                    <a:pt x="2" y="5"/>
                    <a:pt x="3" y="5"/>
                  </a:cubicBezTo>
                  <a:cubicBezTo>
                    <a:pt x="4" y="4"/>
                    <a:pt x="6" y="6"/>
                    <a:pt x="7" y="8"/>
                  </a:cubicBezTo>
                  <a:cubicBezTo>
                    <a:pt x="12" y="15"/>
                    <a:pt x="12" y="20"/>
                    <a:pt x="13" y="2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55">
              <a:extLst>
                <a:ext uri="{FF2B5EF4-FFF2-40B4-BE49-F238E27FC236}">
                  <a16:creationId xmlns:a16="http://schemas.microsoft.com/office/drawing/2014/main" id="{EEE42244-499C-D991-932E-861678DEEDDE}"/>
                </a:ext>
              </a:extLst>
            </p:cNvPr>
            <p:cNvSpPr>
              <a:spLocks/>
            </p:cNvSpPr>
            <p:nvPr/>
          </p:nvSpPr>
          <p:spPr bwMode="auto">
            <a:xfrm>
              <a:off x="1667" y="3434"/>
              <a:ext cx="302" cy="396"/>
            </a:xfrm>
            <a:custGeom>
              <a:avLst/>
              <a:gdLst>
                <a:gd name="T0" fmla="*/ 302 w 302"/>
                <a:gd name="T1" fmla="*/ 147 h 396"/>
                <a:gd name="T2" fmla="*/ 185 w 302"/>
                <a:gd name="T3" fmla="*/ 396 h 396"/>
                <a:gd name="T4" fmla="*/ 0 w 302"/>
                <a:gd name="T5" fmla="*/ 311 h 396"/>
                <a:gd name="T6" fmla="*/ 119 w 302"/>
                <a:gd name="T7" fmla="*/ 0 h 396"/>
                <a:gd name="T8" fmla="*/ 302 w 302"/>
                <a:gd name="T9" fmla="*/ 147 h 396"/>
              </a:gdLst>
              <a:ahLst/>
              <a:cxnLst>
                <a:cxn ang="0">
                  <a:pos x="T0" y="T1"/>
                </a:cxn>
                <a:cxn ang="0">
                  <a:pos x="T2" y="T3"/>
                </a:cxn>
                <a:cxn ang="0">
                  <a:pos x="T4" y="T5"/>
                </a:cxn>
                <a:cxn ang="0">
                  <a:pos x="T6" y="T7"/>
                </a:cxn>
                <a:cxn ang="0">
                  <a:pos x="T8" y="T9"/>
                </a:cxn>
              </a:cxnLst>
              <a:rect l="0" t="0" r="r" b="b"/>
              <a:pathLst>
                <a:path w="302" h="396">
                  <a:moveTo>
                    <a:pt x="302" y="147"/>
                  </a:moveTo>
                  <a:lnTo>
                    <a:pt x="185" y="396"/>
                  </a:lnTo>
                  <a:lnTo>
                    <a:pt x="0" y="311"/>
                  </a:lnTo>
                  <a:lnTo>
                    <a:pt x="119" y="0"/>
                  </a:lnTo>
                  <a:lnTo>
                    <a:pt x="302" y="147"/>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56">
              <a:extLst>
                <a:ext uri="{FF2B5EF4-FFF2-40B4-BE49-F238E27FC236}">
                  <a16:creationId xmlns:a16="http://schemas.microsoft.com/office/drawing/2014/main" id="{00B1E918-698D-36AC-3BE4-A7DC3162BF16}"/>
                </a:ext>
              </a:extLst>
            </p:cNvPr>
            <p:cNvSpPr>
              <a:spLocks/>
            </p:cNvSpPr>
            <p:nvPr/>
          </p:nvSpPr>
          <p:spPr bwMode="auto">
            <a:xfrm>
              <a:off x="1558" y="3707"/>
              <a:ext cx="423" cy="451"/>
            </a:xfrm>
            <a:custGeom>
              <a:avLst/>
              <a:gdLst>
                <a:gd name="T0" fmla="*/ 134 w 178"/>
                <a:gd name="T1" fmla="*/ 45 h 190"/>
                <a:gd name="T2" fmla="*/ 105 w 178"/>
                <a:gd name="T3" fmla="*/ 99 h 190"/>
                <a:gd name="T4" fmla="*/ 171 w 178"/>
                <a:gd name="T5" fmla="*/ 190 h 190"/>
                <a:gd name="T6" fmla="*/ 0 w 178"/>
                <a:gd name="T7" fmla="*/ 109 h 190"/>
                <a:gd name="T8" fmla="*/ 47 w 178"/>
                <a:gd name="T9" fmla="*/ 0 h 190"/>
                <a:gd name="T10" fmla="*/ 134 w 178"/>
                <a:gd name="T11" fmla="*/ 45 h 190"/>
              </a:gdLst>
              <a:ahLst/>
              <a:cxnLst>
                <a:cxn ang="0">
                  <a:pos x="T0" y="T1"/>
                </a:cxn>
                <a:cxn ang="0">
                  <a:pos x="T2" y="T3"/>
                </a:cxn>
                <a:cxn ang="0">
                  <a:pos x="T4" y="T5"/>
                </a:cxn>
                <a:cxn ang="0">
                  <a:pos x="T6" y="T7"/>
                </a:cxn>
                <a:cxn ang="0">
                  <a:pos x="T8" y="T9"/>
                </a:cxn>
                <a:cxn ang="0">
                  <a:pos x="T10" y="T11"/>
                </a:cxn>
              </a:cxnLst>
              <a:rect l="0" t="0" r="r" b="b"/>
              <a:pathLst>
                <a:path w="178" h="190">
                  <a:moveTo>
                    <a:pt x="134" y="45"/>
                  </a:moveTo>
                  <a:cubicBezTo>
                    <a:pt x="105" y="99"/>
                    <a:pt x="105" y="99"/>
                    <a:pt x="105" y="99"/>
                  </a:cubicBezTo>
                  <a:cubicBezTo>
                    <a:pt x="105" y="99"/>
                    <a:pt x="178" y="174"/>
                    <a:pt x="171" y="190"/>
                  </a:cubicBezTo>
                  <a:cubicBezTo>
                    <a:pt x="0" y="109"/>
                    <a:pt x="0" y="109"/>
                    <a:pt x="0" y="109"/>
                  </a:cubicBezTo>
                  <a:cubicBezTo>
                    <a:pt x="47" y="0"/>
                    <a:pt x="47" y="0"/>
                    <a:pt x="47" y="0"/>
                  </a:cubicBezTo>
                  <a:cubicBezTo>
                    <a:pt x="134" y="45"/>
                    <a:pt x="134" y="45"/>
                    <a:pt x="134" y="45"/>
                  </a:cubicBezTo>
                </a:path>
              </a:pathLst>
            </a:custGeom>
            <a:solidFill>
              <a:srgbClr val="F3D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57">
              <a:extLst>
                <a:ext uri="{FF2B5EF4-FFF2-40B4-BE49-F238E27FC236}">
                  <a16:creationId xmlns:a16="http://schemas.microsoft.com/office/drawing/2014/main" id="{B2C1EAFB-DE81-7D3A-0FDD-072A1A4F3A31}"/>
                </a:ext>
              </a:extLst>
            </p:cNvPr>
            <p:cNvSpPr>
              <a:spLocks/>
            </p:cNvSpPr>
            <p:nvPr/>
          </p:nvSpPr>
          <p:spPr bwMode="auto">
            <a:xfrm>
              <a:off x="1669" y="3861"/>
              <a:ext cx="36" cy="38"/>
            </a:xfrm>
            <a:custGeom>
              <a:avLst/>
              <a:gdLst>
                <a:gd name="T0" fmla="*/ 9 w 15"/>
                <a:gd name="T1" fmla="*/ 1 h 16"/>
                <a:gd name="T2" fmla="*/ 0 w 15"/>
                <a:gd name="T3" fmla="*/ 7 h 16"/>
                <a:gd name="T4" fmla="*/ 6 w 15"/>
                <a:gd name="T5" fmla="*/ 15 h 16"/>
                <a:gd name="T6" fmla="*/ 15 w 15"/>
                <a:gd name="T7" fmla="*/ 9 h 16"/>
                <a:gd name="T8" fmla="*/ 8 w 15"/>
                <a:gd name="T9" fmla="*/ 1 h 16"/>
              </a:gdLst>
              <a:ahLst/>
              <a:cxnLst>
                <a:cxn ang="0">
                  <a:pos x="T0" y="T1"/>
                </a:cxn>
                <a:cxn ang="0">
                  <a:pos x="T2" y="T3"/>
                </a:cxn>
                <a:cxn ang="0">
                  <a:pos x="T4" y="T5"/>
                </a:cxn>
                <a:cxn ang="0">
                  <a:pos x="T6" y="T7"/>
                </a:cxn>
                <a:cxn ang="0">
                  <a:pos x="T8" y="T9"/>
                </a:cxn>
              </a:cxnLst>
              <a:rect l="0" t="0" r="r" b="b"/>
              <a:pathLst>
                <a:path w="15" h="16">
                  <a:moveTo>
                    <a:pt x="9" y="1"/>
                  </a:moveTo>
                  <a:cubicBezTo>
                    <a:pt x="5" y="0"/>
                    <a:pt x="1" y="3"/>
                    <a:pt x="0" y="7"/>
                  </a:cubicBezTo>
                  <a:cubicBezTo>
                    <a:pt x="0" y="10"/>
                    <a:pt x="2" y="15"/>
                    <a:pt x="6" y="15"/>
                  </a:cubicBezTo>
                  <a:cubicBezTo>
                    <a:pt x="10" y="16"/>
                    <a:pt x="15" y="13"/>
                    <a:pt x="15" y="9"/>
                  </a:cubicBezTo>
                  <a:cubicBezTo>
                    <a:pt x="15" y="5"/>
                    <a:pt x="12" y="1"/>
                    <a:pt x="8" y="1"/>
                  </a:cubicBezTo>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58">
              <a:extLst>
                <a:ext uri="{FF2B5EF4-FFF2-40B4-BE49-F238E27FC236}">
                  <a16:creationId xmlns:a16="http://schemas.microsoft.com/office/drawing/2014/main" id="{FDD4C2C4-8FEB-4C6A-7C31-2D89E39FA8B5}"/>
                </a:ext>
              </a:extLst>
            </p:cNvPr>
            <p:cNvSpPr>
              <a:spLocks/>
            </p:cNvSpPr>
            <p:nvPr/>
          </p:nvSpPr>
          <p:spPr bwMode="auto">
            <a:xfrm>
              <a:off x="1959" y="4134"/>
              <a:ext cx="10" cy="24"/>
            </a:xfrm>
            <a:custGeom>
              <a:avLst/>
              <a:gdLst>
                <a:gd name="T0" fmla="*/ 0 w 4"/>
                <a:gd name="T1" fmla="*/ 0 h 10"/>
                <a:gd name="T2" fmla="*/ 2 w 4"/>
                <a:gd name="T3" fmla="*/ 10 h 10"/>
                <a:gd name="T4" fmla="*/ 0 w 4"/>
                <a:gd name="T5" fmla="*/ 0 h 10"/>
              </a:gdLst>
              <a:ahLst/>
              <a:cxnLst>
                <a:cxn ang="0">
                  <a:pos x="T0" y="T1"/>
                </a:cxn>
                <a:cxn ang="0">
                  <a:pos x="T2" y="T3"/>
                </a:cxn>
                <a:cxn ang="0">
                  <a:pos x="T4" y="T5"/>
                </a:cxn>
              </a:cxnLst>
              <a:rect l="0" t="0" r="r" b="b"/>
              <a:pathLst>
                <a:path w="4" h="10">
                  <a:moveTo>
                    <a:pt x="0" y="0"/>
                  </a:moveTo>
                  <a:cubicBezTo>
                    <a:pt x="2" y="4"/>
                    <a:pt x="3" y="8"/>
                    <a:pt x="2" y="10"/>
                  </a:cubicBezTo>
                  <a:cubicBezTo>
                    <a:pt x="4" y="7"/>
                    <a:pt x="2"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59">
              <a:extLst>
                <a:ext uri="{FF2B5EF4-FFF2-40B4-BE49-F238E27FC236}">
                  <a16:creationId xmlns:a16="http://schemas.microsoft.com/office/drawing/2014/main" id="{79307D5D-C369-A416-D133-C8AE03D3C614}"/>
                </a:ext>
              </a:extLst>
            </p:cNvPr>
            <p:cNvSpPr>
              <a:spLocks/>
            </p:cNvSpPr>
            <p:nvPr/>
          </p:nvSpPr>
          <p:spPr bwMode="auto">
            <a:xfrm>
              <a:off x="1558" y="3932"/>
              <a:ext cx="408" cy="226"/>
            </a:xfrm>
            <a:custGeom>
              <a:avLst/>
              <a:gdLst>
                <a:gd name="T0" fmla="*/ 8 w 172"/>
                <a:gd name="T1" fmla="*/ 0 h 95"/>
                <a:gd name="T2" fmla="*/ 0 w 172"/>
                <a:gd name="T3" fmla="*/ 14 h 95"/>
                <a:gd name="T4" fmla="*/ 171 w 172"/>
                <a:gd name="T5" fmla="*/ 95 h 95"/>
                <a:gd name="T6" fmla="*/ 171 w 172"/>
                <a:gd name="T7" fmla="*/ 95 h 95"/>
                <a:gd name="T8" fmla="*/ 169 w 172"/>
                <a:gd name="T9" fmla="*/ 85 h 95"/>
                <a:gd name="T10" fmla="*/ 168 w 172"/>
                <a:gd name="T11" fmla="*/ 84 h 95"/>
                <a:gd name="T12" fmla="*/ 8 w 172"/>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72" h="95">
                  <a:moveTo>
                    <a:pt x="8" y="0"/>
                  </a:moveTo>
                  <a:cubicBezTo>
                    <a:pt x="0" y="14"/>
                    <a:pt x="0" y="14"/>
                    <a:pt x="0" y="14"/>
                  </a:cubicBezTo>
                  <a:cubicBezTo>
                    <a:pt x="171" y="95"/>
                    <a:pt x="171" y="95"/>
                    <a:pt x="171" y="95"/>
                  </a:cubicBezTo>
                  <a:cubicBezTo>
                    <a:pt x="171" y="95"/>
                    <a:pt x="171" y="95"/>
                    <a:pt x="171" y="95"/>
                  </a:cubicBezTo>
                  <a:cubicBezTo>
                    <a:pt x="172" y="93"/>
                    <a:pt x="171" y="89"/>
                    <a:pt x="169" y="85"/>
                  </a:cubicBezTo>
                  <a:cubicBezTo>
                    <a:pt x="169" y="84"/>
                    <a:pt x="168" y="84"/>
                    <a:pt x="168" y="84"/>
                  </a:cubicBezTo>
                  <a:cubicBezTo>
                    <a:pt x="8" y="0"/>
                    <a:pt x="8" y="0"/>
                    <a:pt x="8" y="0"/>
                  </a:cubicBezTo>
                </a:path>
              </a:pathLst>
            </a:custGeom>
            <a:solidFill>
              <a:srgbClr val="FAE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60">
              <a:extLst>
                <a:ext uri="{FF2B5EF4-FFF2-40B4-BE49-F238E27FC236}">
                  <a16:creationId xmlns:a16="http://schemas.microsoft.com/office/drawing/2014/main" id="{019907CF-00EB-74D6-299B-5632B44834E3}"/>
                </a:ext>
              </a:extLst>
            </p:cNvPr>
            <p:cNvSpPr>
              <a:spLocks/>
            </p:cNvSpPr>
            <p:nvPr/>
          </p:nvSpPr>
          <p:spPr bwMode="auto">
            <a:xfrm>
              <a:off x="1767" y="3932"/>
              <a:ext cx="50" cy="17"/>
            </a:xfrm>
            <a:custGeom>
              <a:avLst/>
              <a:gdLst>
                <a:gd name="T0" fmla="*/ 20 w 21"/>
                <a:gd name="T1" fmla="*/ 4 h 7"/>
                <a:gd name="T2" fmla="*/ 10 w 21"/>
                <a:gd name="T3" fmla="*/ 4 h 7"/>
                <a:gd name="T4" fmla="*/ 0 w 21"/>
                <a:gd name="T5" fmla="*/ 7 h 7"/>
                <a:gd name="T6" fmla="*/ 10 w 21"/>
                <a:gd name="T7" fmla="*/ 1 h 7"/>
                <a:gd name="T8" fmla="*/ 20 w 21"/>
                <a:gd name="T9" fmla="*/ 4 h 7"/>
              </a:gdLst>
              <a:ahLst/>
              <a:cxnLst>
                <a:cxn ang="0">
                  <a:pos x="T0" y="T1"/>
                </a:cxn>
                <a:cxn ang="0">
                  <a:pos x="T2" y="T3"/>
                </a:cxn>
                <a:cxn ang="0">
                  <a:pos x="T4" y="T5"/>
                </a:cxn>
                <a:cxn ang="0">
                  <a:pos x="T6" y="T7"/>
                </a:cxn>
                <a:cxn ang="0">
                  <a:pos x="T8" y="T9"/>
                </a:cxn>
              </a:cxnLst>
              <a:rect l="0" t="0" r="r" b="b"/>
              <a:pathLst>
                <a:path w="21" h="7">
                  <a:moveTo>
                    <a:pt x="20" y="4"/>
                  </a:moveTo>
                  <a:cubicBezTo>
                    <a:pt x="20" y="5"/>
                    <a:pt x="16" y="3"/>
                    <a:pt x="10" y="4"/>
                  </a:cubicBezTo>
                  <a:cubicBezTo>
                    <a:pt x="5" y="5"/>
                    <a:pt x="1" y="7"/>
                    <a:pt x="0" y="7"/>
                  </a:cubicBezTo>
                  <a:cubicBezTo>
                    <a:pt x="0" y="6"/>
                    <a:pt x="3" y="2"/>
                    <a:pt x="10" y="1"/>
                  </a:cubicBezTo>
                  <a:cubicBezTo>
                    <a:pt x="16" y="0"/>
                    <a:pt x="21" y="3"/>
                    <a:pt x="20" y="4"/>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61">
              <a:extLst>
                <a:ext uri="{FF2B5EF4-FFF2-40B4-BE49-F238E27FC236}">
                  <a16:creationId xmlns:a16="http://schemas.microsoft.com/office/drawing/2014/main" id="{2D419325-ED17-70B4-50E6-77A7C699F7AD}"/>
                </a:ext>
              </a:extLst>
            </p:cNvPr>
            <p:cNvSpPr>
              <a:spLocks/>
            </p:cNvSpPr>
            <p:nvPr/>
          </p:nvSpPr>
          <p:spPr bwMode="auto">
            <a:xfrm>
              <a:off x="1807" y="3973"/>
              <a:ext cx="43" cy="26"/>
            </a:xfrm>
            <a:custGeom>
              <a:avLst/>
              <a:gdLst>
                <a:gd name="T0" fmla="*/ 18 w 18"/>
                <a:gd name="T1" fmla="*/ 3 h 11"/>
                <a:gd name="T2" fmla="*/ 9 w 18"/>
                <a:gd name="T3" fmla="*/ 6 h 11"/>
                <a:gd name="T4" fmla="*/ 1 w 18"/>
                <a:gd name="T5" fmla="*/ 11 h 11"/>
                <a:gd name="T6" fmla="*/ 7 w 18"/>
                <a:gd name="T7" fmla="*/ 3 h 11"/>
                <a:gd name="T8" fmla="*/ 18 w 18"/>
                <a:gd name="T9" fmla="*/ 3 h 11"/>
              </a:gdLst>
              <a:ahLst/>
              <a:cxnLst>
                <a:cxn ang="0">
                  <a:pos x="T0" y="T1"/>
                </a:cxn>
                <a:cxn ang="0">
                  <a:pos x="T2" y="T3"/>
                </a:cxn>
                <a:cxn ang="0">
                  <a:pos x="T4" y="T5"/>
                </a:cxn>
                <a:cxn ang="0">
                  <a:pos x="T6" y="T7"/>
                </a:cxn>
                <a:cxn ang="0">
                  <a:pos x="T8" y="T9"/>
                </a:cxn>
              </a:cxnLst>
              <a:rect l="0" t="0" r="r" b="b"/>
              <a:pathLst>
                <a:path w="18" h="11">
                  <a:moveTo>
                    <a:pt x="18" y="3"/>
                  </a:moveTo>
                  <a:cubicBezTo>
                    <a:pt x="18" y="4"/>
                    <a:pt x="13" y="4"/>
                    <a:pt x="9" y="6"/>
                  </a:cubicBezTo>
                  <a:cubicBezTo>
                    <a:pt x="4" y="8"/>
                    <a:pt x="2" y="11"/>
                    <a:pt x="1" y="11"/>
                  </a:cubicBezTo>
                  <a:cubicBezTo>
                    <a:pt x="0" y="11"/>
                    <a:pt x="2" y="6"/>
                    <a:pt x="7" y="3"/>
                  </a:cubicBezTo>
                  <a:cubicBezTo>
                    <a:pt x="13" y="0"/>
                    <a:pt x="18" y="2"/>
                    <a:pt x="18" y="3"/>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62">
              <a:extLst>
                <a:ext uri="{FF2B5EF4-FFF2-40B4-BE49-F238E27FC236}">
                  <a16:creationId xmlns:a16="http://schemas.microsoft.com/office/drawing/2014/main" id="{42F289D8-892D-566B-69A4-2CAE325FAA9B}"/>
                </a:ext>
              </a:extLst>
            </p:cNvPr>
            <p:cNvSpPr>
              <a:spLocks/>
            </p:cNvSpPr>
            <p:nvPr/>
          </p:nvSpPr>
          <p:spPr bwMode="auto">
            <a:xfrm>
              <a:off x="1848" y="4013"/>
              <a:ext cx="33" cy="31"/>
            </a:xfrm>
            <a:custGeom>
              <a:avLst/>
              <a:gdLst>
                <a:gd name="T0" fmla="*/ 1 w 14"/>
                <a:gd name="T1" fmla="*/ 12 h 13"/>
                <a:gd name="T2" fmla="*/ 5 w 14"/>
                <a:gd name="T3" fmla="*/ 4 h 13"/>
                <a:gd name="T4" fmla="*/ 14 w 14"/>
                <a:gd name="T5" fmla="*/ 1 h 13"/>
                <a:gd name="T6" fmla="*/ 7 w 14"/>
                <a:gd name="T7" fmla="*/ 6 h 13"/>
                <a:gd name="T8" fmla="*/ 1 w 14"/>
                <a:gd name="T9" fmla="*/ 12 h 13"/>
              </a:gdLst>
              <a:ahLst/>
              <a:cxnLst>
                <a:cxn ang="0">
                  <a:pos x="T0" y="T1"/>
                </a:cxn>
                <a:cxn ang="0">
                  <a:pos x="T2" y="T3"/>
                </a:cxn>
                <a:cxn ang="0">
                  <a:pos x="T4" y="T5"/>
                </a:cxn>
                <a:cxn ang="0">
                  <a:pos x="T6" y="T7"/>
                </a:cxn>
                <a:cxn ang="0">
                  <a:pos x="T8" y="T9"/>
                </a:cxn>
              </a:cxnLst>
              <a:rect l="0" t="0" r="r" b="b"/>
              <a:pathLst>
                <a:path w="14" h="13">
                  <a:moveTo>
                    <a:pt x="1" y="12"/>
                  </a:moveTo>
                  <a:cubicBezTo>
                    <a:pt x="0" y="12"/>
                    <a:pt x="1" y="7"/>
                    <a:pt x="5" y="4"/>
                  </a:cubicBezTo>
                  <a:cubicBezTo>
                    <a:pt x="9" y="0"/>
                    <a:pt x="14" y="0"/>
                    <a:pt x="14" y="1"/>
                  </a:cubicBezTo>
                  <a:cubicBezTo>
                    <a:pt x="14" y="2"/>
                    <a:pt x="10" y="3"/>
                    <a:pt x="7" y="6"/>
                  </a:cubicBezTo>
                  <a:cubicBezTo>
                    <a:pt x="3" y="9"/>
                    <a:pt x="1" y="13"/>
                    <a:pt x="1" y="12"/>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63">
              <a:extLst>
                <a:ext uri="{FF2B5EF4-FFF2-40B4-BE49-F238E27FC236}">
                  <a16:creationId xmlns:a16="http://schemas.microsoft.com/office/drawing/2014/main" id="{E04DBCD7-A35D-ECED-1F5F-3B288F553959}"/>
                </a:ext>
              </a:extLst>
            </p:cNvPr>
            <p:cNvSpPr>
              <a:spLocks/>
            </p:cNvSpPr>
            <p:nvPr/>
          </p:nvSpPr>
          <p:spPr bwMode="auto">
            <a:xfrm>
              <a:off x="1791" y="3871"/>
              <a:ext cx="45" cy="24"/>
            </a:xfrm>
            <a:custGeom>
              <a:avLst/>
              <a:gdLst>
                <a:gd name="T0" fmla="*/ 19 w 19"/>
                <a:gd name="T1" fmla="*/ 9 h 10"/>
                <a:gd name="T2" fmla="*/ 10 w 19"/>
                <a:gd name="T3" fmla="*/ 5 h 10"/>
                <a:gd name="T4" fmla="*/ 0 w 19"/>
                <a:gd name="T5" fmla="*/ 2 h 10"/>
                <a:gd name="T6" fmla="*/ 11 w 19"/>
                <a:gd name="T7" fmla="*/ 2 h 10"/>
                <a:gd name="T8" fmla="*/ 19 w 19"/>
                <a:gd name="T9" fmla="*/ 9 h 10"/>
              </a:gdLst>
              <a:ahLst/>
              <a:cxnLst>
                <a:cxn ang="0">
                  <a:pos x="T0" y="T1"/>
                </a:cxn>
                <a:cxn ang="0">
                  <a:pos x="T2" y="T3"/>
                </a:cxn>
                <a:cxn ang="0">
                  <a:pos x="T4" y="T5"/>
                </a:cxn>
                <a:cxn ang="0">
                  <a:pos x="T6" y="T7"/>
                </a:cxn>
                <a:cxn ang="0">
                  <a:pos x="T8" y="T9"/>
                </a:cxn>
              </a:cxnLst>
              <a:rect l="0" t="0" r="r" b="b"/>
              <a:pathLst>
                <a:path w="19" h="10">
                  <a:moveTo>
                    <a:pt x="19" y="9"/>
                  </a:moveTo>
                  <a:cubicBezTo>
                    <a:pt x="18" y="10"/>
                    <a:pt x="15" y="7"/>
                    <a:pt x="10" y="5"/>
                  </a:cubicBezTo>
                  <a:cubicBezTo>
                    <a:pt x="5" y="3"/>
                    <a:pt x="0" y="3"/>
                    <a:pt x="0" y="2"/>
                  </a:cubicBezTo>
                  <a:cubicBezTo>
                    <a:pt x="0" y="1"/>
                    <a:pt x="5" y="0"/>
                    <a:pt x="11" y="2"/>
                  </a:cubicBezTo>
                  <a:cubicBezTo>
                    <a:pt x="17" y="4"/>
                    <a:pt x="19" y="9"/>
                    <a:pt x="19" y="9"/>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64">
              <a:extLst>
                <a:ext uri="{FF2B5EF4-FFF2-40B4-BE49-F238E27FC236}">
                  <a16:creationId xmlns:a16="http://schemas.microsoft.com/office/drawing/2014/main" id="{6A73F524-010C-4A33-B447-EC1D79B09B9D}"/>
                </a:ext>
              </a:extLst>
            </p:cNvPr>
            <p:cNvSpPr>
              <a:spLocks/>
            </p:cNvSpPr>
            <p:nvPr/>
          </p:nvSpPr>
          <p:spPr bwMode="auto">
            <a:xfrm>
              <a:off x="916" y="2527"/>
              <a:ext cx="1300" cy="1254"/>
            </a:xfrm>
            <a:custGeom>
              <a:avLst/>
              <a:gdLst>
                <a:gd name="T0" fmla="*/ 420 w 547"/>
                <a:gd name="T1" fmla="*/ 528 h 528"/>
                <a:gd name="T2" fmla="*/ 547 w 547"/>
                <a:gd name="T3" fmla="*/ 208 h 528"/>
                <a:gd name="T4" fmla="*/ 534 w 547"/>
                <a:gd name="T5" fmla="*/ 136 h 528"/>
                <a:gd name="T6" fmla="*/ 220 w 547"/>
                <a:gd name="T7" fmla="*/ 18 h 528"/>
                <a:gd name="T8" fmla="*/ 91 w 547"/>
                <a:gd name="T9" fmla="*/ 18 h 528"/>
                <a:gd name="T10" fmla="*/ 7 w 547"/>
                <a:gd name="T11" fmla="*/ 137 h 528"/>
                <a:gd name="T12" fmla="*/ 48 w 547"/>
                <a:gd name="T13" fmla="*/ 202 h 528"/>
                <a:gd name="T14" fmla="*/ 269 w 547"/>
                <a:gd name="T15" fmla="*/ 206 h 528"/>
                <a:gd name="T16" fmla="*/ 391 w 547"/>
                <a:gd name="T17" fmla="*/ 251 h 528"/>
                <a:gd name="T18" fmla="*/ 309 w 547"/>
                <a:gd name="T19" fmla="*/ 486 h 528"/>
                <a:gd name="T20" fmla="*/ 420 w 547"/>
                <a:gd name="T21"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 h="528">
                  <a:moveTo>
                    <a:pt x="420" y="528"/>
                  </a:moveTo>
                  <a:cubicBezTo>
                    <a:pt x="547" y="208"/>
                    <a:pt x="547" y="208"/>
                    <a:pt x="547" y="208"/>
                  </a:cubicBezTo>
                  <a:cubicBezTo>
                    <a:pt x="547" y="208"/>
                    <a:pt x="544" y="153"/>
                    <a:pt x="534" y="136"/>
                  </a:cubicBezTo>
                  <a:cubicBezTo>
                    <a:pt x="524" y="119"/>
                    <a:pt x="220" y="18"/>
                    <a:pt x="220" y="18"/>
                  </a:cubicBezTo>
                  <a:cubicBezTo>
                    <a:pt x="220" y="18"/>
                    <a:pt x="142" y="0"/>
                    <a:pt x="91" y="18"/>
                  </a:cubicBezTo>
                  <a:cubicBezTo>
                    <a:pt x="39" y="37"/>
                    <a:pt x="0" y="102"/>
                    <a:pt x="7" y="137"/>
                  </a:cubicBezTo>
                  <a:cubicBezTo>
                    <a:pt x="15" y="173"/>
                    <a:pt x="48" y="202"/>
                    <a:pt x="48" y="202"/>
                  </a:cubicBezTo>
                  <a:cubicBezTo>
                    <a:pt x="269" y="206"/>
                    <a:pt x="269" y="206"/>
                    <a:pt x="269" y="206"/>
                  </a:cubicBezTo>
                  <a:cubicBezTo>
                    <a:pt x="391" y="251"/>
                    <a:pt x="391" y="251"/>
                    <a:pt x="391" y="251"/>
                  </a:cubicBezTo>
                  <a:cubicBezTo>
                    <a:pt x="309" y="486"/>
                    <a:pt x="309" y="486"/>
                    <a:pt x="309" y="486"/>
                  </a:cubicBezTo>
                  <a:lnTo>
                    <a:pt x="420" y="528"/>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65">
              <a:extLst>
                <a:ext uri="{FF2B5EF4-FFF2-40B4-BE49-F238E27FC236}">
                  <a16:creationId xmlns:a16="http://schemas.microsoft.com/office/drawing/2014/main" id="{B324CAA3-05A9-DD65-7EC4-A16370120E9C}"/>
                </a:ext>
              </a:extLst>
            </p:cNvPr>
            <p:cNvSpPr>
              <a:spLocks/>
            </p:cNvSpPr>
            <p:nvPr/>
          </p:nvSpPr>
          <p:spPr bwMode="auto">
            <a:xfrm>
              <a:off x="1957" y="3211"/>
              <a:ext cx="233" cy="330"/>
            </a:xfrm>
            <a:custGeom>
              <a:avLst/>
              <a:gdLst>
                <a:gd name="T0" fmla="*/ 226 w 233"/>
                <a:gd name="T1" fmla="*/ 50 h 330"/>
                <a:gd name="T2" fmla="*/ 233 w 233"/>
                <a:gd name="T3" fmla="*/ 325 h 330"/>
                <a:gd name="T4" fmla="*/ 28 w 233"/>
                <a:gd name="T5" fmla="*/ 330 h 330"/>
                <a:gd name="T6" fmla="*/ 0 w 233"/>
                <a:gd name="T7" fmla="*/ 0 h 330"/>
                <a:gd name="T8" fmla="*/ 226 w 233"/>
                <a:gd name="T9" fmla="*/ 50 h 330"/>
              </a:gdLst>
              <a:ahLst/>
              <a:cxnLst>
                <a:cxn ang="0">
                  <a:pos x="T0" y="T1"/>
                </a:cxn>
                <a:cxn ang="0">
                  <a:pos x="T2" y="T3"/>
                </a:cxn>
                <a:cxn ang="0">
                  <a:pos x="T4" y="T5"/>
                </a:cxn>
                <a:cxn ang="0">
                  <a:pos x="T6" y="T7"/>
                </a:cxn>
                <a:cxn ang="0">
                  <a:pos x="T8" y="T9"/>
                </a:cxn>
              </a:cxnLst>
              <a:rect l="0" t="0" r="r" b="b"/>
              <a:pathLst>
                <a:path w="233" h="330">
                  <a:moveTo>
                    <a:pt x="226" y="50"/>
                  </a:moveTo>
                  <a:lnTo>
                    <a:pt x="233" y="325"/>
                  </a:lnTo>
                  <a:lnTo>
                    <a:pt x="28" y="330"/>
                  </a:lnTo>
                  <a:lnTo>
                    <a:pt x="0" y="0"/>
                  </a:lnTo>
                  <a:lnTo>
                    <a:pt x="226" y="50"/>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66">
              <a:extLst>
                <a:ext uri="{FF2B5EF4-FFF2-40B4-BE49-F238E27FC236}">
                  <a16:creationId xmlns:a16="http://schemas.microsoft.com/office/drawing/2014/main" id="{D5F2AE49-798F-DE34-B8C2-1A58858BA50E}"/>
                </a:ext>
              </a:extLst>
            </p:cNvPr>
            <p:cNvSpPr>
              <a:spLocks/>
            </p:cNvSpPr>
            <p:nvPr/>
          </p:nvSpPr>
          <p:spPr bwMode="auto">
            <a:xfrm>
              <a:off x="1971" y="3507"/>
              <a:ext cx="464" cy="281"/>
            </a:xfrm>
            <a:custGeom>
              <a:avLst/>
              <a:gdLst>
                <a:gd name="T0" fmla="*/ 97 w 195"/>
                <a:gd name="T1" fmla="*/ 1 h 118"/>
                <a:gd name="T2" fmla="*/ 96 w 195"/>
                <a:gd name="T3" fmla="*/ 62 h 118"/>
                <a:gd name="T4" fmla="*/ 195 w 195"/>
                <a:gd name="T5" fmla="*/ 116 h 118"/>
                <a:gd name="T6" fmla="*/ 6 w 195"/>
                <a:gd name="T7" fmla="*/ 118 h 118"/>
                <a:gd name="T8" fmla="*/ 0 w 195"/>
                <a:gd name="T9" fmla="*/ 0 h 118"/>
                <a:gd name="T10" fmla="*/ 97 w 195"/>
                <a:gd name="T11" fmla="*/ 1 h 118"/>
              </a:gdLst>
              <a:ahLst/>
              <a:cxnLst>
                <a:cxn ang="0">
                  <a:pos x="T0" y="T1"/>
                </a:cxn>
                <a:cxn ang="0">
                  <a:pos x="T2" y="T3"/>
                </a:cxn>
                <a:cxn ang="0">
                  <a:pos x="T4" y="T5"/>
                </a:cxn>
                <a:cxn ang="0">
                  <a:pos x="T6" y="T7"/>
                </a:cxn>
                <a:cxn ang="0">
                  <a:pos x="T8" y="T9"/>
                </a:cxn>
                <a:cxn ang="0">
                  <a:pos x="T10" y="T11"/>
                </a:cxn>
              </a:cxnLst>
              <a:rect l="0" t="0" r="r" b="b"/>
              <a:pathLst>
                <a:path w="195" h="118">
                  <a:moveTo>
                    <a:pt x="97" y="1"/>
                  </a:moveTo>
                  <a:cubicBezTo>
                    <a:pt x="96" y="62"/>
                    <a:pt x="96" y="62"/>
                    <a:pt x="96" y="62"/>
                  </a:cubicBezTo>
                  <a:cubicBezTo>
                    <a:pt x="96" y="62"/>
                    <a:pt x="194" y="98"/>
                    <a:pt x="195" y="116"/>
                  </a:cubicBezTo>
                  <a:cubicBezTo>
                    <a:pt x="6" y="118"/>
                    <a:pt x="6" y="118"/>
                    <a:pt x="6" y="118"/>
                  </a:cubicBezTo>
                  <a:cubicBezTo>
                    <a:pt x="0" y="0"/>
                    <a:pt x="0" y="0"/>
                    <a:pt x="0" y="0"/>
                  </a:cubicBezTo>
                  <a:cubicBezTo>
                    <a:pt x="97" y="1"/>
                    <a:pt x="97" y="1"/>
                    <a:pt x="97" y="1"/>
                  </a:cubicBezTo>
                </a:path>
              </a:pathLst>
            </a:custGeom>
            <a:solidFill>
              <a:srgbClr val="F3D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67">
              <a:extLst>
                <a:ext uri="{FF2B5EF4-FFF2-40B4-BE49-F238E27FC236}">
                  <a16:creationId xmlns:a16="http://schemas.microsoft.com/office/drawing/2014/main" id="{D532E7E2-167C-F052-773A-C75D0B51DD80}"/>
                </a:ext>
              </a:extLst>
            </p:cNvPr>
            <p:cNvSpPr>
              <a:spLocks/>
            </p:cNvSpPr>
            <p:nvPr/>
          </p:nvSpPr>
          <p:spPr bwMode="auto">
            <a:xfrm>
              <a:off x="2045" y="3633"/>
              <a:ext cx="38" cy="41"/>
            </a:xfrm>
            <a:custGeom>
              <a:avLst/>
              <a:gdLst>
                <a:gd name="T0" fmla="*/ 6 w 16"/>
                <a:gd name="T1" fmla="*/ 2 h 17"/>
                <a:gd name="T2" fmla="*/ 1 w 16"/>
                <a:gd name="T3" fmla="*/ 11 h 17"/>
                <a:gd name="T4" fmla="*/ 10 w 16"/>
                <a:gd name="T5" fmla="*/ 16 h 17"/>
                <a:gd name="T6" fmla="*/ 15 w 16"/>
                <a:gd name="T7" fmla="*/ 7 h 17"/>
                <a:gd name="T8" fmla="*/ 5 w 16"/>
                <a:gd name="T9" fmla="*/ 2 h 17"/>
              </a:gdLst>
              <a:ahLst/>
              <a:cxnLst>
                <a:cxn ang="0">
                  <a:pos x="T0" y="T1"/>
                </a:cxn>
                <a:cxn ang="0">
                  <a:pos x="T2" y="T3"/>
                </a:cxn>
                <a:cxn ang="0">
                  <a:pos x="T4" y="T5"/>
                </a:cxn>
                <a:cxn ang="0">
                  <a:pos x="T6" y="T7"/>
                </a:cxn>
                <a:cxn ang="0">
                  <a:pos x="T8" y="T9"/>
                </a:cxn>
              </a:cxnLst>
              <a:rect l="0" t="0" r="r" b="b"/>
              <a:pathLst>
                <a:path w="16" h="17">
                  <a:moveTo>
                    <a:pt x="6" y="2"/>
                  </a:moveTo>
                  <a:cubicBezTo>
                    <a:pt x="2" y="3"/>
                    <a:pt x="0" y="7"/>
                    <a:pt x="1" y="11"/>
                  </a:cubicBezTo>
                  <a:cubicBezTo>
                    <a:pt x="2" y="14"/>
                    <a:pt x="6" y="17"/>
                    <a:pt x="10" y="16"/>
                  </a:cubicBezTo>
                  <a:cubicBezTo>
                    <a:pt x="13" y="15"/>
                    <a:pt x="16" y="10"/>
                    <a:pt x="15" y="7"/>
                  </a:cubicBezTo>
                  <a:cubicBezTo>
                    <a:pt x="14" y="3"/>
                    <a:pt x="9" y="0"/>
                    <a:pt x="5" y="2"/>
                  </a:cubicBezTo>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68">
              <a:extLst>
                <a:ext uri="{FF2B5EF4-FFF2-40B4-BE49-F238E27FC236}">
                  <a16:creationId xmlns:a16="http://schemas.microsoft.com/office/drawing/2014/main" id="{AFC981E5-9558-7CCA-D2AE-8BB675AE1456}"/>
                </a:ext>
              </a:extLst>
            </p:cNvPr>
            <p:cNvSpPr>
              <a:spLocks/>
            </p:cNvSpPr>
            <p:nvPr/>
          </p:nvSpPr>
          <p:spPr bwMode="auto">
            <a:xfrm>
              <a:off x="2420" y="3762"/>
              <a:ext cx="17" cy="21"/>
            </a:xfrm>
            <a:custGeom>
              <a:avLst/>
              <a:gdLst>
                <a:gd name="T0" fmla="*/ 0 w 7"/>
                <a:gd name="T1" fmla="*/ 0 h 9"/>
                <a:gd name="T2" fmla="*/ 6 w 7"/>
                <a:gd name="T3" fmla="*/ 9 h 9"/>
                <a:gd name="T4" fmla="*/ 6 w 7"/>
                <a:gd name="T5" fmla="*/ 9 h 9"/>
                <a:gd name="T6" fmla="*/ 0 w 7"/>
                <a:gd name="T7" fmla="*/ 0 h 9"/>
              </a:gdLst>
              <a:ahLst/>
              <a:cxnLst>
                <a:cxn ang="0">
                  <a:pos x="T0" y="T1"/>
                </a:cxn>
                <a:cxn ang="0">
                  <a:pos x="T2" y="T3"/>
                </a:cxn>
                <a:cxn ang="0">
                  <a:pos x="T4" y="T5"/>
                </a:cxn>
                <a:cxn ang="0">
                  <a:pos x="T6" y="T7"/>
                </a:cxn>
              </a:cxnLst>
              <a:rect l="0" t="0" r="r" b="b"/>
              <a:pathLst>
                <a:path w="7" h="9">
                  <a:moveTo>
                    <a:pt x="0" y="0"/>
                  </a:moveTo>
                  <a:cubicBezTo>
                    <a:pt x="4" y="3"/>
                    <a:pt x="6" y="6"/>
                    <a:pt x="6" y="9"/>
                  </a:cubicBezTo>
                  <a:cubicBezTo>
                    <a:pt x="6" y="9"/>
                    <a:pt x="6" y="9"/>
                    <a:pt x="6" y="9"/>
                  </a:cubicBezTo>
                  <a:cubicBezTo>
                    <a:pt x="7" y="4"/>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69">
              <a:extLst>
                <a:ext uri="{FF2B5EF4-FFF2-40B4-BE49-F238E27FC236}">
                  <a16:creationId xmlns:a16="http://schemas.microsoft.com/office/drawing/2014/main" id="{5AA6648F-673A-8FEE-51CB-823D4D53E7D6}"/>
                </a:ext>
              </a:extLst>
            </p:cNvPr>
            <p:cNvSpPr>
              <a:spLocks/>
            </p:cNvSpPr>
            <p:nvPr/>
          </p:nvSpPr>
          <p:spPr bwMode="auto">
            <a:xfrm>
              <a:off x="1985" y="3750"/>
              <a:ext cx="450" cy="38"/>
            </a:xfrm>
            <a:custGeom>
              <a:avLst/>
              <a:gdLst>
                <a:gd name="T0" fmla="*/ 0 w 189"/>
                <a:gd name="T1" fmla="*/ 0 h 16"/>
                <a:gd name="T2" fmla="*/ 0 w 189"/>
                <a:gd name="T3" fmla="*/ 16 h 16"/>
                <a:gd name="T4" fmla="*/ 189 w 189"/>
                <a:gd name="T5" fmla="*/ 14 h 16"/>
                <a:gd name="T6" fmla="*/ 183 w 189"/>
                <a:gd name="T7" fmla="*/ 5 h 16"/>
                <a:gd name="T8" fmla="*/ 182 w 189"/>
                <a:gd name="T9" fmla="*/ 4 h 16"/>
                <a:gd name="T10" fmla="*/ 0 w 189"/>
                <a:gd name="T11" fmla="*/ 0 h 16"/>
              </a:gdLst>
              <a:ahLst/>
              <a:cxnLst>
                <a:cxn ang="0">
                  <a:pos x="T0" y="T1"/>
                </a:cxn>
                <a:cxn ang="0">
                  <a:pos x="T2" y="T3"/>
                </a:cxn>
                <a:cxn ang="0">
                  <a:pos x="T4" y="T5"/>
                </a:cxn>
                <a:cxn ang="0">
                  <a:pos x="T6" y="T7"/>
                </a:cxn>
                <a:cxn ang="0">
                  <a:pos x="T8" y="T9"/>
                </a:cxn>
                <a:cxn ang="0">
                  <a:pos x="T10" y="T11"/>
                </a:cxn>
              </a:cxnLst>
              <a:rect l="0" t="0" r="r" b="b"/>
              <a:pathLst>
                <a:path w="189" h="16">
                  <a:moveTo>
                    <a:pt x="0" y="0"/>
                  </a:moveTo>
                  <a:cubicBezTo>
                    <a:pt x="0" y="16"/>
                    <a:pt x="0" y="16"/>
                    <a:pt x="0" y="16"/>
                  </a:cubicBezTo>
                  <a:cubicBezTo>
                    <a:pt x="189" y="14"/>
                    <a:pt x="189" y="14"/>
                    <a:pt x="189" y="14"/>
                  </a:cubicBezTo>
                  <a:cubicBezTo>
                    <a:pt x="189" y="11"/>
                    <a:pt x="187" y="8"/>
                    <a:pt x="183" y="5"/>
                  </a:cubicBezTo>
                  <a:cubicBezTo>
                    <a:pt x="182" y="4"/>
                    <a:pt x="182" y="4"/>
                    <a:pt x="182" y="4"/>
                  </a:cubicBezTo>
                  <a:cubicBezTo>
                    <a:pt x="0" y="0"/>
                    <a:pt x="0" y="0"/>
                    <a:pt x="0" y="0"/>
                  </a:cubicBezTo>
                </a:path>
              </a:pathLst>
            </a:custGeom>
            <a:solidFill>
              <a:srgbClr val="FAE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70">
              <a:extLst>
                <a:ext uri="{FF2B5EF4-FFF2-40B4-BE49-F238E27FC236}">
                  <a16:creationId xmlns:a16="http://schemas.microsoft.com/office/drawing/2014/main" id="{3E913F84-573D-DFEF-2056-D4C93EC4347D}"/>
                </a:ext>
              </a:extLst>
            </p:cNvPr>
            <p:cNvSpPr>
              <a:spLocks/>
            </p:cNvSpPr>
            <p:nvPr/>
          </p:nvSpPr>
          <p:spPr bwMode="auto">
            <a:xfrm>
              <a:off x="2164" y="3650"/>
              <a:ext cx="42" cy="31"/>
            </a:xfrm>
            <a:custGeom>
              <a:avLst/>
              <a:gdLst>
                <a:gd name="T0" fmla="*/ 18 w 18"/>
                <a:gd name="T1" fmla="*/ 1 h 13"/>
                <a:gd name="T2" fmla="*/ 9 w 18"/>
                <a:gd name="T3" fmla="*/ 6 h 13"/>
                <a:gd name="T4" fmla="*/ 1 w 18"/>
                <a:gd name="T5" fmla="*/ 12 h 13"/>
                <a:gd name="T6" fmla="*/ 7 w 18"/>
                <a:gd name="T7" fmla="*/ 3 h 13"/>
                <a:gd name="T8" fmla="*/ 18 w 18"/>
                <a:gd name="T9" fmla="*/ 1 h 13"/>
              </a:gdLst>
              <a:ahLst/>
              <a:cxnLst>
                <a:cxn ang="0">
                  <a:pos x="T0" y="T1"/>
                </a:cxn>
                <a:cxn ang="0">
                  <a:pos x="T2" y="T3"/>
                </a:cxn>
                <a:cxn ang="0">
                  <a:pos x="T4" y="T5"/>
                </a:cxn>
                <a:cxn ang="0">
                  <a:pos x="T6" y="T7"/>
                </a:cxn>
                <a:cxn ang="0">
                  <a:pos x="T8" y="T9"/>
                </a:cxn>
              </a:cxnLst>
              <a:rect l="0" t="0" r="r" b="b"/>
              <a:pathLst>
                <a:path w="18" h="13">
                  <a:moveTo>
                    <a:pt x="18" y="1"/>
                  </a:moveTo>
                  <a:cubicBezTo>
                    <a:pt x="18" y="2"/>
                    <a:pt x="13" y="3"/>
                    <a:pt x="9" y="6"/>
                  </a:cubicBezTo>
                  <a:cubicBezTo>
                    <a:pt x="4" y="9"/>
                    <a:pt x="2" y="13"/>
                    <a:pt x="1" y="12"/>
                  </a:cubicBezTo>
                  <a:cubicBezTo>
                    <a:pt x="0" y="12"/>
                    <a:pt x="1" y="7"/>
                    <a:pt x="7" y="3"/>
                  </a:cubicBezTo>
                  <a:cubicBezTo>
                    <a:pt x="12" y="0"/>
                    <a:pt x="18" y="1"/>
                    <a:pt x="18"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71">
              <a:extLst>
                <a:ext uri="{FF2B5EF4-FFF2-40B4-BE49-F238E27FC236}">
                  <a16:creationId xmlns:a16="http://schemas.microsoft.com/office/drawing/2014/main" id="{C2C32556-6766-9112-3A82-2256680D9853}"/>
                </a:ext>
              </a:extLst>
            </p:cNvPr>
            <p:cNvSpPr>
              <a:spLocks/>
            </p:cNvSpPr>
            <p:nvPr/>
          </p:nvSpPr>
          <p:spPr bwMode="auto">
            <a:xfrm>
              <a:off x="2221" y="3671"/>
              <a:ext cx="33" cy="36"/>
            </a:xfrm>
            <a:custGeom>
              <a:avLst/>
              <a:gdLst>
                <a:gd name="T0" fmla="*/ 14 w 14"/>
                <a:gd name="T1" fmla="*/ 0 h 15"/>
                <a:gd name="T2" fmla="*/ 7 w 14"/>
                <a:gd name="T3" fmla="*/ 7 h 15"/>
                <a:gd name="T4" fmla="*/ 2 w 14"/>
                <a:gd name="T5" fmla="*/ 15 h 15"/>
                <a:gd name="T6" fmla="*/ 4 w 14"/>
                <a:gd name="T7" fmla="*/ 5 h 15"/>
                <a:gd name="T8" fmla="*/ 14 w 14"/>
                <a:gd name="T9" fmla="*/ 0 h 15"/>
              </a:gdLst>
              <a:ahLst/>
              <a:cxnLst>
                <a:cxn ang="0">
                  <a:pos x="T0" y="T1"/>
                </a:cxn>
                <a:cxn ang="0">
                  <a:pos x="T2" y="T3"/>
                </a:cxn>
                <a:cxn ang="0">
                  <a:pos x="T4" y="T5"/>
                </a:cxn>
                <a:cxn ang="0">
                  <a:pos x="T6" y="T7"/>
                </a:cxn>
                <a:cxn ang="0">
                  <a:pos x="T8" y="T9"/>
                </a:cxn>
              </a:cxnLst>
              <a:rect l="0" t="0" r="r" b="b"/>
              <a:pathLst>
                <a:path w="14" h="15">
                  <a:moveTo>
                    <a:pt x="14" y="0"/>
                  </a:moveTo>
                  <a:cubicBezTo>
                    <a:pt x="14" y="1"/>
                    <a:pt x="10" y="3"/>
                    <a:pt x="7" y="7"/>
                  </a:cubicBezTo>
                  <a:cubicBezTo>
                    <a:pt x="4" y="11"/>
                    <a:pt x="3" y="15"/>
                    <a:pt x="2" y="15"/>
                  </a:cubicBezTo>
                  <a:cubicBezTo>
                    <a:pt x="1" y="15"/>
                    <a:pt x="0" y="10"/>
                    <a:pt x="4" y="5"/>
                  </a:cubicBezTo>
                  <a:cubicBezTo>
                    <a:pt x="8" y="0"/>
                    <a:pt x="14" y="0"/>
                    <a:pt x="14"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72">
              <a:extLst>
                <a:ext uri="{FF2B5EF4-FFF2-40B4-BE49-F238E27FC236}">
                  <a16:creationId xmlns:a16="http://schemas.microsoft.com/office/drawing/2014/main" id="{A1CBB2CE-42A4-6353-413D-72902CC0A8F2}"/>
                </a:ext>
              </a:extLst>
            </p:cNvPr>
            <p:cNvSpPr>
              <a:spLocks/>
            </p:cNvSpPr>
            <p:nvPr/>
          </p:nvSpPr>
          <p:spPr bwMode="auto">
            <a:xfrm>
              <a:off x="2275" y="3688"/>
              <a:ext cx="24" cy="40"/>
            </a:xfrm>
            <a:custGeom>
              <a:avLst/>
              <a:gdLst>
                <a:gd name="T0" fmla="*/ 2 w 10"/>
                <a:gd name="T1" fmla="*/ 17 h 17"/>
                <a:gd name="T2" fmla="*/ 2 w 10"/>
                <a:gd name="T3" fmla="*/ 8 h 17"/>
                <a:gd name="T4" fmla="*/ 9 w 10"/>
                <a:gd name="T5" fmla="*/ 1 h 17"/>
                <a:gd name="T6" fmla="*/ 5 w 10"/>
                <a:gd name="T7" fmla="*/ 9 h 17"/>
                <a:gd name="T8" fmla="*/ 2 w 10"/>
                <a:gd name="T9" fmla="*/ 17 h 17"/>
              </a:gdLst>
              <a:ahLst/>
              <a:cxnLst>
                <a:cxn ang="0">
                  <a:pos x="T0" y="T1"/>
                </a:cxn>
                <a:cxn ang="0">
                  <a:pos x="T2" y="T3"/>
                </a:cxn>
                <a:cxn ang="0">
                  <a:pos x="T4" y="T5"/>
                </a:cxn>
                <a:cxn ang="0">
                  <a:pos x="T6" y="T7"/>
                </a:cxn>
                <a:cxn ang="0">
                  <a:pos x="T8" y="T9"/>
                </a:cxn>
              </a:cxnLst>
              <a:rect l="0" t="0" r="r" b="b"/>
              <a:pathLst>
                <a:path w="10" h="17">
                  <a:moveTo>
                    <a:pt x="2" y="17"/>
                  </a:moveTo>
                  <a:cubicBezTo>
                    <a:pt x="1" y="17"/>
                    <a:pt x="0" y="13"/>
                    <a:pt x="2" y="8"/>
                  </a:cubicBezTo>
                  <a:cubicBezTo>
                    <a:pt x="5" y="2"/>
                    <a:pt x="9" y="0"/>
                    <a:pt x="9" y="1"/>
                  </a:cubicBezTo>
                  <a:cubicBezTo>
                    <a:pt x="10" y="2"/>
                    <a:pt x="7" y="5"/>
                    <a:pt x="5" y="9"/>
                  </a:cubicBezTo>
                  <a:cubicBezTo>
                    <a:pt x="3" y="13"/>
                    <a:pt x="3" y="17"/>
                    <a:pt x="2" y="1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73">
              <a:extLst>
                <a:ext uri="{FF2B5EF4-FFF2-40B4-BE49-F238E27FC236}">
                  <a16:creationId xmlns:a16="http://schemas.microsoft.com/office/drawing/2014/main" id="{974159E8-655C-0BE5-C7E4-B270EA8F5DFD}"/>
                </a:ext>
              </a:extLst>
            </p:cNvPr>
            <p:cNvSpPr>
              <a:spLocks/>
            </p:cNvSpPr>
            <p:nvPr/>
          </p:nvSpPr>
          <p:spPr bwMode="auto">
            <a:xfrm>
              <a:off x="2154" y="3593"/>
              <a:ext cx="48" cy="12"/>
            </a:xfrm>
            <a:custGeom>
              <a:avLst/>
              <a:gdLst>
                <a:gd name="T0" fmla="*/ 20 w 20"/>
                <a:gd name="T1" fmla="*/ 3 h 5"/>
                <a:gd name="T2" fmla="*/ 10 w 20"/>
                <a:gd name="T3" fmla="*/ 3 h 5"/>
                <a:gd name="T4" fmla="*/ 0 w 20"/>
                <a:gd name="T5" fmla="*/ 4 h 5"/>
                <a:gd name="T6" fmla="*/ 10 w 20"/>
                <a:gd name="T7" fmla="*/ 0 h 5"/>
                <a:gd name="T8" fmla="*/ 20 w 20"/>
                <a:gd name="T9" fmla="*/ 3 h 5"/>
              </a:gdLst>
              <a:ahLst/>
              <a:cxnLst>
                <a:cxn ang="0">
                  <a:pos x="T0" y="T1"/>
                </a:cxn>
                <a:cxn ang="0">
                  <a:pos x="T2" y="T3"/>
                </a:cxn>
                <a:cxn ang="0">
                  <a:pos x="T4" y="T5"/>
                </a:cxn>
                <a:cxn ang="0">
                  <a:pos x="T6" y="T7"/>
                </a:cxn>
                <a:cxn ang="0">
                  <a:pos x="T8" y="T9"/>
                </a:cxn>
              </a:cxnLst>
              <a:rect l="0" t="0" r="r" b="b"/>
              <a:pathLst>
                <a:path w="20" h="5">
                  <a:moveTo>
                    <a:pt x="20" y="3"/>
                  </a:moveTo>
                  <a:cubicBezTo>
                    <a:pt x="19" y="4"/>
                    <a:pt x="15" y="3"/>
                    <a:pt x="10" y="3"/>
                  </a:cubicBezTo>
                  <a:cubicBezTo>
                    <a:pt x="5" y="3"/>
                    <a:pt x="1" y="5"/>
                    <a:pt x="0" y="4"/>
                  </a:cubicBezTo>
                  <a:cubicBezTo>
                    <a:pt x="0" y="4"/>
                    <a:pt x="4" y="0"/>
                    <a:pt x="10" y="0"/>
                  </a:cubicBezTo>
                  <a:cubicBezTo>
                    <a:pt x="16" y="0"/>
                    <a:pt x="20" y="2"/>
                    <a:pt x="20" y="3"/>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74">
              <a:extLst>
                <a:ext uri="{FF2B5EF4-FFF2-40B4-BE49-F238E27FC236}">
                  <a16:creationId xmlns:a16="http://schemas.microsoft.com/office/drawing/2014/main" id="{E25282BE-ED41-3816-22C3-2BAF62CC6EDA}"/>
                </a:ext>
              </a:extLst>
            </p:cNvPr>
            <p:cNvSpPr>
              <a:spLocks/>
            </p:cNvSpPr>
            <p:nvPr/>
          </p:nvSpPr>
          <p:spPr bwMode="auto">
            <a:xfrm>
              <a:off x="1439" y="2482"/>
              <a:ext cx="789" cy="916"/>
            </a:xfrm>
            <a:custGeom>
              <a:avLst/>
              <a:gdLst>
                <a:gd name="T0" fmla="*/ 263 w 332"/>
                <a:gd name="T1" fmla="*/ 7 h 386"/>
                <a:gd name="T2" fmla="*/ 320 w 332"/>
                <a:gd name="T3" fmla="*/ 59 h 386"/>
                <a:gd name="T4" fmla="*/ 332 w 332"/>
                <a:gd name="T5" fmla="*/ 376 h 386"/>
                <a:gd name="T6" fmla="*/ 211 w 332"/>
                <a:gd name="T7" fmla="*/ 386 h 386"/>
                <a:gd name="T8" fmla="*/ 192 w 332"/>
                <a:gd name="T9" fmla="*/ 119 h 386"/>
                <a:gd name="T10" fmla="*/ 0 w 332"/>
                <a:gd name="T11" fmla="*/ 37 h 386"/>
                <a:gd name="T12" fmla="*/ 263 w 332"/>
                <a:gd name="T13" fmla="*/ 7 h 386"/>
              </a:gdLst>
              <a:ahLst/>
              <a:cxnLst>
                <a:cxn ang="0">
                  <a:pos x="T0" y="T1"/>
                </a:cxn>
                <a:cxn ang="0">
                  <a:pos x="T2" y="T3"/>
                </a:cxn>
                <a:cxn ang="0">
                  <a:pos x="T4" y="T5"/>
                </a:cxn>
                <a:cxn ang="0">
                  <a:pos x="T6" y="T7"/>
                </a:cxn>
                <a:cxn ang="0">
                  <a:pos x="T8" y="T9"/>
                </a:cxn>
                <a:cxn ang="0">
                  <a:pos x="T10" y="T11"/>
                </a:cxn>
                <a:cxn ang="0">
                  <a:pos x="T12" y="T13"/>
                </a:cxn>
              </a:cxnLst>
              <a:rect l="0" t="0" r="r" b="b"/>
              <a:pathLst>
                <a:path w="332" h="386">
                  <a:moveTo>
                    <a:pt x="263" y="7"/>
                  </a:moveTo>
                  <a:cubicBezTo>
                    <a:pt x="263" y="7"/>
                    <a:pt x="315" y="3"/>
                    <a:pt x="320" y="59"/>
                  </a:cubicBezTo>
                  <a:cubicBezTo>
                    <a:pt x="326" y="115"/>
                    <a:pt x="332" y="376"/>
                    <a:pt x="332" y="376"/>
                  </a:cubicBezTo>
                  <a:cubicBezTo>
                    <a:pt x="211" y="386"/>
                    <a:pt x="211" y="386"/>
                    <a:pt x="211" y="386"/>
                  </a:cubicBezTo>
                  <a:cubicBezTo>
                    <a:pt x="192" y="119"/>
                    <a:pt x="192" y="119"/>
                    <a:pt x="192" y="119"/>
                  </a:cubicBezTo>
                  <a:cubicBezTo>
                    <a:pt x="0" y="37"/>
                    <a:pt x="0" y="37"/>
                    <a:pt x="0" y="37"/>
                  </a:cubicBezTo>
                  <a:cubicBezTo>
                    <a:pt x="0" y="37"/>
                    <a:pt x="228" y="0"/>
                    <a:pt x="263" y="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75">
              <a:extLst>
                <a:ext uri="{FF2B5EF4-FFF2-40B4-BE49-F238E27FC236}">
                  <a16:creationId xmlns:a16="http://schemas.microsoft.com/office/drawing/2014/main" id="{7EFFB5EC-9904-4029-06A7-26DD4CBE4BBF}"/>
                </a:ext>
              </a:extLst>
            </p:cNvPr>
            <p:cNvSpPr>
              <a:spLocks/>
            </p:cNvSpPr>
            <p:nvPr/>
          </p:nvSpPr>
          <p:spPr bwMode="auto">
            <a:xfrm>
              <a:off x="885" y="2318"/>
              <a:ext cx="746" cy="534"/>
            </a:xfrm>
            <a:custGeom>
              <a:avLst/>
              <a:gdLst>
                <a:gd name="T0" fmla="*/ 283 w 314"/>
                <a:gd name="T1" fmla="*/ 0 h 225"/>
                <a:gd name="T2" fmla="*/ 308 w 314"/>
                <a:gd name="T3" fmla="*/ 98 h 225"/>
                <a:gd name="T4" fmla="*/ 222 w 314"/>
                <a:gd name="T5" fmla="*/ 148 h 225"/>
                <a:gd name="T6" fmla="*/ 20 w 314"/>
                <a:gd name="T7" fmla="*/ 225 h 225"/>
                <a:gd name="T8" fmla="*/ 0 w 314"/>
                <a:gd name="T9" fmla="*/ 142 h 225"/>
                <a:gd name="T10" fmla="*/ 70 w 314"/>
                <a:gd name="T11" fmla="*/ 0 h 225"/>
                <a:gd name="T12" fmla="*/ 283 w 314"/>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314" h="225">
                  <a:moveTo>
                    <a:pt x="283" y="0"/>
                  </a:moveTo>
                  <a:cubicBezTo>
                    <a:pt x="283" y="0"/>
                    <a:pt x="314" y="88"/>
                    <a:pt x="308" y="98"/>
                  </a:cubicBezTo>
                  <a:cubicBezTo>
                    <a:pt x="303" y="108"/>
                    <a:pt x="222" y="148"/>
                    <a:pt x="222" y="148"/>
                  </a:cubicBezTo>
                  <a:cubicBezTo>
                    <a:pt x="20" y="225"/>
                    <a:pt x="20" y="225"/>
                    <a:pt x="20" y="225"/>
                  </a:cubicBezTo>
                  <a:cubicBezTo>
                    <a:pt x="20" y="225"/>
                    <a:pt x="0" y="192"/>
                    <a:pt x="0" y="142"/>
                  </a:cubicBezTo>
                  <a:cubicBezTo>
                    <a:pt x="0" y="91"/>
                    <a:pt x="70" y="0"/>
                    <a:pt x="70" y="0"/>
                  </a:cubicBezTo>
                  <a:lnTo>
                    <a:pt x="283" y="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76">
              <a:extLst>
                <a:ext uri="{FF2B5EF4-FFF2-40B4-BE49-F238E27FC236}">
                  <a16:creationId xmlns:a16="http://schemas.microsoft.com/office/drawing/2014/main" id="{CEDB2492-2983-7FA6-AA43-F6A4AF59C3BD}"/>
                </a:ext>
              </a:extLst>
            </p:cNvPr>
            <p:cNvSpPr>
              <a:spLocks/>
            </p:cNvSpPr>
            <p:nvPr/>
          </p:nvSpPr>
          <p:spPr bwMode="auto">
            <a:xfrm>
              <a:off x="1415" y="2560"/>
              <a:ext cx="813" cy="841"/>
            </a:xfrm>
            <a:custGeom>
              <a:avLst/>
              <a:gdLst>
                <a:gd name="T0" fmla="*/ 0 w 342"/>
                <a:gd name="T1" fmla="*/ 0 h 354"/>
                <a:gd name="T2" fmla="*/ 1 w 342"/>
                <a:gd name="T3" fmla="*/ 0 h 354"/>
                <a:gd name="T4" fmla="*/ 4 w 342"/>
                <a:gd name="T5" fmla="*/ 2 h 354"/>
                <a:gd name="T6" fmla="*/ 15 w 342"/>
                <a:gd name="T7" fmla="*/ 7 h 354"/>
                <a:gd name="T8" fmla="*/ 57 w 342"/>
                <a:gd name="T9" fmla="*/ 25 h 354"/>
                <a:gd name="T10" fmla="*/ 202 w 342"/>
                <a:gd name="T11" fmla="*/ 87 h 354"/>
                <a:gd name="T12" fmla="*/ 201 w 342"/>
                <a:gd name="T13" fmla="*/ 86 h 354"/>
                <a:gd name="T14" fmla="*/ 207 w 342"/>
                <a:gd name="T15" fmla="*/ 171 h 354"/>
                <a:gd name="T16" fmla="*/ 220 w 342"/>
                <a:gd name="T17" fmla="*/ 353 h 354"/>
                <a:gd name="T18" fmla="*/ 220 w 342"/>
                <a:gd name="T19" fmla="*/ 354 h 354"/>
                <a:gd name="T20" fmla="*/ 221 w 342"/>
                <a:gd name="T21" fmla="*/ 354 h 354"/>
                <a:gd name="T22" fmla="*/ 309 w 342"/>
                <a:gd name="T23" fmla="*/ 346 h 354"/>
                <a:gd name="T24" fmla="*/ 333 w 342"/>
                <a:gd name="T25" fmla="*/ 344 h 354"/>
                <a:gd name="T26" fmla="*/ 339 w 342"/>
                <a:gd name="T27" fmla="*/ 343 h 354"/>
                <a:gd name="T28" fmla="*/ 342 w 342"/>
                <a:gd name="T29" fmla="*/ 343 h 354"/>
                <a:gd name="T30" fmla="*/ 339 w 342"/>
                <a:gd name="T31" fmla="*/ 343 h 354"/>
                <a:gd name="T32" fmla="*/ 333 w 342"/>
                <a:gd name="T33" fmla="*/ 344 h 354"/>
                <a:gd name="T34" fmla="*/ 309 w 342"/>
                <a:gd name="T35" fmla="*/ 345 h 354"/>
                <a:gd name="T36" fmla="*/ 221 w 342"/>
                <a:gd name="T37" fmla="*/ 352 h 354"/>
                <a:gd name="T38" fmla="*/ 222 w 342"/>
                <a:gd name="T39" fmla="*/ 353 h 354"/>
                <a:gd name="T40" fmla="*/ 209 w 342"/>
                <a:gd name="T41" fmla="*/ 170 h 354"/>
                <a:gd name="T42" fmla="*/ 203 w 342"/>
                <a:gd name="T43" fmla="*/ 86 h 354"/>
                <a:gd name="T44" fmla="*/ 203 w 342"/>
                <a:gd name="T45" fmla="*/ 85 h 354"/>
                <a:gd name="T46" fmla="*/ 203 w 342"/>
                <a:gd name="T47" fmla="*/ 85 h 354"/>
                <a:gd name="T48" fmla="*/ 58 w 342"/>
                <a:gd name="T49" fmla="*/ 24 h 354"/>
                <a:gd name="T50" fmla="*/ 16 w 342"/>
                <a:gd name="T51" fmla="*/ 6 h 354"/>
                <a:gd name="T52" fmla="*/ 4 w 342"/>
                <a:gd name="T53" fmla="*/ 1 h 354"/>
                <a:gd name="T54" fmla="*/ 1 w 342"/>
                <a:gd name="T55" fmla="*/ 0 h 354"/>
                <a:gd name="T56" fmla="*/ 0 w 342"/>
                <a:gd name="T5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2" h="354">
                  <a:moveTo>
                    <a:pt x="0" y="0"/>
                  </a:moveTo>
                  <a:cubicBezTo>
                    <a:pt x="0" y="0"/>
                    <a:pt x="1" y="0"/>
                    <a:pt x="1" y="0"/>
                  </a:cubicBezTo>
                  <a:cubicBezTo>
                    <a:pt x="2" y="1"/>
                    <a:pt x="3" y="1"/>
                    <a:pt x="4" y="2"/>
                  </a:cubicBezTo>
                  <a:cubicBezTo>
                    <a:pt x="7" y="3"/>
                    <a:pt x="11" y="4"/>
                    <a:pt x="15" y="7"/>
                  </a:cubicBezTo>
                  <a:cubicBezTo>
                    <a:pt x="25" y="11"/>
                    <a:pt x="39" y="17"/>
                    <a:pt x="57" y="25"/>
                  </a:cubicBezTo>
                  <a:cubicBezTo>
                    <a:pt x="93" y="40"/>
                    <a:pt x="144" y="62"/>
                    <a:pt x="202" y="87"/>
                  </a:cubicBezTo>
                  <a:cubicBezTo>
                    <a:pt x="201" y="86"/>
                    <a:pt x="201" y="86"/>
                    <a:pt x="201" y="86"/>
                  </a:cubicBezTo>
                  <a:cubicBezTo>
                    <a:pt x="203" y="113"/>
                    <a:pt x="205" y="141"/>
                    <a:pt x="207" y="171"/>
                  </a:cubicBezTo>
                  <a:cubicBezTo>
                    <a:pt x="212" y="239"/>
                    <a:pt x="217" y="303"/>
                    <a:pt x="220" y="353"/>
                  </a:cubicBezTo>
                  <a:cubicBezTo>
                    <a:pt x="220" y="354"/>
                    <a:pt x="220" y="354"/>
                    <a:pt x="220" y="354"/>
                  </a:cubicBezTo>
                  <a:cubicBezTo>
                    <a:pt x="221" y="354"/>
                    <a:pt x="221" y="354"/>
                    <a:pt x="221" y="354"/>
                  </a:cubicBezTo>
                  <a:cubicBezTo>
                    <a:pt x="258" y="351"/>
                    <a:pt x="288" y="348"/>
                    <a:pt x="309" y="346"/>
                  </a:cubicBezTo>
                  <a:cubicBezTo>
                    <a:pt x="319" y="345"/>
                    <a:pt x="327" y="345"/>
                    <a:pt x="333" y="344"/>
                  </a:cubicBezTo>
                  <a:cubicBezTo>
                    <a:pt x="336" y="344"/>
                    <a:pt x="338" y="344"/>
                    <a:pt x="339" y="343"/>
                  </a:cubicBezTo>
                  <a:cubicBezTo>
                    <a:pt x="341" y="343"/>
                    <a:pt x="342" y="343"/>
                    <a:pt x="342" y="343"/>
                  </a:cubicBezTo>
                  <a:cubicBezTo>
                    <a:pt x="342" y="343"/>
                    <a:pt x="341" y="343"/>
                    <a:pt x="339" y="343"/>
                  </a:cubicBezTo>
                  <a:cubicBezTo>
                    <a:pt x="338" y="343"/>
                    <a:pt x="336" y="343"/>
                    <a:pt x="333" y="344"/>
                  </a:cubicBezTo>
                  <a:cubicBezTo>
                    <a:pt x="327" y="344"/>
                    <a:pt x="319" y="345"/>
                    <a:pt x="309" y="345"/>
                  </a:cubicBezTo>
                  <a:cubicBezTo>
                    <a:pt x="288" y="347"/>
                    <a:pt x="258" y="349"/>
                    <a:pt x="221" y="352"/>
                  </a:cubicBezTo>
                  <a:cubicBezTo>
                    <a:pt x="222" y="353"/>
                    <a:pt x="222" y="353"/>
                    <a:pt x="222" y="353"/>
                  </a:cubicBezTo>
                  <a:cubicBezTo>
                    <a:pt x="218" y="303"/>
                    <a:pt x="214" y="239"/>
                    <a:pt x="209" y="170"/>
                  </a:cubicBezTo>
                  <a:cubicBezTo>
                    <a:pt x="207" y="141"/>
                    <a:pt x="205" y="112"/>
                    <a:pt x="203" y="86"/>
                  </a:cubicBezTo>
                  <a:cubicBezTo>
                    <a:pt x="203" y="85"/>
                    <a:pt x="203" y="85"/>
                    <a:pt x="203" y="85"/>
                  </a:cubicBezTo>
                  <a:cubicBezTo>
                    <a:pt x="203" y="85"/>
                    <a:pt x="203" y="85"/>
                    <a:pt x="203" y="85"/>
                  </a:cubicBezTo>
                  <a:cubicBezTo>
                    <a:pt x="144" y="60"/>
                    <a:pt x="94" y="39"/>
                    <a:pt x="58" y="24"/>
                  </a:cubicBezTo>
                  <a:cubicBezTo>
                    <a:pt x="40" y="16"/>
                    <a:pt x="26" y="10"/>
                    <a:pt x="16" y="6"/>
                  </a:cubicBezTo>
                  <a:cubicBezTo>
                    <a:pt x="11" y="4"/>
                    <a:pt x="7" y="2"/>
                    <a:pt x="4" y="1"/>
                  </a:cubicBezTo>
                  <a:cubicBezTo>
                    <a:pt x="3" y="1"/>
                    <a:pt x="2" y="0"/>
                    <a:pt x="1" y="0"/>
                  </a:cubicBezTo>
                  <a:cubicBezTo>
                    <a:pt x="1" y="0"/>
                    <a:pt x="0" y="0"/>
                    <a:pt x="0" y="0"/>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77">
              <a:extLst>
                <a:ext uri="{FF2B5EF4-FFF2-40B4-BE49-F238E27FC236}">
                  <a16:creationId xmlns:a16="http://schemas.microsoft.com/office/drawing/2014/main" id="{6246E26F-17F8-A63B-33C2-B62DF2DDC37E}"/>
                </a:ext>
              </a:extLst>
            </p:cNvPr>
            <p:cNvSpPr>
              <a:spLocks/>
            </p:cNvSpPr>
            <p:nvPr/>
          </p:nvSpPr>
          <p:spPr bwMode="auto">
            <a:xfrm>
              <a:off x="1035" y="2522"/>
              <a:ext cx="344" cy="59"/>
            </a:xfrm>
            <a:custGeom>
              <a:avLst/>
              <a:gdLst>
                <a:gd name="T0" fmla="*/ 0 w 145"/>
                <a:gd name="T1" fmla="*/ 25 h 25"/>
                <a:gd name="T2" fmla="*/ 6 w 145"/>
                <a:gd name="T3" fmla="*/ 23 h 25"/>
                <a:gd name="T4" fmla="*/ 21 w 145"/>
                <a:gd name="T5" fmla="*/ 18 h 25"/>
                <a:gd name="T6" fmla="*/ 72 w 145"/>
                <a:gd name="T7" fmla="*/ 5 h 25"/>
                <a:gd name="T8" fmla="*/ 124 w 145"/>
                <a:gd name="T9" fmla="*/ 6 h 25"/>
                <a:gd name="T10" fmla="*/ 145 w 145"/>
                <a:gd name="T11" fmla="*/ 12 h 25"/>
                <a:gd name="T12" fmla="*/ 139 w 145"/>
                <a:gd name="T13" fmla="*/ 9 h 25"/>
                <a:gd name="T14" fmla="*/ 124 w 145"/>
                <a:gd name="T15" fmla="*/ 4 h 25"/>
                <a:gd name="T16" fmla="*/ 71 w 145"/>
                <a:gd name="T17" fmla="*/ 3 h 25"/>
                <a:gd name="T18" fmla="*/ 20 w 145"/>
                <a:gd name="T19" fmla="*/ 17 h 25"/>
                <a:gd name="T20" fmla="*/ 5 w 145"/>
                <a:gd name="T21" fmla="*/ 22 h 25"/>
                <a:gd name="T22" fmla="*/ 0 w 145"/>
                <a:gd name="T2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25">
                  <a:moveTo>
                    <a:pt x="0" y="25"/>
                  </a:moveTo>
                  <a:cubicBezTo>
                    <a:pt x="0" y="25"/>
                    <a:pt x="2" y="24"/>
                    <a:pt x="6" y="23"/>
                  </a:cubicBezTo>
                  <a:cubicBezTo>
                    <a:pt x="10" y="22"/>
                    <a:pt x="15" y="20"/>
                    <a:pt x="21" y="18"/>
                  </a:cubicBezTo>
                  <a:cubicBezTo>
                    <a:pt x="34" y="14"/>
                    <a:pt x="51" y="8"/>
                    <a:pt x="72" y="5"/>
                  </a:cubicBezTo>
                  <a:cubicBezTo>
                    <a:pt x="92" y="2"/>
                    <a:pt x="111" y="3"/>
                    <a:pt x="124" y="6"/>
                  </a:cubicBezTo>
                  <a:cubicBezTo>
                    <a:pt x="137" y="9"/>
                    <a:pt x="144" y="12"/>
                    <a:pt x="145" y="12"/>
                  </a:cubicBezTo>
                  <a:cubicBezTo>
                    <a:pt x="145" y="12"/>
                    <a:pt x="143" y="11"/>
                    <a:pt x="139" y="9"/>
                  </a:cubicBezTo>
                  <a:cubicBezTo>
                    <a:pt x="136" y="8"/>
                    <a:pt x="131" y="6"/>
                    <a:pt x="124" y="4"/>
                  </a:cubicBezTo>
                  <a:cubicBezTo>
                    <a:pt x="111" y="1"/>
                    <a:pt x="92" y="0"/>
                    <a:pt x="71" y="3"/>
                  </a:cubicBezTo>
                  <a:cubicBezTo>
                    <a:pt x="51" y="6"/>
                    <a:pt x="33" y="12"/>
                    <a:pt x="20" y="17"/>
                  </a:cubicBezTo>
                  <a:cubicBezTo>
                    <a:pt x="14" y="19"/>
                    <a:pt x="9" y="21"/>
                    <a:pt x="5" y="22"/>
                  </a:cubicBezTo>
                  <a:cubicBezTo>
                    <a:pt x="2" y="24"/>
                    <a:pt x="0" y="24"/>
                    <a:pt x="0" y="25"/>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78">
              <a:extLst>
                <a:ext uri="{FF2B5EF4-FFF2-40B4-BE49-F238E27FC236}">
                  <a16:creationId xmlns:a16="http://schemas.microsoft.com/office/drawing/2014/main" id="{2D999962-9EF7-A6DD-FE7D-F92E5709AAB8}"/>
                </a:ext>
              </a:extLst>
            </p:cNvPr>
            <p:cNvSpPr>
              <a:spLocks/>
            </p:cNvSpPr>
            <p:nvPr/>
          </p:nvSpPr>
          <p:spPr bwMode="auto">
            <a:xfrm>
              <a:off x="1101" y="2465"/>
              <a:ext cx="271" cy="81"/>
            </a:xfrm>
            <a:custGeom>
              <a:avLst/>
              <a:gdLst>
                <a:gd name="T0" fmla="*/ 1 w 114"/>
                <a:gd name="T1" fmla="*/ 2 h 34"/>
                <a:gd name="T2" fmla="*/ 18 w 114"/>
                <a:gd name="T3" fmla="*/ 2 h 34"/>
                <a:gd name="T4" fmla="*/ 37 w 114"/>
                <a:gd name="T5" fmla="*/ 4 h 34"/>
                <a:gd name="T6" fmla="*/ 60 w 114"/>
                <a:gd name="T7" fmla="*/ 8 h 34"/>
                <a:gd name="T8" fmla="*/ 100 w 114"/>
                <a:gd name="T9" fmla="*/ 22 h 34"/>
                <a:gd name="T10" fmla="*/ 114 w 114"/>
                <a:gd name="T11" fmla="*/ 33 h 34"/>
                <a:gd name="T12" fmla="*/ 111 w 114"/>
                <a:gd name="T13" fmla="*/ 29 h 34"/>
                <a:gd name="T14" fmla="*/ 101 w 114"/>
                <a:gd name="T15" fmla="*/ 21 h 34"/>
                <a:gd name="T16" fmla="*/ 61 w 114"/>
                <a:gd name="T17" fmla="*/ 5 h 34"/>
                <a:gd name="T18" fmla="*/ 37 w 114"/>
                <a:gd name="T19" fmla="*/ 2 h 34"/>
                <a:gd name="T20" fmla="*/ 18 w 114"/>
                <a:gd name="T21" fmla="*/ 1 h 34"/>
                <a:gd name="T22" fmla="*/ 5 w 114"/>
                <a:gd name="T23" fmla="*/ 1 h 34"/>
                <a:gd name="T24" fmla="*/ 1 w 114"/>
                <a:gd name="T25"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34">
                  <a:moveTo>
                    <a:pt x="1" y="2"/>
                  </a:moveTo>
                  <a:cubicBezTo>
                    <a:pt x="1" y="3"/>
                    <a:pt x="7" y="1"/>
                    <a:pt x="18" y="2"/>
                  </a:cubicBezTo>
                  <a:cubicBezTo>
                    <a:pt x="24" y="3"/>
                    <a:pt x="30" y="3"/>
                    <a:pt x="37" y="4"/>
                  </a:cubicBezTo>
                  <a:cubicBezTo>
                    <a:pt x="44" y="5"/>
                    <a:pt x="52" y="6"/>
                    <a:pt x="60" y="8"/>
                  </a:cubicBezTo>
                  <a:cubicBezTo>
                    <a:pt x="77" y="10"/>
                    <a:pt x="91" y="16"/>
                    <a:pt x="100" y="22"/>
                  </a:cubicBezTo>
                  <a:cubicBezTo>
                    <a:pt x="109" y="28"/>
                    <a:pt x="113" y="34"/>
                    <a:pt x="114" y="33"/>
                  </a:cubicBezTo>
                  <a:cubicBezTo>
                    <a:pt x="114" y="33"/>
                    <a:pt x="113" y="32"/>
                    <a:pt x="111" y="29"/>
                  </a:cubicBezTo>
                  <a:cubicBezTo>
                    <a:pt x="109" y="27"/>
                    <a:pt x="105" y="24"/>
                    <a:pt x="101" y="21"/>
                  </a:cubicBezTo>
                  <a:cubicBezTo>
                    <a:pt x="92" y="14"/>
                    <a:pt x="77" y="8"/>
                    <a:pt x="61" y="5"/>
                  </a:cubicBezTo>
                  <a:cubicBezTo>
                    <a:pt x="53" y="4"/>
                    <a:pt x="45" y="3"/>
                    <a:pt x="37" y="2"/>
                  </a:cubicBezTo>
                  <a:cubicBezTo>
                    <a:pt x="30" y="1"/>
                    <a:pt x="24" y="1"/>
                    <a:pt x="18" y="1"/>
                  </a:cubicBezTo>
                  <a:cubicBezTo>
                    <a:pt x="13" y="0"/>
                    <a:pt x="8" y="1"/>
                    <a:pt x="5" y="1"/>
                  </a:cubicBezTo>
                  <a:cubicBezTo>
                    <a:pt x="2" y="2"/>
                    <a:pt x="0" y="2"/>
                    <a:pt x="1" y="2"/>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79">
              <a:extLst>
                <a:ext uri="{FF2B5EF4-FFF2-40B4-BE49-F238E27FC236}">
                  <a16:creationId xmlns:a16="http://schemas.microsoft.com/office/drawing/2014/main" id="{F66D603E-3823-6029-DFE3-9BF2C3AEF031}"/>
                </a:ext>
              </a:extLst>
            </p:cNvPr>
            <p:cNvSpPr>
              <a:spLocks/>
            </p:cNvSpPr>
            <p:nvPr/>
          </p:nvSpPr>
          <p:spPr bwMode="auto">
            <a:xfrm>
              <a:off x="1035" y="784"/>
              <a:ext cx="458" cy="527"/>
            </a:xfrm>
            <a:custGeom>
              <a:avLst/>
              <a:gdLst>
                <a:gd name="T0" fmla="*/ 118 w 193"/>
                <a:gd name="T1" fmla="*/ 4 h 222"/>
                <a:gd name="T2" fmla="*/ 54 w 193"/>
                <a:gd name="T3" fmla="*/ 22 h 222"/>
                <a:gd name="T4" fmla="*/ 12 w 193"/>
                <a:gd name="T5" fmla="*/ 77 h 222"/>
                <a:gd name="T6" fmla="*/ 7 w 193"/>
                <a:gd name="T7" fmla="*/ 150 h 222"/>
                <a:gd name="T8" fmla="*/ 53 w 193"/>
                <a:gd name="T9" fmla="*/ 206 h 222"/>
                <a:gd name="T10" fmla="*/ 148 w 193"/>
                <a:gd name="T11" fmla="*/ 196 h 222"/>
                <a:gd name="T12" fmla="*/ 192 w 193"/>
                <a:gd name="T13" fmla="*/ 108 h 222"/>
                <a:gd name="T14" fmla="*/ 174 w 193"/>
                <a:gd name="T15" fmla="*/ 42 h 222"/>
                <a:gd name="T16" fmla="*/ 118 w 193"/>
                <a:gd name="T17" fmla="*/ 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22">
                  <a:moveTo>
                    <a:pt x="118" y="4"/>
                  </a:moveTo>
                  <a:cubicBezTo>
                    <a:pt x="94" y="0"/>
                    <a:pt x="74" y="9"/>
                    <a:pt x="54" y="22"/>
                  </a:cubicBezTo>
                  <a:cubicBezTo>
                    <a:pt x="35" y="35"/>
                    <a:pt x="20" y="55"/>
                    <a:pt x="12" y="77"/>
                  </a:cubicBezTo>
                  <a:cubicBezTo>
                    <a:pt x="3" y="100"/>
                    <a:pt x="0" y="126"/>
                    <a:pt x="7" y="150"/>
                  </a:cubicBezTo>
                  <a:cubicBezTo>
                    <a:pt x="14" y="174"/>
                    <a:pt x="31" y="195"/>
                    <a:pt x="53" y="206"/>
                  </a:cubicBezTo>
                  <a:cubicBezTo>
                    <a:pt x="83" y="222"/>
                    <a:pt x="121" y="216"/>
                    <a:pt x="148" y="196"/>
                  </a:cubicBezTo>
                  <a:cubicBezTo>
                    <a:pt x="175" y="176"/>
                    <a:pt x="191" y="142"/>
                    <a:pt x="192" y="108"/>
                  </a:cubicBezTo>
                  <a:cubicBezTo>
                    <a:pt x="193" y="85"/>
                    <a:pt x="187" y="61"/>
                    <a:pt x="174" y="42"/>
                  </a:cubicBezTo>
                  <a:cubicBezTo>
                    <a:pt x="161" y="22"/>
                    <a:pt x="141" y="8"/>
                    <a:pt x="118" y="4"/>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0">
              <a:extLst>
                <a:ext uri="{FF2B5EF4-FFF2-40B4-BE49-F238E27FC236}">
                  <a16:creationId xmlns:a16="http://schemas.microsoft.com/office/drawing/2014/main" id="{FBDDA5ED-8271-DB80-5F59-8BB6393C3B92}"/>
                </a:ext>
              </a:extLst>
            </p:cNvPr>
            <p:cNvSpPr>
              <a:spLocks/>
            </p:cNvSpPr>
            <p:nvPr/>
          </p:nvSpPr>
          <p:spPr bwMode="auto">
            <a:xfrm>
              <a:off x="1149" y="789"/>
              <a:ext cx="390" cy="237"/>
            </a:xfrm>
            <a:custGeom>
              <a:avLst/>
              <a:gdLst>
                <a:gd name="T0" fmla="*/ 4 w 164"/>
                <a:gd name="T1" fmla="*/ 81 h 100"/>
                <a:gd name="T2" fmla="*/ 7 w 164"/>
                <a:gd name="T3" fmla="*/ 53 h 100"/>
                <a:gd name="T4" fmla="*/ 46 w 164"/>
                <a:gd name="T5" fmla="*/ 8 h 100"/>
                <a:gd name="T6" fmla="*/ 107 w 164"/>
                <a:gd name="T7" fmla="*/ 9 h 100"/>
                <a:gd name="T8" fmla="*/ 146 w 164"/>
                <a:gd name="T9" fmla="*/ 34 h 100"/>
                <a:gd name="T10" fmla="*/ 158 w 164"/>
                <a:gd name="T11" fmla="*/ 92 h 100"/>
                <a:gd name="T12" fmla="*/ 52 w 164"/>
                <a:gd name="T13" fmla="*/ 77 h 100"/>
                <a:gd name="T14" fmla="*/ 20 w 164"/>
                <a:gd name="T15" fmla="*/ 98 h 100"/>
                <a:gd name="T16" fmla="*/ 9 w 164"/>
                <a:gd name="T17" fmla="*/ 100 h 100"/>
                <a:gd name="T18" fmla="*/ 1 w 164"/>
                <a:gd name="T19" fmla="*/ 93 h 100"/>
                <a:gd name="T20" fmla="*/ 4 w 164"/>
                <a:gd name="T21" fmla="*/ 8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100">
                  <a:moveTo>
                    <a:pt x="4" y="81"/>
                  </a:moveTo>
                  <a:cubicBezTo>
                    <a:pt x="7" y="72"/>
                    <a:pt x="6" y="62"/>
                    <a:pt x="7" y="53"/>
                  </a:cubicBezTo>
                  <a:cubicBezTo>
                    <a:pt x="10" y="32"/>
                    <a:pt x="27" y="16"/>
                    <a:pt x="46" y="8"/>
                  </a:cubicBezTo>
                  <a:cubicBezTo>
                    <a:pt x="64" y="0"/>
                    <a:pt x="86" y="2"/>
                    <a:pt x="107" y="9"/>
                  </a:cubicBezTo>
                  <a:cubicBezTo>
                    <a:pt x="122" y="14"/>
                    <a:pt x="136" y="22"/>
                    <a:pt x="146" y="34"/>
                  </a:cubicBezTo>
                  <a:cubicBezTo>
                    <a:pt x="159" y="50"/>
                    <a:pt x="164" y="73"/>
                    <a:pt x="158" y="92"/>
                  </a:cubicBezTo>
                  <a:cubicBezTo>
                    <a:pt x="52" y="77"/>
                    <a:pt x="52" y="77"/>
                    <a:pt x="52" y="77"/>
                  </a:cubicBezTo>
                  <a:cubicBezTo>
                    <a:pt x="42" y="85"/>
                    <a:pt x="32" y="93"/>
                    <a:pt x="20" y="98"/>
                  </a:cubicBezTo>
                  <a:cubicBezTo>
                    <a:pt x="16" y="99"/>
                    <a:pt x="13" y="100"/>
                    <a:pt x="9" y="100"/>
                  </a:cubicBezTo>
                  <a:cubicBezTo>
                    <a:pt x="5" y="99"/>
                    <a:pt x="2" y="97"/>
                    <a:pt x="1" y="93"/>
                  </a:cubicBezTo>
                  <a:cubicBezTo>
                    <a:pt x="0" y="89"/>
                    <a:pt x="2" y="85"/>
                    <a:pt x="4" y="8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1">
              <a:extLst>
                <a:ext uri="{FF2B5EF4-FFF2-40B4-BE49-F238E27FC236}">
                  <a16:creationId xmlns:a16="http://schemas.microsoft.com/office/drawing/2014/main" id="{4592AB71-9048-D102-8FF7-4E6515FC3349}"/>
                </a:ext>
              </a:extLst>
            </p:cNvPr>
            <p:cNvSpPr>
              <a:spLocks/>
            </p:cNvSpPr>
            <p:nvPr/>
          </p:nvSpPr>
          <p:spPr bwMode="auto">
            <a:xfrm>
              <a:off x="1151" y="874"/>
              <a:ext cx="376" cy="746"/>
            </a:xfrm>
            <a:custGeom>
              <a:avLst/>
              <a:gdLst>
                <a:gd name="T0" fmla="*/ 109 w 158"/>
                <a:gd name="T1" fmla="*/ 2 h 314"/>
                <a:gd name="T2" fmla="*/ 16 w 158"/>
                <a:gd name="T3" fmla="*/ 22 h 314"/>
                <a:gd name="T4" fmla="*/ 0 w 158"/>
                <a:gd name="T5" fmla="*/ 39 h 314"/>
                <a:gd name="T6" fmla="*/ 1 w 158"/>
                <a:gd name="T7" fmla="*/ 239 h 314"/>
                <a:gd name="T8" fmla="*/ 14 w 158"/>
                <a:gd name="T9" fmla="*/ 276 h 314"/>
                <a:gd name="T10" fmla="*/ 23 w 158"/>
                <a:gd name="T11" fmla="*/ 288 h 314"/>
                <a:gd name="T12" fmla="*/ 99 w 158"/>
                <a:gd name="T13" fmla="*/ 282 h 314"/>
                <a:gd name="T14" fmla="*/ 101 w 158"/>
                <a:gd name="T15" fmla="*/ 277 h 314"/>
                <a:gd name="T16" fmla="*/ 102 w 158"/>
                <a:gd name="T17" fmla="*/ 272 h 314"/>
                <a:gd name="T18" fmla="*/ 104 w 158"/>
                <a:gd name="T19" fmla="*/ 253 h 314"/>
                <a:gd name="T20" fmla="*/ 105 w 158"/>
                <a:gd name="T21" fmla="*/ 217 h 314"/>
                <a:gd name="T22" fmla="*/ 153 w 158"/>
                <a:gd name="T23" fmla="*/ 164 h 314"/>
                <a:gd name="T24" fmla="*/ 157 w 158"/>
                <a:gd name="T25" fmla="*/ 66 h 314"/>
                <a:gd name="T26" fmla="*/ 109 w 158"/>
                <a:gd name="T27" fmla="*/ 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314">
                  <a:moveTo>
                    <a:pt x="109" y="2"/>
                  </a:moveTo>
                  <a:cubicBezTo>
                    <a:pt x="16" y="22"/>
                    <a:pt x="16" y="22"/>
                    <a:pt x="16" y="22"/>
                  </a:cubicBezTo>
                  <a:cubicBezTo>
                    <a:pt x="7" y="22"/>
                    <a:pt x="0" y="30"/>
                    <a:pt x="0" y="39"/>
                  </a:cubicBezTo>
                  <a:cubicBezTo>
                    <a:pt x="1" y="239"/>
                    <a:pt x="1" y="239"/>
                    <a:pt x="1" y="239"/>
                  </a:cubicBezTo>
                  <a:cubicBezTo>
                    <a:pt x="1" y="252"/>
                    <a:pt x="6" y="266"/>
                    <a:pt x="14" y="276"/>
                  </a:cubicBezTo>
                  <a:cubicBezTo>
                    <a:pt x="23" y="288"/>
                    <a:pt x="23" y="288"/>
                    <a:pt x="23" y="288"/>
                  </a:cubicBezTo>
                  <a:cubicBezTo>
                    <a:pt x="43" y="314"/>
                    <a:pt x="84" y="311"/>
                    <a:pt x="99" y="282"/>
                  </a:cubicBezTo>
                  <a:cubicBezTo>
                    <a:pt x="100" y="280"/>
                    <a:pt x="101" y="278"/>
                    <a:pt x="101" y="277"/>
                  </a:cubicBezTo>
                  <a:cubicBezTo>
                    <a:pt x="102" y="275"/>
                    <a:pt x="102" y="274"/>
                    <a:pt x="102" y="272"/>
                  </a:cubicBezTo>
                  <a:cubicBezTo>
                    <a:pt x="104" y="253"/>
                    <a:pt x="104" y="253"/>
                    <a:pt x="104" y="253"/>
                  </a:cubicBezTo>
                  <a:cubicBezTo>
                    <a:pt x="105" y="235"/>
                    <a:pt x="105" y="217"/>
                    <a:pt x="105" y="217"/>
                  </a:cubicBezTo>
                  <a:cubicBezTo>
                    <a:pt x="105" y="217"/>
                    <a:pt x="143" y="212"/>
                    <a:pt x="153" y="164"/>
                  </a:cubicBezTo>
                  <a:cubicBezTo>
                    <a:pt x="157" y="139"/>
                    <a:pt x="158" y="99"/>
                    <a:pt x="157" y="66"/>
                  </a:cubicBezTo>
                  <a:cubicBezTo>
                    <a:pt x="156" y="37"/>
                    <a:pt x="138" y="0"/>
                    <a:pt x="109" y="2"/>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6">
              <a:extLst>
                <a:ext uri="{FF2B5EF4-FFF2-40B4-BE49-F238E27FC236}">
                  <a16:creationId xmlns:a16="http://schemas.microsoft.com/office/drawing/2014/main" id="{55A415C9-A5DC-A7B1-E486-409E40D6800E}"/>
                </a:ext>
              </a:extLst>
            </p:cNvPr>
            <p:cNvSpPr>
              <a:spLocks/>
            </p:cNvSpPr>
            <p:nvPr/>
          </p:nvSpPr>
          <p:spPr bwMode="auto">
            <a:xfrm>
              <a:off x="1394" y="1064"/>
              <a:ext cx="47" cy="136"/>
            </a:xfrm>
            <a:custGeom>
              <a:avLst/>
              <a:gdLst>
                <a:gd name="T0" fmla="*/ 2 w 20"/>
                <a:gd name="T1" fmla="*/ 57 h 57"/>
                <a:gd name="T2" fmla="*/ 13 w 20"/>
                <a:gd name="T3" fmla="*/ 55 h 57"/>
                <a:gd name="T4" fmla="*/ 16 w 20"/>
                <a:gd name="T5" fmla="*/ 54 h 57"/>
                <a:gd name="T6" fmla="*/ 15 w 20"/>
                <a:gd name="T7" fmla="*/ 48 h 57"/>
                <a:gd name="T8" fmla="*/ 11 w 20"/>
                <a:gd name="T9" fmla="*/ 35 h 57"/>
                <a:gd name="T10" fmla="*/ 1 w 20"/>
                <a:gd name="T11" fmla="*/ 0 h 57"/>
                <a:gd name="T12" fmla="*/ 14 w 20"/>
                <a:gd name="T13" fmla="*/ 34 h 57"/>
                <a:gd name="T14" fmla="*/ 18 w 20"/>
                <a:gd name="T15" fmla="*/ 48 h 57"/>
                <a:gd name="T16" fmla="*/ 19 w 20"/>
                <a:gd name="T17" fmla="*/ 54 h 57"/>
                <a:gd name="T18" fmla="*/ 16 w 20"/>
                <a:gd name="T19" fmla="*/ 57 h 57"/>
                <a:gd name="T20" fmla="*/ 13 w 20"/>
                <a:gd name="T21" fmla="*/ 57 h 57"/>
                <a:gd name="T22" fmla="*/ 2 w 20"/>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57">
                  <a:moveTo>
                    <a:pt x="2" y="57"/>
                  </a:moveTo>
                  <a:cubicBezTo>
                    <a:pt x="2" y="56"/>
                    <a:pt x="6" y="56"/>
                    <a:pt x="13" y="55"/>
                  </a:cubicBezTo>
                  <a:cubicBezTo>
                    <a:pt x="14" y="55"/>
                    <a:pt x="16" y="55"/>
                    <a:pt x="16" y="54"/>
                  </a:cubicBezTo>
                  <a:cubicBezTo>
                    <a:pt x="17" y="52"/>
                    <a:pt x="16" y="51"/>
                    <a:pt x="15" y="48"/>
                  </a:cubicBezTo>
                  <a:cubicBezTo>
                    <a:pt x="14" y="44"/>
                    <a:pt x="12" y="40"/>
                    <a:pt x="11" y="35"/>
                  </a:cubicBezTo>
                  <a:cubicBezTo>
                    <a:pt x="4" y="16"/>
                    <a:pt x="0" y="0"/>
                    <a:pt x="1" y="0"/>
                  </a:cubicBezTo>
                  <a:cubicBezTo>
                    <a:pt x="1" y="0"/>
                    <a:pt x="7" y="15"/>
                    <a:pt x="14" y="34"/>
                  </a:cubicBezTo>
                  <a:cubicBezTo>
                    <a:pt x="15" y="39"/>
                    <a:pt x="17" y="43"/>
                    <a:pt x="18" y="48"/>
                  </a:cubicBezTo>
                  <a:cubicBezTo>
                    <a:pt x="19" y="50"/>
                    <a:pt x="20" y="52"/>
                    <a:pt x="19" y="54"/>
                  </a:cubicBezTo>
                  <a:cubicBezTo>
                    <a:pt x="18" y="56"/>
                    <a:pt x="17" y="57"/>
                    <a:pt x="16" y="57"/>
                  </a:cubicBezTo>
                  <a:cubicBezTo>
                    <a:pt x="15" y="57"/>
                    <a:pt x="14" y="57"/>
                    <a:pt x="13" y="57"/>
                  </a:cubicBezTo>
                  <a:cubicBezTo>
                    <a:pt x="6" y="57"/>
                    <a:pt x="2" y="57"/>
                    <a:pt x="2" y="5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87">
              <a:extLst>
                <a:ext uri="{FF2B5EF4-FFF2-40B4-BE49-F238E27FC236}">
                  <a16:creationId xmlns:a16="http://schemas.microsoft.com/office/drawing/2014/main" id="{C6557F39-97AF-BE35-631F-AD6D33D945CD}"/>
                </a:ext>
              </a:extLst>
            </p:cNvPr>
            <p:cNvSpPr>
              <a:spLocks/>
            </p:cNvSpPr>
            <p:nvPr/>
          </p:nvSpPr>
          <p:spPr bwMode="auto">
            <a:xfrm>
              <a:off x="1246" y="1342"/>
              <a:ext cx="155" cy="83"/>
            </a:xfrm>
            <a:custGeom>
              <a:avLst/>
              <a:gdLst>
                <a:gd name="T0" fmla="*/ 65 w 65"/>
                <a:gd name="T1" fmla="*/ 20 h 35"/>
                <a:gd name="T2" fmla="*/ 0 w 65"/>
                <a:gd name="T3" fmla="*/ 0 h 35"/>
                <a:gd name="T4" fmla="*/ 65 w 65"/>
                <a:gd name="T5" fmla="*/ 32 h 35"/>
                <a:gd name="T6" fmla="*/ 65 w 65"/>
                <a:gd name="T7" fmla="*/ 20 h 35"/>
              </a:gdLst>
              <a:ahLst/>
              <a:cxnLst>
                <a:cxn ang="0">
                  <a:pos x="T0" y="T1"/>
                </a:cxn>
                <a:cxn ang="0">
                  <a:pos x="T2" y="T3"/>
                </a:cxn>
                <a:cxn ang="0">
                  <a:pos x="T4" y="T5"/>
                </a:cxn>
                <a:cxn ang="0">
                  <a:pos x="T6" y="T7"/>
                </a:cxn>
              </a:cxnLst>
              <a:rect l="0" t="0" r="r" b="b"/>
              <a:pathLst>
                <a:path w="65" h="35">
                  <a:moveTo>
                    <a:pt x="65" y="20"/>
                  </a:moveTo>
                  <a:cubicBezTo>
                    <a:pt x="65" y="20"/>
                    <a:pt x="32" y="21"/>
                    <a:pt x="0" y="0"/>
                  </a:cubicBezTo>
                  <a:cubicBezTo>
                    <a:pt x="0" y="0"/>
                    <a:pt x="15" y="35"/>
                    <a:pt x="65" y="32"/>
                  </a:cubicBezTo>
                  <a:lnTo>
                    <a:pt x="65" y="20"/>
                  </a:ln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88">
              <a:extLst>
                <a:ext uri="{FF2B5EF4-FFF2-40B4-BE49-F238E27FC236}">
                  <a16:creationId xmlns:a16="http://schemas.microsoft.com/office/drawing/2014/main" id="{574E383B-77C4-79B3-6544-34E5674F463D}"/>
                </a:ext>
              </a:extLst>
            </p:cNvPr>
            <p:cNvSpPr>
              <a:spLocks/>
            </p:cNvSpPr>
            <p:nvPr/>
          </p:nvSpPr>
          <p:spPr bwMode="auto">
            <a:xfrm>
              <a:off x="1339" y="1226"/>
              <a:ext cx="52" cy="35"/>
            </a:xfrm>
            <a:custGeom>
              <a:avLst/>
              <a:gdLst>
                <a:gd name="T0" fmla="*/ 21 w 22"/>
                <a:gd name="T1" fmla="*/ 5 h 15"/>
                <a:gd name="T2" fmla="*/ 10 w 22"/>
                <a:gd name="T3" fmla="*/ 0 h 15"/>
                <a:gd name="T4" fmla="*/ 2 w 22"/>
                <a:gd name="T5" fmla="*/ 4 h 15"/>
                <a:gd name="T6" fmla="*/ 2 w 22"/>
                <a:gd name="T7" fmla="*/ 12 h 15"/>
                <a:gd name="T8" fmla="*/ 10 w 22"/>
                <a:gd name="T9" fmla="*/ 15 h 15"/>
                <a:gd name="T10" fmla="*/ 19 w 22"/>
                <a:gd name="T11" fmla="*/ 10 h 15"/>
                <a:gd name="T12" fmla="*/ 21 w 22"/>
                <a:gd name="T13" fmla="*/ 8 h 15"/>
                <a:gd name="T14" fmla="*/ 21 w 22"/>
                <a:gd name="T15" fmla="*/ 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5">
                  <a:moveTo>
                    <a:pt x="21" y="5"/>
                  </a:moveTo>
                  <a:cubicBezTo>
                    <a:pt x="19" y="2"/>
                    <a:pt x="15" y="0"/>
                    <a:pt x="10" y="0"/>
                  </a:cubicBezTo>
                  <a:cubicBezTo>
                    <a:pt x="7" y="0"/>
                    <a:pt x="4" y="2"/>
                    <a:pt x="2" y="4"/>
                  </a:cubicBezTo>
                  <a:cubicBezTo>
                    <a:pt x="1" y="6"/>
                    <a:pt x="0" y="10"/>
                    <a:pt x="2" y="12"/>
                  </a:cubicBezTo>
                  <a:cubicBezTo>
                    <a:pt x="3" y="15"/>
                    <a:pt x="7" y="15"/>
                    <a:pt x="10" y="15"/>
                  </a:cubicBezTo>
                  <a:cubicBezTo>
                    <a:pt x="14" y="14"/>
                    <a:pt x="16" y="12"/>
                    <a:pt x="19" y="10"/>
                  </a:cubicBezTo>
                  <a:cubicBezTo>
                    <a:pt x="20" y="9"/>
                    <a:pt x="21" y="9"/>
                    <a:pt x="21" y="8"/>
                  </a:cubicBezTo>
                  <a:cubicBezTo>
                    <a:pt x="22" y="7"/>
                    <a:pt x="22" y="6"/>
                    <a:pt x="21" y="5"/>
                  </a:cubicBezTo>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89">
              <a:extLst>
                <a:ext uri="{FF2B5EF4-FFF2-40B4-BE49-F238E27FC236}">
                  <a16:creationId xmlns:a16="http://schemas.microsoft.com/office/drawing/2014/main" id="{2E78DC77-5D86-B47A-97EF-A99ED81A1ACF}"/>
                </a:ext>
              </a:extLst>
            </p:cNvPr>
            <p:cNvSpPr>
              <a:spLocks/>
            </p:cNvSpPr>
            <p:nvPr/>
          </p:nvSpPr>
          <p:spPr bwMode="auto">
            <a:xfrm>
              <a:off x="1346" y="1209"/>
              <a:ext cx="52" cy="48"/>
            </a:xfrm>
            <a:custGeom>
              <a:avLst/>
              <a:gdLst>
                <a:gd name="T0" fmla="*/ 1 w 22"/>
                <a:gd name="T1" fmla="*/ 0 h 20"/>
                <a:gd name="T2" fmla="*/ 8 w 22"/>
                <a:gd name="T3" fmla="*/ 12 h 20"/>
                <a:gd name="T4" fmla="*/ 22 w 22"/>
                <a:gd name="T5" fmla="*/ 18 h 20"/>
                <a:gd name="T6" fmla="*/ 17 w 22"/>
                <a:gd name="T7" fmla="*/ 20 h 20"/>
                <a:gd name="T8" fmla="*/ 6 w 22"/>
                <a:gd name="T9" fmla="*/ 15 h 20"/>
                <a:gd name="T10" fmla="*/ 0 w 22"/>
                <a:gd name="T11" fmla="*/ 5 h 20"/>
                <a:gd name="T12" fmla="*/ 1 w 2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2" h="20">
                  <a:moveTo>
                    <a:pt x="1" y="0"/>
                  </a:moveTo>
                  <a:cubicBezTo>
                    <a:pt x="3" y="0"/>
                    <a:pt x="2" y="7"/>
                    <a:pt x="8" y="12"/>
                  </a:cubicBezTo>
                  <a:cubicBezTo>
                    <a:pt x="14" y="18"/>
                    <a:pt x="22" y="17"/>
                    <a:pt x="22" y="18"/>
                  </a:cubicBezTo>
                  <a:cubicBezTo>
                    <a:pt x="22" y="19"/>
                    <a:pt x="20" y="20"/>
                    <a:pt x="17" y="20"/>
                  </a:cubicBezTo>
                  <a:cubicBezTo>
                    <a:pt x="14" y="20"/>
                    <a:pt x="9" y="19"/>
                    <a:pt x="6" y="15"/>
                  </a:cubicBezTo>
                  <a:cubicBezTo>
                    <a:pt x="2" y="12"/>
                    <a:pt x="0" y="8"/>
                    <a:pt x="0" y="5"/>
                  </a:cubicBezTo>
                  <a:cubicBezTo>
                    <a:pt x="0" y="1"/>
                    <a:pt x="1" y="0"/>
                    <a:pt x="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90">
              <a:extLst>
                <a:ext uri="{FF2B5EF4-FFF2-40B4-BE49-F238E27FC236}">
                  <a16:creationId xmlns:a16="http://schemas.microsoft.com/office/drawing/2014/main" id="{BDEC5638-3743-927A-0D1E-8188397E9996}"/>
                </a:ext>
              </a:extLst>
            </p:cNvPr>
            <p:cNvSpPr>
              <a:spLocks/>
            </p:cNvSpPr>
            <p:nvPr/>
          </p:nvSpPr>
          <p:spPr bwMode="auto">
            <a:xfrm>
              <a:off x="1272" y="1014"/>
              <a:ext cx="76" cy="24"/>
            </a:xfrm>
            <a:custGeom>
              <a:avLst/>
              <a:gdLst>
                <a:gd name="T0" fmla="*/ 32 w 32"/>
                <a:gd name="T1" fmla="*/ 6 h 10"/>
                <a:gd name="T2" fmla="*/ 16 w 32"/>
                <a:gd name="T3" fmla="*/ 7 h 10"/>
                <a:gd name="T4" fmla="*/ 1 w 32"/>
                <a:gd name="T5" fmla="*/ 8 h 10"/>
                <a:gd name="T6" fmla="*/ 4 w 32"/>
                <a:gd name="T7" fmla="*/ 4 h 10"/>
                <a:gd name="T8" fmla="*/ 16 w 32"/>
                <a:gd name="T9" fmla="*/ 1 h 10"/>
                <a:gd name="T10" fmla="*/ 28 w 32"/>
                <a:gd name="T11" fmla="*/ 3 h 10"/>
                <a:gd name="T12" fmla="*/ 32 w 32"/>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2" y="6"/>
                  </a:moveTo>
                  <a:cubicBezTo>
                    <a:pt x="31" y="8"/>
                    <a:pt x="24" y="7"/>
                    <a:pt x="16" y="7"/>
                  </a:cubicBezTo>
                  <a:cubicBezTo>
                    <a:pt x="8" y="8"/>
                    <a:pt x="2" y="10"/>
                    <a:pt x="1" y="8"/>
                  </a:cubicBezTo>
                  <a:cubicBezTo>
                    <a:pt x="0" y="8"/>
                    <a:pt x="2" y="6"/>
                    <a:pt x="4" y="4"/>
                  </a:cubicBezTo>
                  <a:cubicBezTo>
                    <a:pt x="7" y="3"/>
                    <a:pt x="11" y="1"/>
                    <a:pt x="16" y="1"/>
                  </a:cubicBezTo>
                  <a:cubicBezTo>
                    <a:pt x="21" y="0"/>
                    <a:pt x="25" y="1"/>
                    <a:pt x="28" y="3"/>
                  </a:cubicBezTo>
                  <a:cubicBezTo>
                    <a:pt x="31" y="4"/>
                    <a:pt x="32" y="5"/>
                    <a:pt x="32" y="6"/>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91">
              <a:extLst>
                <a:ext uri="{FF2B5EF4-FFF2-40B4-BE49-F238E27FC236}">
                  <a16:creationId xmlns:a16="http://schemas.microsoft.com/office/drawing/2014/main" id="{D8DCE7F4-0E3C-3F52-E6A7-FBCB60F32D00}"/>
                </a:ext>
              </a:extLst>
            </p:cNvPr>
            <p:cNvSpPr>
              <a:spLocks/>
            </p:cNvSpPr>
            <p:nvPr/>
          </p:nvSpPr>
          <p:spPr bwMode="auto">
            <a:xfrm>
              <a:off x="1444" y="993"/>
              <a:ext cx="57" cy="21"/>
            </a:xfrm>
            <a:custGeom>
              <a:avLst/>
              <a:gdLst>
                <a:gd name="T0" fmla="*/ 24 w 24"/>
                <a:gd name="T1" fmla="*/ 7 h 9"/>
                <a:gd name="T2" fmla="*/ 12 w 24"/>
                <a:gd name="T3" fmla="*/ 7 h 9"/>
                <a:gd name="T4" fmla="*/ 1 w 24"/>
                <a:gd name="T5" fmla="*/ 6 h 9"/>
                <a:gd name="T6" fmla="*/ 3 w 24"/>
                <a:gd name="T7" fmla="*/ 2 h 9"/>
                <a:gd name="T8" fmla="*/ 13 w 24"/>
                <a:gd name="T9" fmla="*/ 0 h 9"/>
                <a:gd name="T10" fmla="*/ 22 w 24"/>
                <a:gd name="T11" fmla="*/ 3 h 9"/>
                <a:gd name="T12" fmla="*/ 24 w 24"/>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24" y="7"/>
                  </a:moveTo>
                  <a:cubicBezTo>
                    <a:pt x="22" y="9"/>
                    <a:pt x="18" y="7"/>
                    <a:pt x="12" y="7"/>
                  </a:cubicBezTo>
                  <a:cubicBezTo>
                    <a:pt x="7" y="6"/>
                    <a:pt x="2" y="7"/>
                    <a:pt x="1" y="6"/>
                  </a:cubicBezTo>
                  <a:cubicBezTo>
                    <a:pt x="0" y="5"/>
                    <a:pt x="1" y="3"/>
                    <a:pt x="3" y="2"/>
                  </a:cubicBezTo>
                  <a:cubicBezTo>
                    <a:pt x="5" y="1"/>
                    <a:pt x="9" y="0"/>
                    <a:pt x="13" y="0"/>
                  </a:cubicBezTo>
                  <a:cubicBezTo>
                    <a:pt x="17" y="0"/>
                    <a:pt x="20" y="2"/>
                    <a:pt x="22" y="3"/>
                  </a:cubicBezTo>
                  <a:cubicBezTo>
                    <a:pt x="24" y="5"/>
                    <a:pt x="24" y="6"/>
                    <a:pt x="24" y="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92">
              <a:extLst>
                <a:ext uri="{FF2B5EF4-FFF2-40B4-BE49-F238E27FC236}">
                  <a16:creationId xmlns:a16="http://schemas.microsoft.com/office/drawing/2014/main" id="{234AA699-F77C-1D75-B5C0-A63AD9787E3E}"/>
                </a:ext>
              </a:extLst>
            </p:cNvPr>
            <p:cNvSpPr>
              <a:spLocks/>
            </p:cNvSpPr>
            <p:nvPr/>
          </p:nvSpPr>
          <p:spPr bwMode="auto">
            <a:xfrm>
              <a:off x="1099" y="789"/>
              <a:ext cx="323" cy="363"/>
            </a:xfrm>
            <a:custGeom>
              <a:avLst/>
              <a:gdLst>
                <a:gd name="T0" fmla="*/ 8 w 136"/>
                <a:gd name="T1" fmla="*/ 67 h 153"/>
                <a:gd name="T2" fmla="*/ 89 w 136"/>
                <a:gd name="T3" fmla="*/ 3 h 153"/>
                <a:gd name="T4" fmla="*/ 136 w 136"/>
                <a:gd name="T5" fmla="*/ 32 h 153"/>
                <a:gd name="T6" fmla="*/ 104 w 136"/>
                <a:gd name="T7" fmla="*/ 67 h 153"/>
                <a:gd name="T8" fmla="*/ 80 w 136"/>
                <a:gd name="T9" fmla="*/ 77 h 153"/>
                <a:gd name="T10" fmla="*/ 73 w 136"/>
                <a:gd name="T11" fmla="*/ 102 h 153"/>
                <a:gd name="T12" fmla="*/ 43 w 136"/>
                <a:gd name="T13" fmla="*/ 123 h 153"/>
                <a:gd name="T14" fmla="*/ 39 w 136"/>
                <a:gd name="T15" fmla="*/ 139 h 153"/>
                <a:gd name="T16" fmla="*/ 13 w 136"/>
                <a:gd name="T17" fmla="*/ 151 h 153"/>
                <a:gd name="T18" fmla="*/ 4 w 136"/>
                <a:gd name="T19" fmla="*/ 131 h 153"/>
                <a:gd name="T20" fmla="*/ 3 w 136"/>
                <a:gd name="T21" fmla="*/ 109 h 153"/>
                <a:gd name="T22" fmla="*/ 8 w 136"/>
                <a:gd name="T23" fmla="*/ 6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53">
                  <a:moveTo>
                    <a:pt x="8" y="67"/>
                  </a:moveTo>
                  <a:cubicBezTo>
                    <a:pt x="17" y="39"/>
                    <a:pt x="59" y="0"/>
                    <a:pt x="89" y="3"/>
                  </a:cubicBezTo>
                  <a:cubicBezTo>
                    <a:pt x="136" y="32"/>
                    <a:pt x="136" y="32"/>
                    <a:pt x="136" y="32"/>
                  </a:cubicBezTo>
                  <a:cubicBezTo>
                    <a:pt x="132" y="48"/>
                    <a:pt x="120" y="62"/>
                    <a:pt x="104" y="67"/>
                  </a:cubicBezTo>
                  <a:cubicBezTo>
                    <a:pt x="95" y="69"/>
                    <a:pt x="85" y="70"/>
                    <a:pt x="80" y="77"/>
                  </a:cubicBezTo>
                  <a:cubicBezTo>
                    <a:pt x="75" y="84"/>
                    <a:pt x="78" y="95"/>
                    <a:pt x="73" y="102"/>
                  </a:cubicBezTo>
                  <a:cubicBezTo>
                    <a:pt x="66" y="113"/>
                    <a:pt x="48" y="112"/>
                    <a:pt x="43" y="123"/>
                  </a:cubicBezTo>
                  <a:cubicBezTo>
                    <a:pt x="41" y="128"/>
                    <a:pt x="42" y="134"/>
                    <a:pt x="39" y="139"/>
                  </a:cubicBezTo>
                  <a:cubicBezTo>
                    <a:pt x="36" y="145"/>
                    <a:pt x="19" y="153"/>
                    <a:pt x="13" y="151"/>
                  </a:cubicBezTo>
                  <a:cubicBezTo>
                    <a:pt x="6" y="149"/>
                    <a:pt x="6" y="137"/>
                    <a:pt x="4" y="131"/>
                  </a:cubicBezTo>
                  <a:cubicBezTo>
                    <a:pt x="0" y="120"/>
                    <a:pt x="2" y="115"/>
                    <a:pt x="3" y="109"/>
                  </a:cubicBezTo>
                  <a:cubicBezTo>
                    <a:pt x="7" y="95"/>
                    <a:pt x="3" y="80"/>
                    <a:pt x="8" y="6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93">
              <a:extLst>
                <a:ext uri="{FF2B5EF4-FFF2-40B4-BE49-F238E27FC236}">
                  <a16:creationId xmlns:a16="http://schemas.microsoft.com/office/drawing/2014/main" id="{57846603-130A-0515-F43A-30646E9BEEB1}"/>
                </a:ext>
              </a:extLst>
            </p:cNvPr>
            <p:cNvSpPr>
              <a:spLocks/>
            </p:cNvSpPr>
            <p:nvPr/>
          </p:nvSpPr>
          <p:spPr bwMode="auto">
            <a:xfrm>
              <a:off x="1089" y="1126"/>
              <a:ext cx="88" cy="138"/>
            </a:xfrm>
            <a:custGeom>
              <a:avLst/>
              <a:gdLst>
                <a:gd name="T0" fmla="*/ 37 w 37"/>
                <a:gd name="T1" fmla="*/ 15 h 58"/>
                <a:gd name="T2" fmla="*/ 29 w 37"/>
                <a:gd name="T3" fmla="*/ 2 h 58"/>
                <a:gd name="T4" fmla="*/ 1 w 37"/>
                <a:gd name="T5" fmla="*/ 25 h 58"/>
                <a:gd name="T6" fmla="*/ 34 w 37"/>
                <a:gd name="T7" fmla="*/ 52 h 58"/>
                <a:gd name="T8" fmla="*/ 37 w 37"/>
                <a:gd name="T9" fmla="*/ 15 h 58"/>
              </a:gdLst>
              <a:ahLst/>
              <a:cxnLst>
                <a:cxn ang="0">
                  <a:pos x="T0" y="T1"/>
                </a:cxn>
                <a:cxn ang="0">
                  <a:pos x="T2" y="T3"/>
                </a:cxn>
                <a:cxn ang="0">
                  <a:pos x="T4" y="T5"/>
                </a:cxn>
                <a:cxn ang="0">
                  <a:pos x="T6" y="T7"/>
                </a:cxn>
                <a:cxn ang="0">
                  <a:pos x="T8" y="T9"/>
                </a:cxn>
              </a:cxnLst>
              <a:rect l="0" t="0" r="r" b="b"/>
              <a:pathLst>
                <a:path w="37" h="58">
                  <a:moveTo>
                    <a:pt x="37" y="15"/>
                  </a:moveTo>
                  <a:cubicBezTo>
                    <a:pt x="37" y="12"/>
                    <a:pt x="33" y="3"/>
                    <a:pt x="29" y="2"/>
                  </a:cubicBezTo>
                  <a:cubicBezTo>
                    <a:pt x="20" y="0"/>
                    <a:pt x="2" y="0"/>
                    <a:pt x="1" y="25"/>
                  </a:cubicBezTo>
                  <a:cubicBezTo>
                    <a:pt x="0" y="58"/>
                    <a:pt x="34" y="53"/>
                    <a:pt x="34" y="52"/>
                  </a:cubicBezTo>
                  <a:cubicBezTo>
                    <a:pt x="34" y="51"/>
                    <a:pt x="36" y="28"/>
                    <a:pt x="37" y="15"/>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94">
              <a:extLst>
                <a:ext uri="{FF2B5EF4-FFF2-40B4-BE49-F238E27FC236}">
                  <a16:creationId xmlns:a16="http://schemas.microsoft.com/office/drawing/2014/main" id="{F7ECCC77-D93B-4521-903A-BB0C276CB2EE}"/>
                </a:ext>
              </a:extLst>
            </p:cNvPr>
            <p:cNvSpPr>
              <a:spLocks/>
            </p:cNvSpPr>
            <p:nvPr/>
          </p:nvSpPr>
          <p:spPr bwMode="auto">
            <a:xfrm>
              <a:off x="1113" y="1154"/>
              <a:ext cx="33" cy="72"/>
            </a:xfrm>
            <a:custGeom>
              <a:avLst/>
              <a:gdLst>
                <a:gd name="T0" fmla="*/ 14 w 14"/>
                <a:gd name="T1" fmla="*/ 27 h 30"/>
                <a:gd name="T2" fmla="*/ 13 w 14"/>
                <a:gd name="T3" fmla="*/ 28 h 30"/>
                <a:gd name="T4" fmla="*/ 8 w 14"/>
                <a:gd name="T5" fmla="*/ 28 h 30"/>
                <a:gd name="T6" fmla="*/ 2 w 14"/>
                <a:gd name="T7" fmla="*/ 14 h 30"/>
                <a:gd name="T8" fmla="*/ 4 w 14"/>
                <a:gd name="T9" fmla="*/ 6 h 30"/>
                <a:gd name="T10" fmla="*/ 9 w 14"/>
                <a:gd name="T11" fmla="*/ 2 h 30"/>
                <a:gd name="T12" fmla="*/ 12 w 14"/>
                <a:gd name="T13" fmla="*/ 3 h 30"/>
                <a:gd name="T14" fmla="*/ 12 w 14"/>
                <a:gd name="T15" fmla="*/ 5 h 30"/>
                <a:gd name="T16" fmla="*/ 13 w 14"/>
                <a:gd name="T17" fmla="*/ 3 h 30"/>
                <a:gd name="T18" fmla="*/ 12 w 14"/>
                <a:gd name="T19" fmla="*/ 1 h 30"/>
                <a:gd name="T20" fmla="*/ 9 w 14"/>
                <a:gd name="T21" fmla="*/ 0 h 30"/>
                <a:gd name="T22" fmla="*/ 2 w 14"/>
                <a:gd name="T23" fmla="*/ 5 h 30"/>
                <a:gd name="T24" fmla="*/ 0 w 14"/>
                <a:gd name="T25" fmla="*/ 14 h 30"/>
                <a:gd name="T26" fmla="*/ 8 w 14"/>
                <a:gd name="T27" fmla="*/ 29 h 30"/>
                <a:gd name="T28" fmla="*/ 13 w 14"/>
                <a:gd name="T29" fmla="*/ 28 h 30"/>
                <a:gd name="T30" fmla="*/ 14 w 14"/>
                <a:gd name="T31"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30">
                  <a:moveTo>
                    <a:pt x="14" y="27"/>
                  </a:moveTo>
                  <a:cubicBezTo>
                    <a:pt x="14" y="27"/>
                    <a:pt x="14" y="27"/>
                    <a:pt x="13" y="28"/>
                  </a:cubicBezTo>
                  <a:cubicBezTo>
                    <a:pt x="12" y="28"/>
                    <a:pt x="10" y="28"/>
                    <a:pt x="8" y="28"/>
                  </a:cubicBezTo>
                  <a:cubicBezTo>
                    <a:pt x="5" y="26"/>
                    <a:pt x="2" y="20"/>
                    <a:pt x="2" y="14"/>
                  </a:cubicBezTo>
                  <a:cubicBezTo>
                    <a:pt x="2" y="11"/>
                    <a:pt x="3" y="8"/>
                    <a:pt x="4" y="6"/>
                  </a:cubicBezTo>
                  <a:cubicBezTo>
                    <a:pt x="5" y="4"/>
                    <a:pt x="7" y="2"/>
                    <a:pt x="9" y="2"/>
                  </a:cubicBezTo>
                  <a:cubicBezTo>
                    <a:pt x="11" y="1"/>
                    <a:pt x="12" y="3"/>
                    <a:pt x="12" y="3"/>
                  </a:cubicBezTo>
                  <a:cubicBezTo>
                    <a:pt x="13" y="4"/>
                    <a:pt x="12" y="5"/>
                    <a:pt x="12" y="5"/>
                  </a:cubicBezTo>
                  <a:cubicBezTo>
                    <a:pt x="13" y="5"/>
                    <a:pt x="13" y="5"/>
                    <a:pt x="13" y="3"/>
                  </a:cubicBezTo>
                  <a:cubicBezTo>
                    <a:pt x="13" y="3"/>
                    <a:pt x="13" y="2"/>
                    <a:pt x="12" y="1"/>
                  </a:cubicBezTo>
                  <a:cubicBezTo>
                    <a:pt x="11" y="0"/>
                    <a:pt x="10" y="0"/>
                    <a:pt x="9" y="0"/>
                  </a:cubicBezTo>
                  <a:cubicBezTo>
                    <a:pt x="6" y="0"/>
                    <a:pt x="4" y="2"/>
                    <a:pt x="2" y="5"/>
                  </a:cubicBezTo>
                  <a:cubicBezTo>
                    <a:pt x="1" y="8"/>
                    <a:pt x="0" y="11"/>
                    <a:pt x="0" y="14"/>
                  </a:cubicBezTo>
                  <a:cubicBezTo>
                    <a:pt x="0" y="21"/>
                    <a:pt x="3" y="27"/>
                    <a:pt x="8" y="29"/>
                  </a:cubicBezTo>
                  <a:cubicBezTo>
                    <a:pt x="10" y="30"/>
                    <a:pt x="12" y="29"/>
                    <a:pt x="13" y="28"/>
                  </a:cubicBezTo>
                  <a:cubicBezTo>
                    <a:pt x="14" y="28"/>
                    <a:pt x="14" y="27"/>
                    <a:pt x="14" y="27"/>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95">
              <a:extLst>
                <a:ext uri="{FF2B5EF4-FFF2-40B4-BE49-F238E27FC236}">
                  <a16:creationId xmlns:a16="http://schemas.microsoft.com/office/drawing/2014/main" id="{9356FE14-721F-201D-1CCC-7166F5DDAA41}"/>
                </a:ext>
              </a:extLst>
            </p:cNvPr>
            <p:cNvSpPr>
              <a:spLocks/>
            </p:cNvSpPr>
            <p:nvPr/>
          </p:nvSpPr>
          <p:spPr bwMode="auto">
            <a:xfrm>
              <a:off x="930" y="874"/>
              <a:ext cx="186" cy="221"/>
            </a:xfrm>
            <a:custGeom>
              <a:avLst/>
              <a:gdLst>
                <a:gd name="T0" fmla="*/ 71 w 78"/>
                <a:gd name="T1" fmla="*/ 22 h 93"/>
                <a:gd name="T2" fmla="*/ 71 w 78"/>
                <a:gd name="T3" fmla="*/ 22 h 93"/>
                <a:gd name="T4" fmla="*/ 48 w 78"/>
                <a:gd name="T5" fmla="*/ 3 h 93"/>
                <a:gd name="T6" fmla="*/ 18 w 78"/>
                <a:gd name="T7" fmla="*/ 8 h 93"/>
                <a:gd name="T8" fmla="*/ 6 w 78"/>
                <a:gd name="T9" fmla="*/ 21 h 93"/>
                <a:gd name="T10" fmla="*/ 16 w 78"/>
                <a:gd name="T11" fmla="*/ 32 h 93"/>
                <a:gd name="T12" fmla="*/ 6 w 78"/>
                <a:gd name="T13" fmla="*/ 61 h 93"/>
                <a:gd name="T14" fmla="*/ 36 w 78"/>
                <a:gd name="T15" fmla="*/ 66 h 93"/>
                <a:gd name="T16" fmla="*/ 18 w 78"/>
                <a:gd name="T17" fmla="*/ 90 h 93"/>
                <a:gd name="T18" fmla="*/ 64 w 78"/>
                <a:gd name="T19" fmla="*/ 72 h 93"/>
                <a:gd name="T20" fmla="*/ 71 w 78"/>
                <a:gd name="T21" fmla="*/ 2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93">
                  <a:moveTo>
                    <a:pt x="71" y="22"/>
                  </a:moveTo>
                  <a:cubicBezTo>
                    <a:pt x="71" y="22"/>
                    <a:pt x="71" y="22"/>
                    <a:pt x="71" y="22"/>
                  </a:cubicBezTo>
                  <a:cubicBezTo>
                    <a:pt x="72" y="12"/>
                    <a:pt x="59" y="5"/>
                    <a:pt x="48" y="3"/>
                  </a:cubicBezTo>
                  <a:cubicBezTo>
                    <a:pt x="38" y="0"/>
                    <a:pt x="27" y="3"/>
                    <a:pt x="18" y="8"/>
                  </a:cubicBezTo>
                  <a:cubicBezTo>
                    <a:pt x="13" y="11"/>
                    <a:pt x="7" y="15"/>
                    <a:pt x="6" y="21"/>
                  </a:cubicBezTo>
                  <a:cubicBezTo>
                    <a:pt x="5" y="27"/>
                    <a:pt x="11" y="35"/>
                    <a:pt x="16" y="32"/>
                  </a:cubicBezTo>
                  <a:cubicBezTo>
                    <a:pt x="5" y="36"/>
                    <a:pt x="0" y="51"/>
                    <a:pt x="6" y="61"/>
                  </a:cubicBezTo>
                  <a:cubicBezTo>
                    <a:pt x="11" y="71"/>
                    <a:pt x="27" y="74"/>
                    <a:pt x="36" y="66"/>
                  </a:cubicBezTo>
                  <a:cubicBezTo>
                    <a:pt x="33" y="76"/>
                    <a:pt x="27" y="85"/>
                    <a:pt x="18" y="90"/>
                  </a:cubicBezTo>
                  <a:cubicBezTo>
                    <a:pt x="36" y="93"/>
                    <a:pt x="54" y="85"/>
                    <a:pt x="64" y="72"/>
                  </a:cubicBezTo>
                  <a:cubicBezTo>
                    <a:pt x="75" y="58"/>
                    <a:pt x="78" y="38"/>
                    <a:pt x="71" y="22"/>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96">
              <a:extLst>
                <a:ext uri="{FF2B5EF4-FFF2-40B4-BE49-F238E27FC236}">
                  <a16:creationId xmlns:a16="http://schemas.microsoft.com/office/drawing/2014/main" id="{2A2E0B0C-037E-A806-C5B8-78BE52F80C02}"/>
                </a:ext>
              </a:extLst>
            </p:cNvPr>
            <p:cNvSpPr>
              <a:spLocks/>
            </p:cNvSpPr>
            <p:nvPr/>
          </p:nvSpPr>
          <p:spPr bwMode="auto">
            <a:xfrm>
              <a:off x="1042" y="903"/>
              <a:ext cx="55" cy="149"/>
            </a:xfrm>
            <a:custGeom>
              <a:avLst/>
              <a:gdLst>
                <a:gd name="T0" fmla="*/ 1 w 23"/>
                <a:gd name="T1" fmla="*/ 63 h 63"/>
                <a:gd name="T2" fmla="*/ 0 w 23"/>
                <a:gd name="T3" fmla="*/ 53 h 63"/>
                <a:gd name="T4" fmla="*/ 4 w 23"/>
                <a:gd name="T5" fmla="*/ 29 h 63"/>
                <a:gd name="T6" fmla="*/ 15 w 23"/>
                <a:gd name="T7" fmla="*/ 8 h 63"/>
                <a:gd name="T8" fmla="*/ 22 w 23"/>
                <a:gd name="T9" fmla="*/ 0 h 63"/>
                <a:gd name="T10" fmla="*/ 6 w 23"/>
                <a:gd name="T11" fmla="*/ 30 h 63"/>
                <a:gd name="T12" fmla="*/ 1 w 23"/>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23" h="63">
                  <a:moveTo>
                    <a:pt x="1" y="63"/>
                  </a:moveTo>
                  <a:cubicBezTo>
                    <a:pt x="1" y="63"/>
                    <a:pt x="0" y="60"/>
                    <a:pt x="0" y="53"/>
                  </a:cubicBezTo>
                  <a:cubicBezTo>
                    <a:pt x="0" y="47"/>
                    <a:pt x="1" y="38"/>
                    <a:pt x="4" y="29"/>
                  </a:cubicBezTo>
                  <a:cubicBezTo>
                    <a:pt x="7" y="20"/>
                    <a:pt x="11" y="13"/>
                    <a:pt x="15" y="8"/>
                  </a:cubicBezTo>
                  <a:cubicBezTo>
                    <a:pt x="19" y="3"/>
                    <a:pt x="22" y="0"/>
                    <a:pt x="22" y="0"/>
                  </a:cubicBezTo>
                  <a:cubicBezTo>
                    <a:pt x="23" y="1"/>
                    <a:pt x="12" y="12"/>
                    <a:pt x="6" y="30"/>
                  </a:cubicBezTo>
                  <a:cubicBezTo>
                    <a:pt x="0" y="48"/>
                    <a:pt x="2" y="63"/>
                    <a:pt x="1" y="63"/>
                  </a:cubicBezTo>
                  <a:close/>
                </a:path>
              </a:pathLst>
            </a:custGeom>
            <a:solidFill>
              <a:srgbClr val="FF7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97">
              <a:extLst>
                <a:ext uri="{FF2B5EF4-FFF2-40B4-BE49-F238E27FC236}">
                  <a16:creationId xmlns:a16="http://schemas.microsoft.com/office/drawing/2014/main" id="{64EBB6A4-0637-5CE0-A8A6-A0FD70A1FDAE}"/>
                </a:ext>
              </a:extLst>
            </p:cNvPr>
            <p:cNvSpPr>
              <a:spLocks/>
            </p:cNvSpPr>
            <p:nvPr/>
          </p:nvSpPr>
          <p:spPr bwMode="auto">
            <a:xfrm>
              <a:off x="1398" y="836"/>
              <a:ext cx="162" cy="276"/>
            </a:xfrm>
            <a:custGeom>
              <a:avLst/>
              <a:gdLst>
                <a:gd name="T0" fmla="*/ 0 w 68"/>
                <a:gd name="T1" fmla="*/ 2 h 116"/>
                <a:gd name="T2" fmla="*/ 33 w 68"/>
                <a:gd name="T3" fmla="*/ 44 h 116"/>
                <a:gd name="T4" fmla="*/ 53 w 68"/>
                <a:gd name="T5" fmla="*/ 116 h 116"/>
                <a:gd name="T6" fmla="*/ 67 w 68"/>
                <a:gd name="T7" fmla="*/ 68 h 116"/>
                <a:gd name="T8" fmla="*/ 48 w 68"/>
                <a:gd name="T9" fmla="*/ 20 h 116"/>
                <a:gd name="T10" fmla="*/ 0 w 68"/>
                <a:gd name="T11" fmla="*/ 2 h 116"/>
              </a:gdLst>
              <a:ahLst/>
              <a:cxnLst>
                <a:cxn ang="0">
                  <a:pos x="T0" y="T1"/>
                </a:cxn>
                <a:cxn ang="0">
                  <a:pos x="T2" y="T3"/>
                </a:cxn>
                <a:cxn ang="0">
                  <a:pos x="T4" y="T5"/>
                </a:cxn>
                <a:cxn ang="0">
                  <a:pos x="T6" y="T7"/>
                </a:cxn>
                <a:cxn ang="0">
                  <a:pos x="T8" y="T9"/>
                </a:cxn>
                <a:cxn ang="0">
                  <a:pos x="T10" y="T11"/>
                </a:cxn>
              </a:cxnLst>
              <a:rect l="0" t="0" r="r" b="b"/>
              <a:pathLst>
                <a:path w="68" h="116">
                  <a:moveTo>
                    <a:pt x="0" y="2"/>
                  </a:moveTo>
                  <a:cubicBezTo>
                    <a:pt x="3" y="16"/>
                    <a:pt x="24" y="33"/>
                    <a:pt x="33" y="44"/>
                  </a:cubicBezTo>
                  <a:cubicBezTo>
                    <a:pt x="50" y="64"/>
                    <a:pt x="53" y="71"/>
                    <a:pt x="53" y="116"/>
                  </a:cubicBezTo>
                  <a:cubicBezTo>
                    <a:pt x="62" y="101"/>
                    <a:pt x="68" y="85"/>
                    <a:pt x="67" y="68"/>
                  </a:cubicBezTo>
                  <a:cubicBezTo>
                    <a:pt x="67" y="50"/>
                    <a:pt x="60" y="32"/>
                    <a:pt x="48" y="20"/>
                  </a:cubicBezTo>
                  <a:cubicBezTo>
                    <a:pt x="36" y="7"/>
                    <a:pt x="17" y="0"/>
                    <a:pt x="0" y="2"/>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98">
              <a:extLst>
                <a:ext uri="{FF2B5EF4-FFF2-40B4-BE49-F238E27FC236}">
                  <a16:creationId xmlns:a16="http://schemas.microsoft.com/office/drawing/2014/main" id="{87D7A066-6743-1B73-D995-753410CAF985}"/>
                </a:ext>
              </a:extLst>
            </p:cNvPr>
            <p:cNvSpPr>
              <a:spLocks/>
            </p:cNvSpPr>
            <p:nvPr/>
          </p:nvSpPr>
          <p:spPr bwMode="auto">
            <a:xfrm>
              <a:off x="835" y="1437"/>
              <a:ext cx="901" cy="943"/>
            </a:xfrm>
            <a:custGeom>
              <a:avLst/>
              <a:gdLst>
                <a:gd name="T0" fmla="*/ 379 w 379"/>
                <a:gd name="T1" fmla="*/ 122 h 397"/>
                <a:gd name="T2" fmla="*/ 333 w 379"/>
                <a:gd name="T3" fmla="*/ 49 h 397"/>
                <a:gd name="T4" fmla="*/ 303 w 379"/>
                <a:gd name="T5" fmla="*/ 28 h 397"/>
                <a:gd name="T6" fmla="*/ 289 w 379"/>
                <a:gd name="T7" fmla="*/ 23 h 397"/>
                <a:gd name="T8" fmla="*/ 237 w 379"/>
                <a:gd name="T9" fmla="*/ 12 h 397"/>
                <a:gd name="T10" fmla="*/ 200 w 379"/>
                <a:gd name="T11" fmla="*/ 50 h 397"/>
                <a:gd name="T12" fmla="*/ 132 w 379"/>
                <a:gd name="T13" fmla="*/ 0 h 397"/>
                <a:gd name="T14" fmla="*/ 57 w 379"/>
                <a:gd name="T15" fmla="*/ 17 h 397"/>
                <a:gd name="T16" fmla="*/ 8 w 379"/>
                <a:gd name="T17" fmla="*/ 96 h 397"/>
                <a:gd name="T18" fmla="*/ 0 w 379"/>
                <a:gd name="T19" fmla="*/ 156 h 397"/>
                <a:gd name="T20" fmla="*/ 103 w 379"/>
                <a:gd name="T21" fmla="*/ 166 h 397"/>
                <a:gd name="T22" fmla="*/ 113 w 379"/>
                <a:gd name="T23" fmla="*/ 319 h 397"/>
                <a:gd name="T24" fmla="*/ 164 w 379"/>
                <a:gd name="T25" fmla="*/ 355 h 397"/>
                <a:gd name="T26" fmla="*/ 315 w 379"/>
                <a:gd name="T27" fmla="*/ 394 h 397"/>
                <a:gd name="T28" fmla="*/ 327 w 379"/>
                <a:gd name="T29" fmla="*/ 166 h 397"/>
                <a:gd name="T30" fmla="*/ 379 w 379"/>
                <a:gd name="T31" fmla="*/ 12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9" h="397">
                  <a:moveTo>
                    <a:pt x="379" y="122"/>
                  </a:moveTo>
                  <a:cubicBezTo>
                    <a:pt x="379" y="122"/>
                    <a:pt x="343" y="61"/>
                    <a:pt x="333" y="49"/>
                  </a:cubicBezTo>
                  <a:cubicBezTo>
                    <a:pt x="323" y="38"/>
                    <a:pt x="311" y="31"/>
                    <a:pt x="303" y="28"/>
                  </a:cubicBezTo>
                  <a:cubicBezTo>
                    <a:pt x="299" y="26"/>
                    <a:pt x="294" y="24"/>
                    <a:pt x="289" y="23"/>
                  </a:cubicBezTo>
                  <a:cubicBezTo>
                    <a:pt x="237" y="12"/>
                    <a:pt x="237" y="12"/>
                    <a:pt x="237" y="12"/>
                  </a:cubicBezTo>
                  <a:cubicBezTo>
                    <a:pt x="237" y="12"/>
                    <a:pt x="237" y="47"/>
                    <a:pt x="200" y="50"/>
                  </a:cubicBezTo>
                  <a:cubicBezTo>
                    <a:pt x="163" y="52"/>
                    <a:pt x="132" y="0"/>
                    <a:pt x="132" y="0"/>
                  </a:cubicBezTo>
                  <a:cubicBezTo>
                    <a:pt x="132" y="0"/>
                    <a:pt x="72" y="9"/>
                    <a:pt x="57" y="17"/>
                  </a:cubicBezTo>
                  <a:cubicBezTo>
                    <a:pt x="43" y="24"/>
                    <a:pt x="21" y="33"/>
                    <a:pt x="8" y="96"/>
                  </a:cubicBezTo>
                  <a:cubicBezTo>
                    <a:pt x="0" y="156"/>
                    <a:pt x="0" y="156"/>
                    <a:pt x="0" y="156"/>
                  </a:cubicBezTo>
                  <a:cubicBezTo>
                    <a:pt x="103" y="166"/>
                    <a:pt x="103" y="166"/>
                    <a:pt x="103" y="166"/>
                  </a:cubicBezTo>
                  <a:cubicBezTo>
                    <a:pt x="113" y="319"/>
                    <a:pt x="113" y="319"/>
                    <a:pt x="113" y="319"/>
                  </a:cubicBezTo>
                  <a:cubicBezTo>
                    <a:pt x="164" y="355"/>
                    <a:pt x="164" y="355"/>
                    <a:pt x="164" y="355"/>
                  </a:cubicBezTo>
                  <a:cubicBezTo>
                    <a:pt x="164" y="355"/>
                    <a:pt x="306" y="392"/>
                    <a:pt x="315" y="394"/>
                  </a:cubicBezTo>
                  <a:cubicBezTo>
                    <a:pt x="324" y="397"/>
                    <a:pt x="327" y="166"/>
                    <a:pt x="327" y="166"/>
                  </a:cubicBezTo>
                  <a:cubicBezTo>
                    <a:pt x="327" y="166"/>
                    <a:pt x="364" y="142"/>
                    <a:pt x="379" y="122"/>
                  </a:cubicBezTo>
                  <a:close/>
                </a:path>
              </a:pathLst>
            </a:custGeom>
            <a:solidFill>
              <a:srgbClr val="92D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99">
              <a:extLst>
                <a:ext uri="{FF2B5EF4-FFF2-40B4-BE49-F238E27FC236}">
                  <a16:creationId xmlns:a16="http://schemas.microsoft.com/office/drawing/2014/main" id="{FB7D0E4F-C390-3F5D-290E-207FBF7F245F}"/>
                </a:ext>
              </a:extLst>
            </p:cNvPr>
            <p:cNvSpPr>
              <a:spLocks/>
            </p:cNvSpPr>
            <p:nvPr/>
          </p:nvSpPr>
          <p:spPr bwMode="auto">
            <a:xfrm>
              <a:off x="1574" y="1665"/>
              <a:ext cx="41" cy="287"/>
            </a:xfrm>
            <a:custGeom>
              <a:avLst/>
              <a:gdLst>
                <a:gd name="T0" fmla="*/ 0 w 17"/>
                <a:gd name="T1" fmla="*/ 0 h 121"/>
                <a:gd name="T2" fmla="*/ 2 w 17"/>
                <a:gd name="T3" fmla="*/ 4 h 121"/>
                <a:gd name="T4" fmla="*/ 6 w 17"/>
                <a:gd name="T5" fmla="*/ 17 h 121"/>
                <a:gd name="T6" fmla="*/ 15 w 17"/>
                <a:gd name="T7" fmla="*/ 59 h 121"/>
                <a:gd name="T8" fmla="*/ 17 w 17"/>
                <a:gd name="T9" fmla="*/ 103 h 121"/>
                <a:gd name="T10" fmla="*/ 15 w 17"/>
                <a:gd name="T11" fmla="*/ 116 h 121"/>
                <a:gd name="T12" fmla="*/ 15 w 17"/>
                <a:gd name="T13" fmla="*/ 121 h 121"/>
                <a:gd name="T14" fmla="*/ 15 w 17"/>
                <a:gd name="T15" fmla="*/ 116 h 121"/>
                <a:gd name="T16" fmla="*/ 15 w 17"/>
                <a:gd name="T17" fmla="*/ 103 h 121"/>
                <a:gd name="T18" fmla="*/ 13 w 17"/>
                <a:gd name="T19" fmla="*/ 60 h 121"/>
                <a:gd name="T20" fmla="*/ 5 w 17"/>
                <a:gd name="T21" fmla="*/ 17 h 121"/>
                <a:gd name="T22" fmla="*/ 1 w 17"/>
                <a:gd name="T23" fmla="*/ 4 h 121"/>
                <a:gd name="T24" fmla="*/ 0 w 17"/>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21">
                  <a:moveTo>
                    <a:pt x="0" y="0"/>
                  </a:moveTo>
                  <a:cubicBezTo>
                    <a:pt x="0" y="0"/>
                    <a:pt x="1" y="1"/>
                    <a:pt x="2" y="4"/>
                  </a:cubicBezTo>
                  <a:cubicBezTo>
                    <a:pt x="3" y="7"/>
                    <a:pt x="4" y="11"/>
                    <a:pt x="6" y="17"/>
                  </a:cubicBezTo>
                  <a:cubicBezTo>
                    <a:pt x="9" y="27"/>
                    <a:pt x="13" y="42"/>
                    <a:pt x="15" y="59"/>
                  </a:cubicBezTo>
                  <a:cubicBezTo>
                    <a:pt x="17" y="76"/>
                    <a:pt x="17" y="92"/>
                    <a:pt x="17" y="103"/>
                  </a:cubicBezTo>
                  <a:cubicBezTo>
                    <a:pt x="16" y="109"/>
                    <a:pt x="16" y="113"/>
                    <a:pt x="15" y="116"/>
                  </a:cubicBezTo>
                  <a:cubicBezTo>
                    <a:pt x="15" y="119"/>
                    <a:pt x="15" y="121"/>
                    <a:pt x="15" y="121"/>
                  </a:cubicBezTo>
                  <a:cubicBezTo>
                    <a:pt x="14" y="121"/>
                    <a:pt x="14" y="119"/>
                    <a:pt x="15" y="116"/>
                  </a:cubicBezTo>
                  <a:cubicBezTo>
                    <a:pt x="15" y="113"/>
                    <a:pt x="15" y="108"/>
                    <a:pt x="15" y="103"/>
                  </a:cubicBezTo>
                  <a:cubicBezTo>
                    <a:pt x="16" y="92"/>
                    <a:pt x="15" y="76"/>
                    <a:pt x="13" y="60"/>
                  </a:cubicBezTo>
                  <a:cubicBezTo>
                    <a:pt x="11" y="43"/>
                    <a:pt x="8" y="28"/>
                    <a:pt x="5" y="17"/>
                  </a:cubicBezTo>
                  <a:cubicBezTo>
                    <a:pt x="3" y="12"/>
                    <a:pt x="2" y="7"/>
                    <a:pt x="1" y="4"/>
                  </a:cubicBezTo>
                  <a:cubicBezTo>
                    <a:pt x="0" y="1"/>
                    <a:pt x="0" y="0"/>
                    <a:pt x="0" y="0"/>
                  </a:cubicBezTo>
                  <a:close/>
                </a:path>
              </a:pathLst>
            </a:custGeom>
            <a:solidFill>
              <a:srgbClr val="92D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100">
              <a:extLst>
                <a:ext uri="{FF2B5EF4-FFF2-40B4-BE49-F238E27FC236}">
                  <a16:creationId xmlns:a16="http://schemas.microsoft.com/office/drawing/2014/main" id="{74636FFD-27A6-F2EF-C2A7-8A0C8BBCD30F}"/>
                </a:ext>
              </a:extLst>
            </p:cNvPr>
            <p:cNvSpPr>
              <a:spLocks/>
            </p:cNvSpPr>
            <p:nvPr/>
          </p:nvSpPr>
          <p:spPr bwMode="auto">
            <a:xfrm>
              <a:off x="873" y="1812"/>
              <a:ext cx="711" cy="572"/>
            </a:xfrm>
            <a:custGeom>
              <a:avLst/>
              <a:gdLst>
                <a:gd name="T0" fmla="*/ 290 w 299"/>
                <a:gd name="T1" fmla="*/ 189 h 241"/>
                <a:gd name="T2" fmla="*/ 96 w 299"/>
                <a:gd name="T3" fmla="*/ 147 h 241"/>
                <a:gd name="T4" fmla="*/ 87 w 299"/>
                <a:gd name="T5" fmla="*/ 8 h 241"/>
                <a:gd name="T6" fmla="*/ 0 w 299"/>
                <a:gd name="T7" fmla="*/ 0 h 241"/>
                <a:gd name="T8" fmla="*/ 7 w 299"/>
                <a:gd name="T9" fmla="*/ 123 h 241"/>
                <a:gd name="T10" fmla="*/ 50 w 299"/>
                <a:gd name="T11" fmla="*/ 230 h 241"/>
                <a:gd name="T12" fmla="*/ 299 w 299"/>
                <a:gd name="T13" fmla="*/ 236 h 241"/>
                <a:gd name="T14" fmla="*/ 290 w 299"/>
                <a:gd name="T15" fmla="*/ 189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241">
                  <a:moveTo>
                    <a:pt x="290" y="189"/>
                  </a:moveTo>
                  <a:cubicBezTo>
                    <a:pt x="96" y="147"/>
                    <a:pt x="96" y="147"/>
                    <a:pt x="96" y="147"/>
                  </a:cubicBezTo>
                  <a:cubicBezTo>
                    <a:pt x="87" y="8"/>
                    <a:pt x="87" y="8"/>
                    <a:pt x="87" y="8"/>
                  </a:cubicBezTo>
                  <a:cubicBezTo>
                    <a:pt x="0" y="0"/>
                    <a:pt x="0" y="0"/>
                    <a:pt x="0" y="0"/>
                  </a:cubicBezTo>
                  <a:cubicBezTo>
                    <a:pt x="0" y="0"/>
                    <a:pt x="4" y="95"/>
                    <a:pt x="7" y="123"/>
                  </a:cubicBezTo>
                  <a:cubicBezTo>
                    <a:pt x="12" y="164"/>
                    <a:pt x="36" y="219"/>
                    <a:pt x="50" y="230"/>
                  </a:cubicBezTo>
                  <a:cubicBezTo>
                    <a:pt x="64" y="241"/>
                    <a:pt x="299" y="236"/>
                    <a:pt x="299" y="236"/>
                  </a:cubicBezTo>
                  <a:lnTo>
                    <a:pt x="290" y="189"/>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101">
              <a:extLst>
                <a:ext uri="{FF2B5EF4-FFF2-40B4-BE49-F238E27FC236}">
                  <a16:creationId xmlns:a16="http://schemas.microsoft.com/office/drawing/2014/main" id="{37604F38-970E-1401-959D-68F0EE663775}"/>
                </a:ext>
              </a:extLst>
            </p:cNvPr>
            <p:cNvSpPr>
              <a:spLocks/>
            </p:cNvSpPr>
            <p:nvPr/>
          </p:nvSpPr>
          <p:spPr bwMode="auto">
            <a:xfrm>
              <a:off x="1558" y="2156"/>
              <a:ext cx="318" cy="238"/>
            </a:xfrm>
            <a:custGeom>
              <a:avLst/>
              <a:gdLst>
                <a:gd name="T0" fmla="*/ 113 w 134"/>
                <a:gd name="T1" fmla="*/ 69 h 100"/>
                <a:gd name="T2" fmla="*/ 106 w 134"/>
                <a:gd name="T3" fmla="*/ 74 h 100"/>
                <a:gd name="T4" fmla="*/ 104 w 134"/>
                <a:gd name="T5" fmla="*/ 73 h 100"/>
                <a:gd name="T6" fmla="*/ 100 w 134"/>
                <a:gd name="T7" fmla="*/ 63 h 100"/>
                <a:gd name="T8" fmla="*/ 79 w 134"/>
                <a:gd name="T9" fmla="*/ 60 h 100"/>
                <a:gd name="T10" fmla="*/ 43 w 134"/>
                <a:gd name="T11" fmla="*/ 88 h 100"/>
                <a:gd name="T12" fmla="*/ 9 w 134"/>
                <a:gd name="T13" fmla="*/ 91 h 100"/>
                <a:gd name="T14" fmla="*/ 0 w 134"/>
                <a:gd name="T15" fmla="*/ 47 h 100"/>
                <a:gd name="T16" fmla="*/ 38 w 134"/>
                <a:gd name="T17" fmla="*/ 12 h 100"/>
                <a:gd name="T18" fmla="*/ 39 w 134"/>
                <a:gd name="T19" fmla="*/ 8 h 100"/>
                <a:gd name="T20" fmla="*/ 53 w 134"/>
                <a:gd name="T21" fmla="*/ 4 h 100"/>
                <a:gd name="T22" fmla="*/ 63 w 134"/>
                <a:gd name="T23" fmla="*/ 0 h 100"/>
                <a:gd name="T24" fmla="*/ 96 w 134"/>
                <a:gd name="T25" fmla="*/ 4 h 100"/>
                <a:gd name="T26" fmla="*/ 113 w 134"/>
                <a:gd name="T27" fmla="*/ 14 h 100"/>
                <a:gd name="T28" fmla="*/ 127 w 134"/>
                <a:gd name="T29" fmla="*/ 36 h 100"/>
                <a:gd name="T30" fmla="*/ 133 w 134"/>
                <a:gd name="T31" fmla="*/ 56 h 100"/>
                <a:gd name="T32" fmla="*/ 125 w 134"/>
                <a:gd name="T33" fmla="*/ 60 h 100"/>
                <a:gd name="T34" fmla="*/ 121 w 134"/>
                <a:gd name="T35" fmla="*/ 71 h 100"/>
                <a:gd name="T36" fmla="*/ 113 w 134"/>
                <a:gd name="T37" fmla="*/ 6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100">
                  <a:moveTo>
                    <a:pt x="113" y="69"/>
                  </a:moveTo>
                  <a:cubicBezTo>
                    <a:pt x="111" y="72"/>
                    <a:pt x="109" y="74"/>
                    <a:pt x="106" y="74"/>
                  </a:cubicBezTo>
                  <a:cubicBezTo>
                    <a:pt x="105" y="74"/>
                    <a:pt x="104" y="73"/>
                    <a:pt x="104" y="73"/>
                  </a:cubicBezTo>
                  <a:cubicBezTo>
                    <a:pt x="99" y="72"/>
                    <a:pt x="100" y="63"/>
                    <a:pt x="100" y="63"/>
                  </a:cubicBezTo>
                  <a:cubicBezTo>
                    <a:pt x="79" y="60"/>
                    <a:pt x="79" y="60"/>
                    <a:pt x="79" y="60"/>
                  </a:cubicBezTo>
                  <a:cubicBezTo>
                    <a:pt x="79" y="60"/>
                    <a:pt x="52" y="77"/>
                    <a:pt x="43" y="88"/>
                  </a:cubicBezTo>
                  <a:cubicBezTo>
                    <a:pt x="33" y="100"/>
                    <a:pt x="9" y="91"/>
                    <a:pt x="9" y="91"/>
                  </a:cubicBezTo>
                  <a:cubicBezTo>
                    <a:pt x="0" y="47"/>
                    <a:pt x="0" y="47"/>
                    <a:pt x="0" y="47"/>
                  </a:cubicBezTo>
                  <a:cubicBezTo>
                    <a:pt x="38" y="12"/>
                    <a:pt x="38" y="12"/>
                    <a:pt x="38" y="12"/>
                  </a:cubicBezTo>
                  <a:cubicBezTo>
                    <a:pt x="38" y="12"/>
                    <a:pt x="36" y="14"/>
                    <a:pt x="39" y="8"/>
                  </a:cubicBezTo>
                  <a:cubicBezTo>
                    <a:pt x="41" y="2"/>
                    <a:pt x="53" y="4"/>
                    <a:pt x="53" y="4"/>
                  </a:cubicBezTo>
                  <a:cubicBezTo>
                    <a:pt x="55" y="1"/>
                    <a:pt x="63" y="0"/>
                    <a:pt x="63" y="0"/>
                  </a:cubicBezTo>
                  <a:cubicBezTo>
                    <a:pt x="96" y="4"/>
                    <a:pt x="96" y="4"/>
                    <a:pt x="96" y="4"/>
                  </a:cubicBezTo>
                  <a:cubicBezTo>
                    <a:pt x="103" y="4"/>
                    <a:pt x="109" y="8"/>
                    <a:pt x="113" y="14"/>
                  </a:cubicBezTo>
                  <a:cubicBezTo>
                    <a:pt x="127" y="36"/>
                    <a:pt x="127" y="36"/>
                    <a:pt x="127" y="36"/>
                  </a:cubicBezTo>
                  <a:cubicBezTo>
                    <a:pt x="127" y="36"/>
                    <a:pt x="134" y="52"/>
                    <a:pt x="133" y="56"/>
                  </a:cubicBezTo>
                  <a:cubicBezTo>
                    <a:pt x="131" y="62"/>
                    <a:pt x="125" y="60"/>
                    <a:pt x="125" y="60"/>
                  </a:cubicBezTo>
                  <a:cubicBezTo>
                    <a:pt x="125" y="60"/>
                    <a:pt x="124" y="71"/>
                    <a:pt x="121" y="71"/>
                  </a:cubicBezTo>
                  <a:cubicBezTo>
                    <a:pt x="118" y="72"/>
                    <a:pt x="113" y="69"/>
                    <a:pt x="113" y="69"/>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102">
              <a:extLst>
                <a:ext uri="{FF2B5EF4-FFF2-40B4-BE49-F238E27FC236}">
                  <a16:creationId xmlns:a16="http://schemas.microsoft.com/office/drawing/2014/main" id="{81001BCE-6CEE-0418-38B0-3C6F599F0B8D}"/>
                </a:ext>
              </a:extLst>
            </p:cNvPr>
            <p:cNvSpPr>
              <a:spLocks/>
            </p:cNvSpPr>
            <p:nvPr/>
          </p:nvSpPr>
          <p:spPr bwMode="auto">
            <a:xfrm>
              <a:off x="1657" y="2244"/>
              <a:ext cx="153" cy="64"/>
            </a:xfrm>
            <a:custGeom>
              <a:avLst/>
              <a:gdLst>
                <a:gd name="T0" fmla="*/ 0 w 64"/>
                <a:gd name="T1" fmla="*/ 1 h 27"/>
                <a:gd name="T2" fmla="*/ 12 w 64"/>
                <a:gd name="T3" fmla="*/ 1 h 27"/>
                <a:gd name="T4" fmla="*/ 39 w 64"/>
                <a:gd name="T5" fmla="*/ 6 h 27"/>
                <a:gd name="T6" fmla="*/ 53 w 64"/>
                <a:gd name="T7" fmla="*/ 12 h 27"/>
                <a:gd name="T8" fmla="*/ 62 w 64"/>
                <a:gd name="T9" fmla="*/ 19 h 27"/>
                <a:gd name="T10" fmla="*/ 62 w 64"/>
                <a:gd name="T11" fmla="*/ 23 h 27"/>
                <a:gd name="T12" fmla="*/ 59 w 64"/>
                <a:gd name="T13" fmla="*/ 25 h 27"/>
                <a:gd name="T14" fmla="*/ 56 w 64"/>
                <a:gd name="T15" fmla="*/ 26 h 27"/>
                <a:gd name="T16" fmla="*/ 60 w 64"/>
                <a:gd name="T17" fmla="*/ 26 h 27"/>
                <a:gd name="T18" fmla="*/ 63 w 64"/>
                <a:gd name="T19" fmla="*/ 24 h 27"/>
                <a:gd name="T20" fmla="*/ 64 w 64"/>
                <a:gd name="T21" fmla="*/ 19 h 27"/>
                <a:gd name="T22" fmla="*/ 59 w 64"/>
                <a:gd name="T23" fmla="*/ 14 h 27"/>
                <a:gd name="T24" fmla="*/ 54 w 64"/>
                <a:gd name="T25" fmla="*/ 10 h 27"/>
                <a:gd name="T26" fmla="*/ 39 w 64"/>
                <a:gd name="T27" fmla="*/ 4 h 27"/>
                <a:gd name="T28" fmla="*/ 12 w 64"/>
                <a:gd name="T29" fmla="*/ 0 h 27"/>
                <a:gd name="T30" fmla="*/ 0 w 64"/>
                <a:gd name="T3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27">
                  <a:moveTo>
                    <a:pt x="0" y="1"/>
                  </a:moveTo>
                  <a:cubicBezTo>
                    <a:pt x="0" y="1"/>
                    <a:pt x="4" y="1"/>
                    <a:pt x="12" y="1"/>
                  </a:cubicBezTo>
                  <a:cubicBezTo>
                    <a:pt x="19" y="1"/>
                    <a:pt x="28" y="3"/>
                    <a:pt x="39" y="6"/>
                  </a:cubicBezTo>
                  <a:cubicBezTo>
                    <a:pt x="44" y="8"/>
                    <a:pt x="49" y="10"/>
                    <a:pt x="53" y="12"/>
                  </a:cubicBezTo>
                  <a:cubicBezTo>
                    <a:pt x="57" y="14"/>
                    <a:pt x="61" y="16"/>
                    <a:pt x="62" y="19"/>
                  </a:cubicBezTo>
                  <a:cubicBezTo>
                    <a:pt x="63" y="21"/>
                    <a:pt x="63" y="22"/>
                    <a:pt x="62" y="23"/>
                  </a:cubicBezTo>
                  <a:cubicBezTo>
                    <a:pt x="61" y="24"/>
                    <a:pt x="60" y="25"/>
                    <a:pt x="59" y="25"/>
                  </a:cubicBezTo>
                  <a:cubicBezTo>
                    <a:pt x="58" y="26"/>
                    <a:pt x="56" y="26"/>
                    <a:pt x="56" y="26"/>
                  </a:cubicBezTo>
                  <a:cubicBezTo>
                    <a:pt x="56" y="26"/>
                    <a:pt x="57" y="27"/>
                    <a:pt x="60" y="26"/>
                  </a:cubicBezTo>
                  <a:cubicBezTo>
                    <a:pt x="61" y="26"/>
                    <a:pt x="62" y="25"/>
                    <a:pt x="63" y="24"/>
                  </a:cubicBezTo>
                  <a:cubicBezTo>
                    <a:pt x="64" y="23"/>
                    <a:pt x="64" y="21"/>
                    <a:pt x="64" y="19"/>
                  </a:cubicBezTo>
                  <a:cubicBezTo>
                    <a:pt x="63" y="17"/>
                    <a:pt x="61" y="15"/>
                    <a:pt x="59" y="14"/>
                  </a:cubicBezTo>
                  <a:cubicBezTo>
                    <a:pt x="58" y="13"/>
                    <a:pt x="56" y="12"/>
                    <a:pt x="54" y="10"/>
                  </a:cubicBezTo>
                  <a:cubicBezTo>
                    <a:pt x="49" y="8"/>
                    <a:pt x="45" y="6"/>
                    <a:pt x="39" y="4"/>
                  </a:cubicBezTo>
                  <a:cubicBezTo>
                    <a:pt x="29" y="1"/>
                    <a:pt x="19" y="0"/>
                    <a:pt x="12" y="0"/>
                  </a:cubicBezTo>
                  <a:cubicBezTo>
                    <a:pt x="4" y="0"/>
                    <a:pt x="0" y="1"/>
                    <a:pt x="0" y="1"/>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103">
              <a:extLst>
                <a:ext uri="{FF2B5EF4-FFF2-40B4-BE49-F238E27FC236}">
                  <a16:creationId xmlns:a16="http://schemas.microsoft.com/office/drawing/2014/main" id="{345E0A98-FD7D-F87C-7EE7-1534DC84034E}"/>
                </a:ext>
              </a:extLst>
            </p:cNvPr>
            <p:cNvSpPr>
              <a:spLocks/>
            </p:cNvSpPr>
            <p:nvPr/>
          </p:nvSpPr>
          <p:spPr bwMode="auto">
            <a:xfrm>
              <a:off x="1653" y="2294"/>
              <a:ext cx="142" cy="12"/>
            </a:xfrm>
            <a:custGeom>
              <a:avLst/>
              <a:gdLst>
                <a:gd name="T0" fmla="*/ 0 w 60"/>
                <a:gd name="T1" fmla="*/ 1 h 5"/>
                <a:gd name="T2" fmla="*/ 30 w 60"/>
                <a:gd name="T3" fmla="*/ 2 h 5"/>
                <a:gd name="T4" fmla="*/ 60 w 60"/>
                <a:gd name="T5" fmla="*/ 4 h 5"/>
                <a:gd name="T6" fmla="*/ 51 w 60"/>
                <a:gd name="T7" fmla="*/ 2 h 5"/>
                <a:gd name="T8" fmla="*/ 30 w 60"/>
                <a:gd name="T9" fmla="*/ 0 h 5"/>
                <a:gd name="T10" fmla="*/ 8 w 60"/>
                <a:gd name="T11" fmla="*/ 0 h 5"/>
                <a:gd name="T12" fmla="*/ 0 w 60"/>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60" h="5">
                  <a:moveTo>
                    <a:pt x="0" y="1"/>
                  </a:moveTo>
                  <a:cubicBezTo>
                    <a:pt x="0" y="2"/>
                    <a:pt x="13" y="1"/>
                    <a:pt x="30" y="2"/>
                  </a:cubicBezTo>
                  <a:cubicBezTo>
                    <a:pt x="46" y="3"/>
                    <a:pt x="60" y="5"/>
                    <a:pt x="60" y="4"/>
                  </a:cubicBezTo>
                  <a:cubicBezTo>
                    <a:pt x="60" y="4"/>
                    <a:pt x="57" y="3"/>
                    <a:pt x="51" y="2"/>
                  </a:cubicBezTo>
                  <a:cubicBezTo>
                    <a:pt x="46" y="1"/>
                    <a:pt x="38" y="0"/>
                    <a:pt x="30" y="0"/>
                  </a:cubicBezTo>
                  <a:cubicBezTo>
                    <a:pt x="22" y="0"/>
                    <a:pt x="14" y="0"/>
                    <a:pt x="8" y="0"/>
                  </a:cubicBezTo>
                  <a:cubicBezTo>
                    <a:pt x="3" y="0"/>
                    <a:pt x="0" y="1"/>
                    <a:pt x="0" y="1"/>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104">
              <a:extLst>
                <a:ext uri="{FF2B5EF4-FFF2-40B4-BE49-F238E27FC236}">
                  <a16:creationId xmlns:a16="http://schemas.microsoft.com/office/drawing/2014/main" id="{E58780BE-E156-999A-F679-49A0714D7829}"/>
                </a:ext>
              </a:extLst>
            </p:cNvPr>
            <p:cNvSpPr>
              <a:spLocks/>
            </p:cNvSpPr>
            <p:nvPr/>
          </p:nvSpPr>
          <p:spPr bwMode="auto">
            <a:xfrm>
              <a:off x="1684" y="2199"/>
              <a:ext cx="142" cy="121"/>
            </a:xfrm>
            <a:custGeom>
              <a:avLst/>
              <a:gdLst>
                <a:gd name="T0" fmla="*/ 60 w 60"/>
                <a:gd name="T1" fmla="*/ 51 h 51"/>
                <a:gd name="T2" fmla="*/ 60 w 60"/>
                <a:gd name="T3" fmla="*/ 47 h 51"/>
                <a:gd name="T4" fmla="*/ 60 w 60"/>
                <a:gd name="T5" fmla="*/ 37 h 51"/>
                <a:gd name="T6" fmla="*/ 59 w 60"/>
                <a:gd name="T7" fmla="*/ 31 h 51"/>
                <a:gd name="T8" fmla="*/ 56 w 60"/>
                <a:gd name="T9" fmla="*/ 23 h 51"/>
                <a:gd name="T10" fmla="*/ 43 w 60"/>
                <a:gd name="T11" fmla="*/ 10 h 51"/>
                <a:gd name="T12" fmla="*/ 27 w 60"/>
                <a:gd name="T13" fmla="*/ 2 h 51"/>
                <a:gd name="T14" fmla="*/ 13 w 60"/>
                <a:gd name="T15" fmla="*/ 0 h 51"/>
                <a:gd name="T16" fmla="*/ 3 w 60"/>
                <a:gd name="T17" fmla="*/ 0 h 51"/>
                <a:gd name="T18" fmla="*/ 0 w 60"/>
                <a:gd name="T19" fmla="*/ 1 h 51"/>
                <a:gd name="T20" fmla="*/ 13 w 60"/>
                <a:gd name="T21" fmla="*/ 2 h 51"/>
                <a:gd name="T22" fmla="*/ 27 w 60"/>
                <a:gd name="T23" fmla="*/ 4 h 51"/>
                <a:gd name="T24" fmla="*/ 42 w 60"/>
                <a:gd name="T25" fmla="*/ 12 h 51"/>
                <a:gd name="T26" fmla="*/ 54 w 60"/>
                <a:gd name="T27" fmla="*/ 24 h 51"/>
                <a:gd name="T28" fmla="*/ 59 w 60"/>
                <a:gd name="T29" fmla="*/ 37 h 51"/>
                <a:gd name="T30" fmla="*/ 60 w 60"/>
                <a:gd name="T3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1">
                  <a:moveTo>
                    <a:pt x="60" y="51"/>
                  </a:moveTo>
                  <a:cubicBezTo>
                    <a:pt x="60" y="51"/>
                    <a:pt x="60" y="49"/>
                    <a:pt x="60" y="47"/>
                  </a:cubicBezTo>
                  <a:cubicBezTo>
                    <a:pt x="60" y="45"/>
                    <a:pt x="60" y="41"/>
                    <a:pt x="60" y="37"/>
                  </a:cubicBezTo>
                  <a:cubicBezTo>
                    <a:pt x="60" y="35"/>
                    <a:pt x="60" y="33"/>
                    <a:pt x="59" y="31"/>
                  </a:cubicBezTo>
                  <a:cubicBezTo>
                    <a:pt x="59" y="28"/>
                    <a:pt x="57" y="26"/>
                    <a:pt x="56" y="23"/>
                  </a:cubicBezTo>
                  <a:cubicBezTo>
                    <a:pt x="53" y="19"/>
                    <a:pt x="49" y="14"/>
                    <a:pt x="43" y="10"/>
                  </a:cubicBezTo>
                  <a:cubicBezTo>
                    <a:pt x="38" y="7"/>
                    <a:pt x="33" y="4"/>
                    <a:pt x="27" y="2"/>
                  </a:cubicBezTo>
                  <a:cubicBezTo>
                    <a:pt x="22" y="1"/>
                    <a:pt x="17" y="0"/>
                    <a:pt x="13" y="0"/>
                  </a:cubicBezTo>
                  <a:cubicBezTo>
                    <a:pt x="9" y="0"/>
                    <a:pt x="6" y="0"/>
                    <a:pt x="3" y="0"/>
                  </a:cubicBezTo>
                  <a:cubicBezTo>
                    <a:pt x="1" y="0"/>
                    <a:pt x="0" y="0"/>
                    <a:pt x="0" y="1"/>
                  </a:cubicBezTo>
                  <a:cubicBezTo>
                    <a:pt x="0" y="1"/>
                    <a:pt x="5" y="1"/>
                    <a:pt x="13" y="2"/>
                  </a:cubicBezTo>
                  <a:cubicBezTo>
                    <a:pt x="17" y="2"/>
                    <a:pt x="22" y="3"/>
                    <a:pt x="27" y="4"/>
                  </a:cubicBezTo>
                  <a:cubicBezTo>
                    <a:pt x="32" y="6"/>
                    <a:pt x="37" y="9"/>
                    <a:pt x="42" y="12"/>
                  </a:cubicBezTo>
                  <a:cubicBezTo>
                    <a:pt x="47" y="16"/>
                    <a:pt x="51" y="20"/>
                    <a:pt x="54" y="24"/>
                  </a:cubicBezTo>
                  <a:cubicBezTo>
                    <a:pt x="57" y="29"/>
                    <a:pt x="58" y="33"/>
                    <a:pt x="59" y="37"/>
                  </a:cubicBezTo>
                  <a:cubicBezTo>
                    <a:pt x="59" y="45"/>
                    <a:pt x="59" y="51"/>
                    <a:pt x="60" y="51"/>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105">
              <a:extLst>
                <a:ext uri="{FF2B5EF4-FFF2-40B4-BE49-F238E27FC236}">
                  <a16:creationId xmlns:a16="http://schemas.microsoft.com/office/drawing/2014/main" id="{DDF098B0-8650-54E0-D545-E93E20CABDFA}"/>
                </a:ext>
              </a:extLst>
            </p:cNvPr>
            <p:cNvSpPr>
              <a:spLocks/>
            </p:cNvSpPr>
            <p:nvPr/>
          </p:nvSpPr>
          <p:spPr bwMode="auto">
            <a:xfrm>
              <a:off x="1710" y="2175"/>
              <a:ext cx="145" cy="124"/>
            </a:xfrm>
            <a:custGeom>
              <a:avLst/>
              <a:gdLst>
                <a:gd name="T0" fmla="*/ 0 w 61"/>
                <a:gd name="T1" fmla="*/ 0 h 52"/>
                <a:gd name="T2" fmla="*/ 13 w 61"/>
                <a:gd name="T3" fmla="*/ 2 h 52"/>
                <a:gd name="T4" fmla="*/ 40 w 61"/>
                <a:gd name="T5" fmla="*/ 14 h 52"/>
                <a:gd name="T6" fmla="*/ 57 w 61"/>
                <a:gd name="T7" fmla="*/ 40 h 52"/>
                <a:gd name="T8" fmla="*/ 60 w 61"/>
                <a:gd name="T9" fmla="*/ 52 h 52"/>
                <a:gd name="T10" fmla="*/ 60 w 61"/>
                <a:gd name="T11" fmla="*/ 49 h 52"/>
                <a:gd name="T12" fmla="*/ 59 w 61"/>
                <a:gd name="T13" fmla="*/ 39 h 52"/>
                <a:gd name="T14" fmla="*/ 42 w 61"/>
                <a:gd name="T15" fmla="*/ 13 h 52"/>
                <a:gd name="T16" fmla="*/ 36 w 61"/>
                <a:gd name="T17" fmla="*/ 6 h 52"/>
                <a:gd name="T18" fmla="*/ 28 w 61"/>
                <a:gd name="T19" fmla="*/ 2 h 52"/>
                <a:gd name="T20" fmla="*/ 14 w 61"/>
                <a:gd name="T21" fmla="*/ 0 h 52"/>
                <a:gd name="T22" fmla="*/ 0 w 61"/>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52">
                  <a:moveTo>
                    <a:pt x="0" y="0"/>
                  </a:moveTo>
                  <a:cubicBezTo>
                    <a:pt x="0" y="0"/>
                    <a:pt x="5" y="1"/>
                    <a:pt x="13" y="2"/>
                  </a:cubicBezTo>
                  <a:cubicBezTo>
                    <a:pt x="21" y="3"/>
                    <a:pt x="33" y="3"/>
                    <a:pt x="40" y="14"/>
                  </a:cubicBezTo>
                  <a:cubicBezTo>
                    <a:pt x="48" y="23"/>
                    <a:pt x="54" y="32"/>
                    <a:pt x="57" y="40"/>
                  </a:cubicBezTo>
                  <a:cubicBezTo>
                    <a:pt x="60" y="47"/>
                    <a:pt x="60" y="52"/>
                    <a:pt x="60" y="52"/>
                  </a:cubicBezTo>
                  <a:cubicBezTo>
                    <a:pt x="60" y="52"/>
                    <a:pt x="61" y="51"/>
                    <a:pt x="60" y="49"/>
                  </a:cubicBezTo>
                  <a:cubicBezTo>
                    <a:pt x="60" y="47"/>
                    <a:pt x="60" y="43"/>
                    <a:pt x="59" y="39"/>
                  </a:cubicBezTo>
                  <a:cubicBezTo>
                    <a:pt x="56" y="32"/>
                    <a:pt x="50" y="22"/>
                    <a:pt x="42" y="13"/>
                  </a:cubicBezTo>
                  <a:cubicBezTo>
                    <a:pt x="40" y="10"/>
                    <a:pt x="38" y="8"/>
                    <a:pt x="36" y="6"/>
                  </a:cubicBezTo>
                  <a:cubicBezTo>
                    <a:pt x="33" y="4"/>
                    <a:pt x="30" y="3"/>
                    <a:pt x="28" y="2"/>
                  </a:cubicBezTo>
                  <a:cubicBezTo>
                    <a:pt x="22" y="1"/>
                    <a:pt x="18" y="0"/>
                    <a:pt x="14" y="0"/>
                  </a:cubicBezTo>
                  <a:cubicBezTo>
                    <a:pt x="5" y="0"/>
                    <a:pt x="0" y="0"/>
                    <a:pt x="0" y="0"/>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106">
              <a:extLst>
                <a:ext uri="{FF2B5EF4-FFF2-40B4-BE49-F238E27FC236}">
                  <a16:creationId xmlns:a16="http://schemas.microsoft.com/office/drawing/2014/main" id="{FFE41945-64DC-688E-050F-7F304D2126F7}"/>
                </a:ext>
              </a:extLst>
            </p:cNvPr>
            <p:cNvSpPr>
              <a:spLocks/>
            </p:cNvSpPr>
            <p:nvPr/>
          </p:nvSpPr>
          <p:spPr bwMode="auto">
            <a:xfrm>
              <a:off x="1562" y="2154"/>
              <a:ext cx="314" cy="195"/>
            </a:xfrm>
            <a:custGeom>
              <a:avLst/>
              <a:gdLst>
                <a:gd name="T0" fmla="*/ 50 w 132"/>
                <a:gd name="T1" fmla="*/ 81 h 82"/>
                <a:gd name="T2" fmla="*/ 77 w 132"/>
                <a:gd name="T3" fmla="*/ 61 h 82"/>
                <a:gd name="T4" fmla="*/ 98 w 132"/>
                <a:gd name="T5" fmla="*/ 65 h 82"/>
                <a:gd name="T6" fmla="*/ 97 w 132"/>
                <a:gd name="T7" fmla="*/ 69 h 82"/>
                <a:gd name="T8" fmla="*/ 102 w 132"/>
                <a:gd name="T9" fmla="*/ 75 h 82"/>
                <a:gd name="T10" fmla="*/ 110 w 132"/>
                <a:gd name="T11" fmla="*/ 73 h 82"/>
                <a:gd name="T12" fmla="*/ 111 w 132"/>
                <a:gd name="T13" fmla="*/ 71 h 82"/>
                <a:gd name="T14" fmla="*/ 112 w 132"/>
                <a:gd name="T15" fmla="*/ 71 h 82"/>
                <a:gd name="T16" fmla="*/ 110 w 132"/>
                <a:gd name="T17" fmla="*/ 71 h 82"/>
                <a:gd name="T18" fmla="*/ 110 w 132"/>
                <a:gd name="T19" fmla="*/ 71 h 82"/>
                <a:gd name="T20" fmla="*/ 114 w 132"/>
                <a:gd name="T21" fmla="*/ 73 h 82"/>
                <a:gd name="T22" fmla="*/ 118 w 132"/>
                <a:gd name="T23" fmla="*/ 73 h 82"/>
                <a:gd name="T24" fmla="*/ 122 w 132"/>
                <a:gd name="T25" fmla="*/ 70 h 82"/>
                <a:gd name="T26" fmla="*/ 124 w 132"/>
                <a:gd name="T27" fmla="*/ 62 h 82"/>
                <a:gd name="T28" fmla="*/ 131 w 132"/>
                <a:gd name="T29" fmla="*/ 60 h 82"/>
                <a:gd name="T30" fmla="*/ 132 w 132"/>
                <a:gd name="T31" fmla="*/ 52 h 82"/>
                <a:gd name="T32" fmla="*/ 126 w 132"/>
                <a:gd name="T33" fmla="*/ 37 h 82"/>
                <a:gd name="T34" fmla="*/ 118 w 132"/>
                <a:gd name="T35" fmla="*/ 25 h 82"/>
                <a:gd name="T36" fmla="*/ 108 w 132"/>
                <a:gd name="T37" fmla="*/ 10 h 82"/>
                <a:gd name="T38" fmla="*/ 92 w 132"/>
                <a:gd name="T39" fmla="*/ 3 h 82"/>
                <a:gd name="T40" fmla="*/ 61 w 132"/>
                <a:gd name="T41" fmla="*/ 0 h 82"/>
                <a:gd name="T42" fmla="*/ 55 w 132"/>
                <a:gd name="T43" fmla="*/ 1 h 82"/>
                <a:gd name="T44" fmla="*/ 52 w 132"/>
                <a:gd name="T45" fmla="*/ 4 h 82"/>
                <a:gd name="T46" fmla="*/ 36 w 132"/>
                <a:gd name="T47" fmla="*/ 13 h 82"/>
                <a:gd name="T48" fmla="*/ 10 w 132"/>
                <a:gd name="T49" fmla="*/ 36 h 82"/>
                <a:gd name="T50" fmla="*/ 0 w 132"/>
                <a:gd name="T51" fmla="*/ 45 h 82"/>
                <a:gd name="T52" fmla="*/ 10 w 132"/>
                <a:gd name="T53" fmla="*/ 37 h 82"/>
                <a:gd name="T54" fmla="*/ 37 w 132"/>
                <a:gd name="T55" fmla="*/ 14 h 82"/>
                <a:gd name="T56" fmla="*/ 42 w 132"/>
                <a:gd name="T57" fmla="*/ 6 h 82"/>
                <a:gd name="T58" fmla="*/ 52 w 132"/>
                <a:gd name="T59" fmla="*/ 6 h 82"/>
                <a:gd name="T60" fmla="*/ 56 w 132"/>
                <a:gd name="T61" fmla="*/ 3 h 82"/>
                <a:gd name="T62" fmla="*/ 61 w 132"/>
                <a:gd name="T63" fmla="*/ 2 h 82"/>
                <a:gd name="T64" fmla="*/ 100 w 132"/>
                <a:gd name="T65" fmla="*/ 7 h 82"/>
                <a:gd name="T66" fmla="*/ 112 w 132"/>
                <a:gd name="T67" fmla="*/ 18 h 82"/>
                <a:gd name="T68" fmla="*/ 124 w 132"/>
                <a:gd name="T69" fmla="*/ 38 h 82"/>
                <a:gd name="T70" fmla="*/ 130 w 132"/>
                <a:gd name="T71" fmla="*/ 52 h 82"/>
                <a:gd name="T72" fmla="*/ 129 w 132"/>
                <a:gd name="T73" fmla="*/ 59 h 82"/>
                <a:gd name="T74" fmla="*/ 123 w 132"/>
                <a:gd name="T75" fmla="*/ 60 h 82"/>
                <a:gd name="T76" fmla="*/ 121 w 132"/>
                <a:gd name="T77" fmla="*/ 67 h 82"/>
                <a:gd name="T78" fmla="*/ 118 w 132"/>
                <a:gd name="T79" fmla="*/ 71 h 82"/>
                <a:gd name="T80" fmla="*/ 114 w 132"/>
                <a:gd name="T81" fmla="*/ 71 h 82"/>
                <a:gd name="T82" fmla="*/ 111 w 132"/>
                <a:gd name="T83" fmla="*/ 70 h 82"/>
                <a:gd name="T84" fmla="*/ 111 w 132"/>
                <a:gd name="T85" fmla="*/ 70 h 82"/>
                <a:gd name="T86" fmla="*/ 110 w 132"/>
                <a:gd name="T87" fmla="*/ 70 h 82"/>
                <a:gd name="T88" fmla="*/ 110 w 132"/>
                <a:gd name="T89" fmla="*/ 70 h 82"/>
                <a:gd name="T90" fmla="*/ 109 w 132"/>
                <a:gd name="T91" fmla="*/ 71 h 82"/>
                <a:gd name="T92" fmla="*/ 103 w 132"/>
                <a:gd name="T93" fmla="*/ 74 h 82"/>
                <a:gd name="T94" fmla="*/ 99 w 132"/>
                <a:gd name="T95" fmla="*/ 64 h 82"/>
                <a:gd name="T96" fmla="*/ 98 w 132"/>
                <a:gd name="T97" fmla="*/ 63 h 82"/>
                <a:gd name="T98" fmla="*/ 77 w 132"/>
                <a:gd name="T99" fmla="*/ 60 h 82"/>
                <a:gd name="T100" fmla="*/ 55 w 132"/>
                <a:gd name="T101" fmla="*/ 76 h 82"/>
                <a:gd name="T102" fmla="*/ 48 w 132"/>
                <a:gd name="T103"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 h="82">
                  <a:moveTo>
                    <a:pt x="48" y="82"/>
                  </a:moveTo>
                  <a:cubicBezTo>
                    <a:pt x="48" y="82"/>
                    <a:pt x="49" y="82"/>
                    <a:pt x="50" y="81"/>
                  </a:cubicBezTo>
                  <a:cubicBezTo>
                    <a:pt x="51" y="80"/>
                    <a:pt x="53" y="78"/>
                    <a:pt x="56" y="76"/>
                  </a:cubicBezTo>
                  <a:cubicBezTo>
                    <a:pt x="61" y="73"/>
                    <a:pt x="68" y="67"/>
                    <a:pt x="77" y="61"/>
                  </a:cubicBezTo>
                  <a:cubicBezTo>
                    <a:pt x="77" y="61"/>
                    <a:pt x="77" y="61"/>
                    <a:pt x="77" y="61"/>
                  </a:cubicBezTo>
                  <a:cubicBezTo>
                    <a:pt x="83" y="62"/>
                    <a:pt x="90" y="64"/>
                    <a:pt x="98" y="65"/>
                  </a:cubicBezTo>
                  <a:cubicBezTo>
                    <a:pt x="97" y="64"/>
                    <a:pt x="97" y="64"/>
                    <a:pt x="97" y="64"/>
                  </a:cubicBezTo>
                  <a:cubicBezTo>
                    <a:pt x="97" y="66"/>
                    <a:pt x="97" y="67"/>
                    <a:pt x="97" y="69"/>
                  </a:cubicBezTo>
                  <a:cubicBezTo>
                    <a:pt x="98" y="71"/>
                    <a:pt x="98" y="73"/>
                    <a:pt x="100" y="74"/>
                  </a:cubicBezTo>
                  <a:cubicBezTo>
                    <a:pt x="100" y="75"/>
                    <a:pt x="101" y="75"/>
                    <a:pt x="102" y="75"/>
                  </a:cubicBezTo>
                  <a:cubicBezTo>
                    <a:pt x="103" y="76"/>
                    <a:pt x="104" y="76"/>
                    <a:pt x="105" y="75"/>
                  </a:cubicBezTo>
                  <a:cubicBezTo>
                    <a:pt x="107" y="75"/>
                    <a:pt x="109" y="74"/>
                    <a:pt x="110" y="73"/>
                  </a:cubicBezTo>
                  <a:cubicBezTo>
                    <a:pt x="111" y="72"/>
                    <a:pt x="111" y="72"/>
                    <a:pt x="111" y="71"/>
                  </a:cubicBezTo>
                  <a:cubicBezTo>
                    <a:pt x="111" y="71"/>
                    <a:pt x="111" y="71"/>
                    <a:pt x="111" y="71"/>
                  </a:cubicBezTo>
                  <a:cubicBezTo>
                    <a:pt x="112" y="71"/>
                    <a:pt x="112" y="71"/>
                    <a:pt x="112" y="71"/>
                  </a:cubicBezTo>
                  <a:cubicBezTo>
                    <a:pt x="112" y="71"/>
                    <a:pt x="112" y="71"/>
                    <a:pt x="112" y="71"/>
                  </a:cubicBezTo>
                  <a:cubicBezTo>
                    <a:pt x="112" y="71"/>
                    <a:pt x="112" y="71"/>
                    <a:pt x="112" y="71"/>
                  </a:cubicBezTo>
                  <a:cubicBezTo>
                    <a:pt x="112" y="71"/>
                    <a:pt x="109" y="72"/>
                    <a:pt x="110" y="71"/>
                  </a:cubicBezTo>
                  <a:cubicBezTo>
                    <a:pt x="110" y="71"/>
                    <a:pt x="110" y="71"/>
                    <a:pt x="110" y="71"/>
                  </a:cubicBezTo>
                  <a:cubicBezTo>
                    <a:pt x="110" y="71"/>
                    <a:pt x="110" y="71"/>
                    <a:pt x="110" y="71"/>
                  </a:cubicBezTo>
                  <a:cubicBezTo>
                    <a:pt x="111" y="72"/>
                    <a:pt x="111" y="72"/>
                    <a:pt x="111" y="72"/>
                  </a:cubicBezTo>
                  <a:cubicBezTo>
                    <a:pt x="112" y="72"/>
                    <a:pt x="113" y="72"/>
                    <a:pt x="114" y="73"/>
                  </a:cubicBezTo>
                  <a:cubicBezTo>
                    <a:pt x="115" y="73"/>
                    <a:pt x="116" y="73"/>
                    <a:pt x="117" y="73"/>
                  </a:cubicBezTo>
                  <a:cubicBezTo>
                    <a:pt x="117" y="73"/>
                    <a:pt x="118" y="73"/>
                    <a:pt x="118" y="73"/>
                  </a:cubicBezTo>
                  <a:cubicBezTo>
                    <a:pt x="119" y="73"/>
                    <a:pt x="119" y="73"/>
                    <a:pt x="120" y="73"/>
                  </a:cubicBezTo>
                  <a:cubicBezTo>
                    <a:pt x="121" y="72"/>
                    <a:pt x="122" y="71"/>
                    <a:pt x="122" y="70"/>
                  </a:cubicBezTo>
                  <a:cubicBezTo>
                    <a:pt x="122" y="69"/>
                    <a:pt x="123" y="68"/>
                    <a:pt x="123" y="67"/>
                  </a:cubicBezTo>
                  <a:cubicBezTo>
                    <a:pt x="124" y="66"/>
                    <a:pt x="124" y="64"/>
                    <a:pt x="124" y="62"/>
                  </a:cubicBezTo>
                  <a:cubicBezTo>
                    <a:pt x="123" y="62"/>
                    <a:pt x="123" y="62"/>
                    <a:pt x="123" y="62"/>
                  </a:cubicBezTo>
                  <a:cubicBezTo>
                    <a:pt x="126" y="63"/>
                    <a:pt x="129" y="62"/>
                    <a:pt x="131" y="60"/>
                  </a:cubicBezTo>
                  <a:cubicBezTo>
                    <a:pt x="132" y="59"/>
                    <a:pt x="132" y="57"/>
                    <a:pt x="132" y="56"/>
                  </a:cubicBezTo>
                  <a:cubicBezTo>
                    <a:pt x="132" y="54"/>
                    <a:pt x="132" y="53"/>
                    <a:pt x="132" y="52"/>
                  </a:cubicBezTo>
                  <a:cubicBezTo>
                    <a:pt x="130" y="47"/>
                    <a:pt x="128" y="42"/>
                    <a:pt x="126" y="37"/>
                  </a:cubicBezTo>
                  <a:cubicBezTo>
                    <a:pt x="126" y="37"/>
                    <a:pt x="126" y="37"/>
                    <a:pt x="126" y="37"/>
                  </a:cubicBezTo>
                  <a:cubicBezTo>
                    <a:pt x="126" y="37"/>
                    <a:pt x="126" y="37"/>
                    <a:pt x="126" y="37"/>
                  </a:cubicBezTo>
                  <a:cubicBezTo>
                    <a:pt x="123" y="33"/>
                    <a:pt x="121" y="29"/>
                    <a:pt x="118" y="25"/>
                  </a:cubicBezTo>
                  <a:cubicBezTo>
                    <a:pt x="117" y="22"/>
                    <a:pt x="115" y="20"/>
                    <a:pt x="114" y="17"/>
                  </a:cubicBezTo>
                  <a:cubicBezTo>
                    <a:pt x="112" y="15"/>
                    <a:pt x="111" y="12"/>
                    <a:pt x="108" y="10"/>
                  </a:cubicBezTo>
                  <a:cubicBezTo>
                    <a:pt x="106" y="8"/>
                    <a:pt x="104" y="6"/>
                    <a:pt x="101" y="5"/>
                  </a:cubicBezTo>
                  <a:cubicBezTo>
                    <a:pt x="98" y="4"/>
                    <a:pt x="95" y="4"/>
                    <a:pt x="92" y="3"/>
                  </a:cubicBezTo>
                  <a:cubicBezTo>
                    <a:pt x="81" y="2"/>
                    <a:pt x="71" y="1"/>
                    <a:pt x="61" y="0"/>
                  </a:cubicBezTo>
                  <a:cubicBezTo>
                    <a:pt x="61" y="0"/>
                    <a:pt x="61" y="0"/>
                    <a:pt x="61" y="0"/>
                  </a:cubicBezTo>
                  <a:cubicBezTo>
                    <a:pt x="61" y="0"/>
                    <a:pt x="61" y="0"/>
                    <a:pt x="61" y="0"/>
                  </a:cubicBezTo>
                  <a:cubicBezTo>
                    <a:pt x="59" y="0"/>
                    <a:pt x="57" y="1"/>
                    <a:pt x="55" y="1"/>
                  </a:cubicBezTo>
                  <a:cubicBezTo>
                    <a:pt x="54" y="2"/>
                    <a:pt x="52" y="3"/>
                    <a:pt x="50" y="5"/>
                  </a:cubicBezTo>
                  <a:cubicBezTo>
                    <a:pt x="52" y="4"/>
                    <a:pt x="52" y="4"/>
                    <a:pt x="52" y="4"/>
                  </a:cubicBezTo>
                  <a:cubicBezTo>
                    <a:pt x="48" y="3"/>
                    <a:pt x="44" y="3"/>
                    <a:pt x="41" y="5"/>
                  </a:cubicBezTo>
                  <a:cubicBezTo>
                    <a:pt x="38" y="7"/>
                    <a:pt x="36" y="10"/>
                    <a:pt x="36" y="13"/>
                  </a:cubicBezTo>
                  <a:cubicBezTo>
                    <a:pt x="36" y="13"/>
                    <a:pt x="36" y="13"/>
                    <a:pt x="36" y="13"/>
                  </a:cubicBezTo>
                  <a:cubicBezTo>
                    <a:pt x="25" y="23"/>
                    <a:pt x="16" y="31"/>
                    <a:pt x="10" y="36"/>
                  </a:cubicBezTo>
                  <a:cubicBezTo>
                    <a:pt x="7" y="39"/>
                    <a:pt x="4" y="41"/>
                    <a:pt x="3" y="43"/>
                  </a:cubicBezTo>
                  <a:cubicBezTo>
                    <a:pt x="1" y="44"/>
                    <a:pt x="0" y="45"/>
                    <a:pt x="0" y="45"/>
                  </a:cubicBezTo>
                  <a:cubicBezTo>
                    <a:pt x="0" y="45"/>
                    <a:pt x="1" y="45"/>
                    <a:pt x="3" y="43"/>
                  </a:cubicBezTo>
                  <a:cubicBezTo>
                    <a:pt x="5" y="42"/>
                    <a:pt x="7" y="40"/>
                    <a:pt x="10" y="37"/>
                  </a:cubicBezTo>
                  <a:cubicBezTo>
                    <a:pt x="17" y="31"/>
                    <a:pt x="26" y="24"/>
                    <a:pt x="37" y="14"/>
                  </a:cubicBezTo>
                  <a:cubicBezTo>
                    <a:pt x="37" y="14"/>
                    <a:pt x="37" y="14"/>
                    <a:pt x="37" y="14"/>
                  </a:cubicBezTo>
                  <a:cubicBezTo>
                    <a:pt x="37" y="14"/>
                    <a:pt x="37" y="14"/>
                    <a:pt x="37" y="14"/>
                  </a:cubicBezTo>
                  <a:cubicBezTo>
                    <a:pt x="38" y="11"/>
                    <a:pt x="39" y="8"/>
                    <a:pt x="42" y="6"/>
                  </a:cubicBezTo>
                  <a:cubicBezTo>
                    <a:pt x="44" y="5"/>
                    <a:pt x="48" y="5"/>
                    <a:pt x="51" y="6"/>
                  </a:cubicBezTo>
                  <a:cubicBezTo>
                    <a:pt x="52" y="6"/>
                    <a:pt x="52" y="6"/>
                    <a:pt x="52" y="6"/>
                  </a:cubicBezTo>
                  <a:cubicBezTo>
                    <a:pt x="52" y="5"/>
                    <a:pt x="52" y="5"/>
                    <a:pt x="52" y="5"/>
                  </a:cubicBezTo>
                  <a:cubicBezTo>
                    <a:pt x="53" y="4"/>
                    <a:pt x="54" y="4"/>
                    <a:pt x="56" y="3"/>
                  </a:cubicBezTo>
                  <a:cubicBezTo>
                    <a:pt x="58" y="2"/>
                    <a:pt x="59" y="2"/>
                    <a:pt x="61" y="2"/>
                  </a:cubicBezTo>
                  <a:cubicBezTo>
                    <a:pt x="61" y="2"/>
                    <a:pt x="61" y="2"/>
                    <a:pt x="61" y="2"/>
                  </a:cubicBezTo>
                  <a:cubicBezTo>
                    <a:pt x="71" y="3"/>
                    <a:pt x="81" y="4"/>
                    <a:pt x="92" y="5"/>
                  </a:cubicBezTo>
                  <a:cubicBezTo>
                    <a:pt x="95" y="6"/>
                    <a:pt x="98" y="6"/>
                    <a:pt x="100" y="7"/>
                  </a:cubicBezTo>
                  <a:cubicBezTo>
                    <a:pt x="103" y="8"/>
                    <a:pt x="105" y="10"/>
                    <a:pt x="107" y="12"/>
                  </a:cubicBezTo>
                  <a:cubicBezTo>
                    <a:pt x="109" y="13"/>
                    <a:pt x="110" y="16"/>
                    <a:pt x="112" y="18"/>
                  </a:cubicBezTo>
                  <a:cubicBezTo>
                    <a:pt x="113" y="21"/>
                    <a:pt x="115" y="23"/>
                    <a:pt x="117" y="26"/>
                  </a:cubicBezTo>
                  <a:cubicBezTo>
                    <a:pt x="119" y="30"/>
                    <a:pt x="122" y="34"/>
                    <a:pt x="124" y="38"/>
                  </a:cubicBezTo>
                  <a:cubicBezTo>
                    <a:pt x="124" y="38"/>
                    <a:pt x="124" y="38"/>
                    <a:pt x="124" y="38"/>
                  </a:cubicBezTo>
                  <a:cubicBezTo>
                    <a:pt x="126" y="43"/>
                    <a:pt x="128" y="47"/>
                    <a:pt x="130" y="52"/>
                  </a:cubicBezTo>
                  <a:cubicBezTo>
                    <a:pt x="130" y="53"/>
                    <a:pt x="130" y="55"/>
                    <a:pt x="130" y="56"/>
                  </a:cubicBezTo>
                  <a:cubicBezTo>
                    <a:pt x="130" y="57"/>
                    <a:pt x="130" y="58"/>
                    <a:pt x="129" y="59"/>
                  </a:cubicBezTo>
                  <a:cubicBezTo>
                    <a:pt x="128" y="60"/>
                    <a:pt x="126" y="61"/>
                    <a:pt x="124" y="60"/>
                  </a:cubicBezTo>
                  <a:cubicBezTo>
                    <a:pt x="123" y="60"/>
                    <a:pt x="123" y="60"/>
                    <a:pt x="123" y="60"/>
                  </a:cubicBezTo>
                  <a:cubicBezTo>
                    <a:pt x="122" y="61"/>
                    <a:pt x="122" y="61"/>
                    <a:pt x="122" y="61"/>
                  </a:cubicBezTo>
                  <a:cubicBezTo>
                    <a:pt x="122" y="63"/>
                    <a:pt x="122" y="65"/>
                    <a:pt x="121" y="67"/>
                  </a:cubicBezTo>
                  <a:cubicBezTo>
                    <a:pt x="121" y="69"/>
                    <a:pt x="120" y="71"/>
                    <a:pt x="119" y="71"/>
                  </a:cubicBezTo>
                  <a:cubicBezTo>
                    <a:pt x="119" y="71"/>
                    <a:pt x="119" y="71"/>
                    <a:pt x="118" y="71"/>
                  </a:cubicBezTo>
                  <a:cubicBezTo>
                    <a:pt x="118" y="71"/>
                    <a:pt x="117" y="71"/>
                    <a:pt x="117" y="71"/>
                  </a:cubicBezTo>
                  <a:cubicBezTo>
                    <a:pt x="116" y="71"/>
                    <a:pt x="115" y="71"/>
                    <a:pt x="114" y="71"/>
                  </a:cubicBezTo>
                  <a:cubicBezTo>
                    <a:pt x="113" y="70"/>
                    <a:pt x="113" y="70"/>
                    <a:pt x="112" y="70"/>
                  </a:cubicBezTo>
                  <a:cubicBezTo>
                    <a:pt x="111" y="70"/>
                    <a:pt x="111" y="70"/>
                    <a:pt x="111" y="70"/>
                  </a:cubicBezTo>
                  <a:cubicBezTo>
                    <a:pt x="111" y="70"/>
                    <a:pt x="111" y="70"/>
                    <a:pt x="111" y="70"/>
                  </a:cubicBezTo>
                  <a:cubicBezTo>
                    <a:pt x="111" y="70"/>
                    <a:pt x="111" y="70"/>
                    <a:pt x="111" y="70"/>
                  </a:cubicBezTo>
                  <a:cubicBezTo>
                    <a:pt x="112" y="69"/>
                    <a:pt x="110" y="70"/>
                    <a:pt x="110" y="70"/>
                  </a:cubicBezTo>
                  <a:cubicBezTo>
                    <a:pt x="110" y="70"/>
                    <a:pt x="110" y="70"/>
                    <a:pt x="110" y="70"/>
                  </a:cubicBezTo>
                  <a:cubicBezTo>
                    <a:pt x="110" y="70"/>
                    <a:pt x="110" y="70"/>
                    <a:pt x="110" y="70"/>
                  </a:cubicBezTo>
                  <a:cubicBezTo>
                    <a:pt x="110" y="70"/>
                    <a:pt x="110" y="70"/>
                    <a:pt x="110" y="70"/>
                  </a:cubicBezTo>
                  <a:cubicBezTo>
                    <a:pt x="110" y="70"/>
                    <a:pt x="110" y="70"/>
                    <a:pt x="110" y="70"/>
                  </a:cubicBezTo>
                  <a:cubicBezTo>
                    <a:pt x="109" y="71"/>
                    <a:pt x="109" y="71"/>
                    <a:pt x="109" y="71"/>
                  </a:cubicBezTo>
                  <a:cubicBezTo>
                    <a:pt x="108" y="73"/>
                    <a:pt x="106" y="73"/>
                    <a:pt x="105" y="74"/>
                  </a:cubicBezTo>
                  <a:cubicBezTo>
                    <a:pt x="104" y="74"/>
                    <a:pt x="103" y="74"/>
                    <a:pt x="103" y="74"/>
                  </a:cubicBezTo>
                  <a:cubicBezTo>
                    <a:pt x="102" y="73"/>
                    <a:pt x="101" y="73"/>
                    <a:pt x="101" y="73"/>
                  </a:cubicBezTo>
                  <a:cubicBezTo>
                    <a:pt x="99" y="71"/>
                    <a:pt x="99" y="67"/>
                    <a:pt x="99" y="64"/>
                  </a:cubicBezTo>
                  <a:cubicBezTo>
                    <a:pt x="99" y="63"/>
                    <a:pt x="99" y="63"/>
                    <a:pt x="99" y="63"/>
                  </a:cubicBezTo>
                  <a:cubicBezTo>
                    <a:pt x="98" y="63"/>
                    <a:pt x="98" y="63"/>
                    <a:pt x="98" y="63"/>
                  </a:cubicBezTo>
                  <a:cubicBezTo>
                    <a:pt x="90" y="62"/>
                    <a:pt x="83" y="61"/>
                    <a:pt x="77" y="60"/>
                  </a:cubicBezTo>
                  <a:cubicBezTo>
                    <a:pt x="77" y="60"/>
                    <a:pt x="77" y="60"/>
                    <a:pt x="77" y="60"/>
                  </a:cubicBezTo>
                  <a:cubicBezTo>
                    <a:pt x="77" y="60"/>
                    <a:pt x="77" y="60"/>
                    <a:pt x="77" y="60"/>
                  </a:cubicBezTo>
                  <a:cubicBezTo>
                    <a:pt x="67" y="66"/>
                    <a:pt x="60" y="72"/>
                    <a:pt x="55" y="76"/>
                  </a:cubicBezTo>
                  <a:cubicBezTo>
                    <a:pt x="53" y="78"/>
                    <a:pt x="51" y="79"/>
                    <a:pt x="50" y="81"/>
                  </a:cubicBezTo>
                  <a:cubicBezTo>
                    <a:pt x="49" y="82"/>
                    <a:pt x="48" y="82"/>
                    <a:pt x="48" y="82"/>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107">
              <a:extLst>
                <a:ext uri="{FF2B5EF4-FFF2-40B4-BE49-F238E27FC236}">
                  <a16:creationId xmlns:a16="http://schemas.microsoft.com/office/drawing/2014/main" id="{8691B4A5-1BD0-8FFB-D43F-D8FB99FC8ED9}"/>
                </a:ext>
              </a:extLst>
            </p:cNvPr>
            <p:cNvSpPr>
              <a:spLocks/>
            </p:cNvSpPr>
            <p:nvPr/>
          </p:nvSpPr>
          <p:spPr bwMode="auto">
            <a:xfrm>
              <a:off x="1282" y="2019"/>
              <a:ext cx="1093" cy="513"/>
            </a:xfrm>
            <a:custGeom>
              <a:avLst/>
              <a:gdLst>
                <a:gd name="T0" fmla="*/ 442 w 460"/>
                <a:gd name="T1" fmla="*/ 0 h 216"/>
                <a:gd name="T2" fmla="*/ 186 w 460"/>
                <a:gd name="T3" fmla="*/ 2 h 216"/>
                <a:gd name="T4" fmla="*/ 168 w 460"/>
                <a:gd name="T5" fmla="*/ 14 h 216"/>
                <a:gd name="T6" fmla="*/ 140 w 460"/>
                <a:gd name="T7" fmla="*/ 201 h 216"/>
                <a:gd name="T8" fmla="*/ 8 w 460"/>
                <a:gd name="T9" fmla="*/ 201 h 216"/>
                <a:gd name="T10" fmla="*/ 0 w 460"/>
                <a:gd name="T11" fmla="*/ 208 h 216"/>
                <a:gd name="T12" fmla="*/ 8 w 460"/>
                <a:gd name="T13" fmla="*/ 216 h 216"/>
                <a:gd name="T14" fmla="*/ 138 w 460"/>
                <a:gd name="T15" fmla="*/ 216 h 216"/>
                <a:gd name="T16" fmla="*/ 162 w 460"/>
                <a:gd name="T17" fmla="*/ 216 h 216"/>
                <a:gd name="T18" fmla="*/ 430 w 460"/>
                <a:gd name="T19" fmla="*/ 216 h 216"/>
                <a:gd name="T20" fmla="*/ 458 w 460"/>
                <a:gd name="T21" fmla="*/ 19 h 216"/>
                <a:gd name="T22" fmla="*/ 442 w 460"/>
                <a:gd name="T2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0" h="216">
                  <a:moveTo>
                    <a:pt x="442" y="0"/>
                  </a:moveTo>
                  <a:cubicBezTo>
                    <a:pt x="186" y="2"/>
                    <a:pt x="186" y="2"/>
                    <a:pt x="186" y="2"/>
                  </a:cubicBezTo>
                  <a:cubicBezTo>
                    <a:pt x="177" y="2"/>
                    <a:pt x="169" y="6"/>
                    <a:pt x="168" y="14"/>
                  </a:cubicBezTo>
                  <a:cubicBezTo>
                    <a:pt x="140" y="201"/>
                    <a:pt x="140" y="201"/>
                    <a:pt x="140" y="201"/>
                  </a:cubicBezTo>
                  <a:cubicBezTo>
                    <a:pt x="8" y="201"/>
                    <a:pt x="8" y="201"/>
                    <a:pt x="8" y="201"/>
                  </a:cubicBezTo>
                  <a:cubicBezTo>
                    <a:pt x="4" y="201"/>
                    <a:pt x="0" y="204"/>
                    <a:pt x="0" y="208"/>
                  </a:cubicBezTo>
                  <a:cubicBezTo>
                    <a:pt x="0" y="213"/>
                    <a:pt x="4" y="216"/>
                    <a:pt x="8" y="216"/>
                  </a:cubicBezTo>
                  <a:cubicBezTo>
                    <a:pt x="138" y="216"/>
                    <a:pt x="138" y="216"/>
                    <a:pt x="138" y="216"/>
                  </a:cubicBezTo>
                  <a:cubicBezTo>
                    <a:pt x="162" y="216"/>
                    <a:pt x="162" y="216"/>
                    <a:pt x="162" y="216"/>
                  </a:cubicBezTo>
                  <a:cubicBezTo>
                    <a:pt x="430" y="216"/>
                    <a:pt x="430" y="216"/>
                    <a:pt x="430" y="216"/>
                  </a:cubicBezTo>
                  <a:cubicBezTo>
                    <a:pt x="458" y="19"/>
                    <a:pt x="458" y="19"/>
                    <a:pt x="458" y="19"/>
                  </a:cubicBezTo>
                  <a:cubicBezTo>
                    <a:pt x="460" y="9"/>
                    <a:pt x="452" y="0"/>
                    <a:pt x="442" y="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108">
              <a:extLst>
                <a:ext uri="{FF2B5EF4-FFF2-40B4-BE49-F238E27FC236}">
                  <a16:creationId xmlns:a16="http://schemas.microsoft.com/office/drawing/2014/main" id="{E6EE2F32-5DD2-F292-3631-95CEE83DEC30}"/>
                </a:ext>
              </a:extLst>
            </p:cNvPr>
            <p:cNvSpPr>
              <a:spLocks/>
            </p:cNvSpPr>
            <p:nvPr/>
          </p:nvSpPr>
          <p:spPr bwMode="auto">
            <a:xfrm>
              <a:off x="1277" y="2016"/>
              <a:ext cx="1096" cy="518"/>
            </a:xfrm>
            <a:custGeom>
              <a:avLst/>
              <a:gdLst>
                <a:gd name="T0" fmla="*/ 444 w 461"/>
                <a:gd name="T1" fmla="*/ 1 h 218"/>
                <a:gd name="T2" fmla="*/ 448 w 461"/>
                <a:gd name="T3" fmla="*/ 1 h 218"/>
                <a:gd name="T4" fmla="*/ 458 w 461"/>
                <a:gd name="T5" fmla="*/ 7 h 218"/>
                <a:gd name="T6" fmla="*/ 461 w 461"/>
                <a:gd name="T7" fmla="*/ 16 h 218"/>
                <a:gd name="T8" fmla="*/ 460 w 461"/>
                <a:gd name="T9" fmla="*/ 26 h 218"/>
                <a:gd name="T10" fmla="*/ 456 w 461"/>
                <a:gd name="T11" fmla="*/ 52 h 218"/>
                <a:gd name="T12" fmla="*/ 432 w 461"/>
                <a:gd name="T13" fmla="*/ 217 h 218"/>
                <a:gd name="T14" fmla="*/ 432 w 461"/>
                <a:gd name="T15" fmla="*/ 218 h 218"/>
                <a:gd name="T16" fmla="*/ 432 w 461"/>
                <a:gd name="T17" fmla="*/ 218 h 218"/>
                <a:gd name="T18" fmla="*/ 23 w 461"/>
                <a:gd name="T19" fmla="*/ 218 h 218"/>
                <a:gd name="T20" fmla="*/ 12 w 461"/>
                <a:gd name="T21" fmla="*/ 218 h 218"/>
                <a:gd name="T22" fmla="*/ 6 w 461"/>
                <a:gd name="T23" fmla="*/ 217 h 218"/>
                <a:gd name="T24" fmla="*/ 2 w 461"/>
                <a:gd name="T25" fmla="*/ 212 h 218"/>
                <a:gd name="T26" fmla="*/ 6 w 461"/>
                <a:gd name="T27" fmla="*/ 202 h 218"/>
                <a:gd name="T28" fmla="*/ 12 w 461"/>
                <a:gd name="T29" fmla="*/ 201 h 218"/>
                <a:gd name="T30" fmla="*/ 17 w 461"/>
                <a:gd name="T31" fmla="*/ 201 h 218"/>
                <a:gd name="T32" fmla="*/ 60 w 461"/>
                <a:gd name="T33" fmla="*/ 201 h 218"/>
                <a:gd name="T34" fmla="*/ 142 w 461"/>
                <a:gd name="T35" fmla="*/ 201 h 218"/>
                <a:gd name="T36" fmla="*/ 141 w 461"/>
                <a:gd name="T37" fmla="*/ 201 h 218"/>
                <a:gd name="T38" fmla="*/ 169 w 461"/>
                <a:gd name="T39" fmla="*/ 16 h 218"/>
                <a:gd name="T40" fmla="*/ 174 w 461"/>
                <a:gd name="T41" fmla="*/ 6 h 218"/>
                <a:gd name="T42" fmla="*/ 184 w 461"/>
                <a:gd name="T43" fmla="*/ 2 h 218"/>
                <a:gd name="T44" fmla="*/ 194 w 461"/>
                <a:gd name="T45" fmla="*/ 2 h 218"/>
                <a:gd name="T46" fmla="*/ 204 w 461"/>
                <a:gd name="T47" fmla="*/ 2 h 218"/>
                <a:gd name="T48" fmla="*/ 243 w 461"/>
                <a:gd name="T49" fmla="*/ 1 h 218"/>
                <a:gd name="T50" fmla="*/ 311 w 461"/>
                <a:gd name="T51" fmla="*/ 1 h 218"/>
                <a:gd name="T52" fmla="*/ 409 w 461"/>
                <a:gd name="T53" fmla="*/ 1 h 218"/>
                <a:gd name="T54" fmla="*/ 435 w 461"/>
                <a:gd name="T55" fmla="*/ 0 h 218"/>
                <a:gd name="T56" fmla="*/ 442 w 461"/>
                <a:gd name="T57" fmla="*/ 1 h 218"/>
                <a:gd name="T58" fmla="*/ 444 w 461"/>
                <a:gd name="T59" fmla="*/ 1 h 218"/>
                <a:gd name="T60" fmla="*/ 442 w 461"/>
                <a:gd name="T61" fmla="*/ 1 h 218"/>
                <a:gd name="T62" fmla="*/ 435 w 461"/>
                <a:gd name="T63" fmla="*/ 1 h 218"/>
                <a:gd name="T64" fmla="*/ 409 w 461"/>
                <a:gd name="T65" fmla="*/ 1 h 218"/>
                <a:gd name="T66" fmla="*/ 311 w 461"/>
                <a:gd name="T67" fmla="*/ 2 h 218"/>
                <a:gd name="T68" fmla="*/ 243 w 461"/>
                <a:gd name="T69" fmla="*/ 3 h 218"/>
                <a:gd name="T70" fmla="*/ 204 w 461"/>
                <a:gd name="T71" fmla="*/ 3 h 218"/>
                <a:gd name="T72" fmla="*/ 194 w 461"/>
                <a:gd name="T73" fmla="*/ 3 h 218"/>
                <a:gd name="T74" fmla="*/ 184 w 461"/>
                <a:gd name="T75" fmla="*/ 4 h 218"/>
                <a:gd name="T76" fmla="*/ 175 w 461"/>
                <a:gd name="T77" fmla="*/ 8 h 218"/>
                <a:gd name="T78" fmla="*/ 171 w 461"/>
                <a:gd name="T79" fmla="*/ 16 h 218"/>
                <a:gd name="T80" fmla="*/ 143 w 461"/>
                <a:gd name="T81" fmla="*/ 202 h 218"/>
                <a:gd name="T82" fmla="*/ 143 w 461"/>
                <a:gd name="T83" fmla="*/ 203 h 218"/>
                <a:gd name="T84" fmla="*/ 142 w 461"/>
                <a:gd name="T85" fmla="*/ 203 h 218"/>
                <a:gd name="T86" fmla="*/ 60 w 461"/>
                <a:gd name="T87" fmla="*/ 203 h 218"/>
                <a:gd name="T88" fmla="*/ 17 w 461"/>
                <a:gd name="T89" fmla="*/ 203 h 218"/>
                <a:gd name="T90" fmla="*/ 12 w 461"/>
                <a:gd name="T91" fmla="*/ 203 h 218"/>
                <a:gd name="T92" fmla="*/ 7 w 461"/>
                <a:gd name="T93" fmla="*/ 203 h 218"/>
                <a:gd name="T94" fmla="*/ 4 w 461"/>
                <a:gd name="T95" fmla="*/ 212 h 218"/>
                <a:gd name="T96" fmla="*/ 7 w 461"/>
                <a:gd name="T97" fmla="*/ 215 h 218"/>
                <a:gd name="T98" fmla="*/ 12 w 461"/>
                <a:gd name="T99" fmla="*/ 216 h 218"/>
                <a:gd name="T100" fmla="*/ 23 w 461"/>
                <a:gd name="T101" fmla="*/ 216 h 218"/>
                <a:gd name="T102" fmla="*/ 432 w 461"/>
                <a:gd name="T103" fmla="*/ 216 h 218"/>
                <a:gd name="T104" fmla="*/ 431 w 461"/>
                <a:gd name="T105" fmla="*/ 217 h 218"/>
                <a:gd name="T106" fmla="*/ 455 w 461"/>
                <a:gd name="T107" fmla="*/ 52 h 218"/>
                <a:gd name="T108" fmla="*/ 459 w 461"/>
                <a:gd name="T109" fmla="*/ 26 h 218"/>
                <a:gd name="T110" fmla="*/ 460 w 461"/>
                <a:gd name="T111" fmla="*/ 16 h 218"/>
                <a:gd name="T112" fmla="*/ 457 w 461"/>
                <a:gd name="T113" fmla="*/ 8 h 218"/>
                <a:gd name="T114" fmla="*/ 448 w 461"/>
                <a:gd name="T115" fmla="*/ 1 h 218"/>
                <a:gd name="T116" fmla="*/ 444 w 461"/>
                <a:gd name="T117" fmla="*/ 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1" h="218">
                  <a:moveTo>
                    <a:pt x="444" y="1"/>
                  </a:moveTo>
                  <a:cubicBezTo>
                    <a:pt x="444" y="1"/>
                    <a:pt x="445" y="0"/>
                    <a:pt x="448" y="1"/>
                  </a:cubicBezTo>
                  <a:cubicBezTo>
                    <a:pt x="450" y="2"/>
                    <a:pt x="454" y="3"/>
                    <a:pt x="458" y="7"/>
                  </a:cubicBezTo>
                  <a:cubicBezTo>
                    <a:pt x="459" y="10"/>
                    <a:pt x="460" y="12"/>
                    <a:pt x="461" y="16"/>
                  </a:cubicBezTo>
                  <a:cubicBezTo>
                    <a:pt x="461" y="19"/>
                    <a:pt x="460" y="22"/>
                    <a:pt x="460" y="26"/>
                  </a:cubicBezTo>
                  <a:cubicBezTo>
                    <a:pt x="459" y="34"/>
                    <a:pt x="458" y="42"/>
                    <a:pt x="456" y="52"/>
                  </a:cubicBezTo>
                  <a:cubicBezTo>
                    <a:pt x="451" y="91"/>
                    <a:pt x="442" y="148"/>
                    <a:pt x="432" y="217"/>
                  </a:cubicBezTo>
                  <a:cubicBezTo>
                    <a:pt x="432" y="218"/>
                    <a:pt x="432" y="218"/>
                    <a:pt x="432" y="218"/>
                  </a:cubicBezTo>
                  <a:cubicBezTo>
                    <a:pt x="432" y="218"/>
                    <a:pt x="432" y="218"/>
                    <a:pt x="432" y="218"/>
                  </a:cubicBezTo>
                  <a:cubicBezTo>
                    <a:pt x="323" y="218"/>
                    <a:pt x="179" y="218"/>
                    <a:pt x="23" y="218"/>
                  </a:cubicBezTo>
                  <a:cubicBezTo>
                    <a:pt x="19" y="218"/>
                    <a:pt x="15" y="218"/>
                    <a:pt x="12" y="218"/>
                  </a:cubicBezTo>
                  <a:cubicBezTo>
                    <a:pt x="10" y="218"/>
                    <a:pt x="8" y="218"/>
                    <a:pt x="6" y="217"/>
                  </a:cubicBezTo>
                  <a:cubicBezTo>
                    <a:pt x="4" y="216"/>
                    <a:pt x="3" y="214"/>
                    <a:pt x="2" y="212"/>
                  </a:cubicBezTo>
                  <a:cubicBezTo>
                    <a:pt x="0" y="208"/>
                    <a:pt x="2" y="204"/>
                    <a:pt x="6" y="202"/>
                  </a:cubicBezTo>
                  <a:cubicBezTo>
                    <a:pt x="8" y="201"/>
                    <a:pt x="10" y="201"/>
                    <a:pt x="12" y="201"/>
                  </a:cubicBezTo>
                  <a:cubicBezTo>
                    <a:pt x="17" y="201"/>
                    <a:pt x="17" y="201"/>
                    <a:pt x="17" y="201"/>
                  </a:cubicBezTo>
                  <a:cubicBezTo>
                    <a:pt x="32" y="201"/>
                    <a:pt x="46" y="201"/>
                    <a:pt x="60" y="201"/>
                  </a:cubicBezTo>
                  <a:cubicBezTo>
                    <a:pt x="88" y="201"/>
                    <a:pt x="116" y="201"/>
                    <a:pt x="142" y="201"/>
                  </a:cubicBezTo>
                  <a:cubicBezTo>
                    <a:pt x="141" y="201"/>
                    <a:pt x="141" y="201"/>
                    <a:pt x="141" y="201"/>
                  </a:cubicBezTo>
                  <a:cubicBezTo>
                    <a:pt x="151" y="135"/>
                    <a:pt x="161" y="72"/>
                    <a:pt x="169" y="16"/>
                  </a:cubicBezTo>
                  <a:cubicBezTo>
                    <a:pt x="169" y="13"/>
                    <a:pt x="171" y="9"/>
                    <a:pt x="174" y="6"/>
                  </a:cubicBezTo>
                  <a:cubicBezTo>
                    <a:pt x="177" y="4"/>
                    <a:pt x="180" y="3"/>
                    <a:pt x="184" y="2"/>
                  </a:cubicBezTo>
                  <a:cubicBezTo>
                    <a:pt x="187" y="2"/>
                    <a:pt x="191" y="2"/>
                    <a:pt x="194" y="2"/>
                  </a:cubicBezTo>
                  <a:cubicBezTo>
                    <a:pt x="197" y="2"/>
                    <a:pt x="201" y="2"/>
                    <a:pt x="204" y="2"/>
                  </a:cubicBezTo>
                  <a:cubicBezTo>
                    <a:pt x="217" y="2"/>
                    <a:pt x="230" y="2"/>
                    <a:pt x="243" y="1"/>
                  </a:cubicBezTo>
                  <a:cubicBezTo>
                    <a:pt x="267" y="1"/>
                    <a:pt x="290" y="1"/>
                    <a:pt x="311" y="1"/>
                  </a:cubicBezTo>
                  <a:cubicBezTo>
                    <a:pt x="353" y="1"/>
                    <a:pt x="386" y="1"/>
                    <a:pt x="409" y="1"/>
                  </a:cubicBezTo>
                  <a:cubicBezTo>
                    <a:pt x="420" y="1"/>
                    <a:pt x="429" y="0"/>
                    <a:pt x="435" y="0"/>
                  </a:cubicBezTo>
                  <a:cubicBezTo>
                    <a:pt x="438" y="0"/>
                    <a:pt x="440" y="1"/>
                    <a:pt x="442" y="1"/>
                  </a:cubicBezTo>
                  <a:cubicBezTo>
                    <a:pt x="443" y="1"/>
                    <a:pt x="444" y="1"/>
                    <a:pt x="444" y="1"/>
                  </a:cubicBezTo>
                  <a:cubicBezTo>
                    <a:pt x="444" y="1"/>
                    <a:pt x="443" y="1"/>
                    <a:pt x="442" y="1"/>
                  </a:cubicBezTo>
                  <a:cubicBezTo>
                    <a:pt x="440" y="1"/>
                    <a:pt x="438" y="1"/>
                    <a:pt x="435" y="1"/>
                  </a:cubicBezTo>
                  <a:cubicBezTo>
                    <a:pt x="429" y="1"/>
                    <a:pt x="420" y="1"/>
                    <a:pt x="409" y="1"/>
                  </a:cubicBezTo>
                  <a:cubicBezTo>
                    <a:pt x="386" y="1"/>
                    <a:pt x="353" y="2"/>
                    <a:pt x="311" y="2"/>
                  </a:cubicBezTo>
                  <a:cubicBezTo>
                    <a:pt x="290" y="2"/>
                    <a:pt x="267" y="3"/>
                    <a:pt x="243" y="3"/>
                  </a:cubicBezTo>
                  <a:cubicBezTo>
                    <a:pt x="230" y="3"/>
                    <a:pt x="217" y="3"/>
                    <a:pt x="204" y="3"/>
                  </a:cubicBezTo>
                  <a:cubicBezTo>
                    <a:pt x="201" y="3"/>
                    <a:pt x="197" y="3"/>
                    <a:pt x="194" y="3"/>
                  </a:cubicBezTo>
                  <a:cubicBezTo>
                    <a:pt x="191" y="4"/>
                    <a:pt x="187" y="3"/>
                    <a:pt x="184" y="4"/>
                  </a:cubicBezTo>
                  <a:cubicBezTo>
                    <a:pt x="181" y="4"/>
                    <a:pt x="177" y="6"/>
                    <a:pt x="175" y="8"/>
                  </a:cubicBezTo>
                  <a:cubicBezTo>
                    <a:pt x="172" y="10"/>
                    <a:pt x="171" y="13"/>
                    <a:pt x="171" y="16"/>
                  </a:cubicBezTo>
                  <a:cubicBezTo>
                    <a:pt x="162" y="72"/>
                    <a:pt x="153" y="135"/>
                    <a:pt x="143" y="202"/>
                  </a:cubicBezTo>
                  <a:cubicBezTo>
                    <a:pt x="143" y="203"/>
                    <a:pt x="143" y="203"/>
                    <a:pt x="143" y="203"/>
                  </a:cubicBezTo>
                  <a:cubicBezTo>
                    <a:pt x="142" y="203"/>
                    <a:pt x="142" y="203"/>
                    <a:pt x="142" y="203"/>
                  </a:cubicBezTo>
                  <a:cubicBezTo>
                    <a:pt x="116" y="203"/>
                    <a:pt x="88" y="203"/>
                    <a:pt x="60" y="203"/>
                  </a:cubicBezTo>
                  <a:cubicBezTo>
                    <a:pt x="46" y="203"/>
                    <a:pt x="32" y="203"/>
                    <a:pt x="17" y="203"/>
                  </a:cubicBezTo>
                  <a:cubicBezTo>
                    <a:pt x="12" y="203"/>
                    <a:pt x="12" y="203"/>
                    <a:pt x="12" y="203"/>
                  </a:cubicBezTo>
                  <a:cubicBezTo>
                    <a:pt x="10" y="203"/>
                    <a:pt x="8" y="203"/>
                    <a:pt x="7" y="203"/>
                  </a:cubicBezTo>
                  <a:cubicBezTo>
                    <a:pt x="4" y="205"/>
                    <a:pt x="3" y="209"/>
                    <a:pt x="4" y="212"/>
                  </a:cubicBezTo>
                  <a:cubicBezTo>
                    <a:pt x="4" y="213"/>
                    <a:pt x="6" y="214"/>
                    <a:pt x="7" y="215"/>
                  </a:cubicBezTo>
                  <a:cubicBezTo>
                    <a:pt x="8" y="216"/>
                    <a:pt x="10" y="216"/>
                    <a:pt x="12" y="216"/>
                  </a:cubicBezTo>
                  <a:cubicBezTo>
                    <a:pt x="15" y="216"/>
                    <a:pt x="19" y="216"/>
                    <a:pt x="23" y="216"/>
                  </a:cubicBezTo>
                  <a:cubicBezTo>
                    <a:pt x="179" y="216"/>
                    <a:pt x="323" y="216"/>
                    <a:pt x="432" y="216"/>
                  </a:cubicBezTo>
                  <a:cubicBezTo>
                    <a:pt x="431" y="217"/>
                    <a:pt x="431" y="217"/>
                    <a:pt x="431" y="217"/>
                  </a:cubicBezTo>
                  <a:cubicBezTo>
                    <a:pt x="441" y="148"/>
                    <a:pt x="449" y="91"/>
                    <a:pt x="455" y="52"/>
                  </a:cubicBezTo>
                  <a:cubicBezTo>
                    <a:pt x="457" y="42"/>
                    <a:pt x="458" y="34"/>
                    <a:pt x="459" y="26"/>
                  </a:cubicBezTo>
                  <a:cubicBezTo>
                    <a:pt x="460" y="22"/>
                    <a:pt x="461" y="19"/>
                    <a:pt x="460" y="16"/>
                  </a:cubicBezTo>
                  <a:cubicBezTo>
                    <a:pt x="460" y="13"/>
                    <a:pt x="459" y="10"/>
                    <a:pt x="457" y="8"/>
                  </a:cubicBezTo>
                  <a:cubicBezTo>
                    <a:pt x="454" y="3"/>
                    <a:pt x="450" y="2"/>
                    <a:pt x="448" y="1"/>
                  </a:cubicBezTo>
                  <a:cubicBezTo>
                    <a:pt x="445" y="1"/>
                    <a:pt x="444" y="1"/>
                    <a:pt x="444"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Oval 109">
              <a:extLst>
                <a:ext uri="{FF2B5EF4-FFF2-40B4-BE49-F238E27FC236}">
                  <a16:creationId xmlns:a16="http://schemas.microsoft.com/office/drawing/2014/main" id="{9F0896A5-ED82-D838-833D-DA58A652624F}"/>
                </a:ext>
              </a:extLst>
            </p:cNvPr>
            <p:cNvSpPr>
              <a:spLocks noChangeArrowheads="1"/>
            </p:cNvSpPr>
            <p:nvPr/>
          </p:nvSpPr>
          <p:spPr bwMode="auto">
            <a:xfrm>
              <a:off x="1964" y="2230"/>
              <a:ext cx="76" cy="7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110">
              <a:extLst>
                <a:ext uri="{FF2B5EF4-FFF2-40B4-BE49-F238E27FC236}">
                  <a16:creationId xmlns:a16="http://schemas.microsoft.com/office/drawing/2014/main" id="{0F24BA7F-9FD5-0BF9-F7A9-221978E71402}"/>
                </a:ext>
              </a:extLst>
            </p:cNvPr>
            <p:cNvSpPr>
              <a:spLocks/>
            </p:cNvSpPr>
            <p:nvPr/>
          </p:nvSpPr>
          <p:spPr bwMode="auto">
            <a:xfrm>
              <a:off x="1638" y="2024"/>
              <a:ext cx="86" cy="503"/>
            </a:xfrm>
            <a:custGeom>
              <a:avLst/>
              <a:gdLst>
                <a:gd name="T0" fmla="*/ 0 w 36"/>
                <a:gd name="T1" fmla="*/ 212 h 212"/>
                <a:gd name="T2" fmla="*/ 19 w 36"/>
                <a:gd name="T3" fmla="*/ 106 h 212"/>
                <a:gd name="T4" fmla="*/ 36 w 36"/>
                <a:gd name="T5" fmla="*/ 0 h 212"/>
                <a:gd name="T6" fmla="*/ 17 w 36"/>
                <a:gd name="T7" fmla="*/ 106 h 212"/>
                <a:gd name="T8" fmla="*/ 0 w 36"/>
                <a:gd name="T9" fmla="*/ 212 h 212"/>
              </a:gdLst>
              <a:ahLst/>
              <a:cxnLst>
                <a:cxn ang="0">
                  <a:pos x="T0" y="T1"/>
                </a:cxn>
                <a:cxn ang="0">
                  <a:pos x="T2" y="T3"/>
                </a:cxn>
                <a:cxn ang="0">
                  <a:pos x="T4" y="T5"/>
                </a:cxn>
                <a:cxn ang="0">
                  <a:pos x="T6" y="T7"/>
                </a:cxn>
                <a:cxn ang="0">
                  <a:pos x="T8" y="T9"/>
                </a:cxn>
              </a:cxnLst>
              <a:rect l="0" t="0" r="r" b="b"/>
              <a:pathLst>
                <a:path w="36" h="212">
                  <a:moveTo>
                    <a:pt x="0" y="212"/>
                  </a:moveTo>
                  <a:cubicBezTo>
                    <a:pt x="1" y="212"/>
                    <a:pt x="9" y="165"/>
                    <a:pt x="19" y="106"/>
                  </a:cubicBezTo>
                  <a:cubicBezTo>
                    <a:pt x="28" y="47"/>
                    <a:pt x="36" y="0"/>
                    <a:pt x="36" y="0"/>
                  </a:cubicBezTo>
                  <a:cubicBezTo>
                    <a:pt x="35" y="0"/>
                    <a:pt x="27" y="47"/>
                    <a:pt x="17" y="106"/>
                  </a:cubicBezTo>
                  <a:cubicBezTo>
                    <a:pt x="8" y="165"/>
                    <a:pt x="0" y="212"/>
                    <a:pt x="0" y="212"/>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Slide Number Placeholder 1">
            <a:extLst>
              <a:ext uri="{FF2B5EF4-FFF2-40B4-BE49-F238E27FC236}">
                <a16:creationId xmlns:a16="http://schemas.microsoft.com/office/drawing/2014/main" id="{79FDE7D9-64C6-83BE-DB3C-9057C1AED7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0350F7DA-B42F-8728-D810-A089383EE5D8}"/>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D4D19B49-3D84-2A74-BF8B-B3BC33EFBFCA}"/>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Example</a:t>
            </a: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62B08122-342E-D2DB-FEDF-64B565D787BC}"/>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16795619-C2A1-A763-5CFF-EE3FFFA1FAD2}"/>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CAA19093-A5A5-8D5B-8794-B7FDB7CCE846}"/>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3104E237-DEF3-ADD4-E78C-3CF4224DE4DD}"/>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pic>
        <p:nvPicPr>
          <p:cNvPr id="67" name="Picture 66">
            <a:extLst>
              <a:ext uri="{FF2B5EF4-FFF2-40B4-BE49-F238E27FC236}">
                <a16:creationId xmlns:a16="http://schemas.microsoft.com/office/drawing/2014/main" id="{E3DFD09D-19EB-81DD-1D44-3FC744F1736E}"/>
              </a:ext>
            </a:extLst>
          </p:cNvPr>
          <p:cNvPicPr>
            <a:picLocks noChangeAspect="1"/>
          </p:cNvPicPr>
          <p:nvPr/>
        </p:nvPicPr>
        <p:blipFill>
          <a:blip r:embed="rId4"/>
          <a:stretch>
            <a:fillRect/>
          </a:stretch>
        </p:blipFill>
        <p:spPr>
          <a:xfrm>
            <a:off x="0" y="1135808"/>
            <a:ext cx="9144000" cy="3370443"/>
          </a:xfrm>
          <a:prstGeom prst="rect">
            <a:avLst/>
          </a:prstGeom>
        </p:spPr>
      </p:pic>
      <p:sp>
        <p:nvSpPr>
          <p:cNvPr id="2" name="Slide Number Placeholder 1">
            <a:extLst>
              <a:ext uri="{FF2B5EF4-FFF2-40B4-BE49-F238E27FC236}">
                <a16:creationId xmlns:a16="http://schemas.microsoft.com/office/drawing/2014/main" id="{879F54E2-CED0-E246-39F7-30930E3D73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2908708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97350-C8AC-CBAF-6FBF-7E711D081EAB}"/>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829F05D-DB42-2599-BA2D-CDF89905D2BC}"/>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ct 5" hidden="1">
                        <a:extLst>
                          <a:ext uri="{FF2B5EF4-FFF2-40B4-BE49-F238E27FC236}">
                            <a16:creationId xmlns:a16="http://schemas.microsoft.com/office/drawing/2014/main" id="{F829F05D-DB42-2599-BA2D-CDF89905D2B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3" name="Freeform: Shape 172">
            <a:extLst>
              <a:ext uri="{FF2B5EF4-FFF2-40B4-BE49-F238E27FC236}">
                <a16:creationId xmlns:a16="http://schemas.microsoft.com/office/drawing/2014/main" id="{2D2EF820-6AA3-E5D3-C388-BE263EC91B9F}"/>
              </a:ext>
            </a:extLst>
          </p:cNvPr>
          <p:cNvSpPr/>
          <p:nvPr/>
        </p:nvSpPr>
        <p:spPr>
          <a:xfrm>
            <a:off x="4508008" y="2506071"/>
            <a:ext cx="810013" cy="1168952"/>
          </a:xfrm>
          <a:custGeom>
            <a:avLst/>
            <a:gdLst>
              <a:gd name="connsiteX0" fmla="*/ 675284 w 675284"/>
              <a:gd name="connsiteY0" fmla="*/ 934517 h 974521"/>
              <a:gd name="connsiteX1" fmla="*/ 62236 w 675284"/>
              <a:gd name="connsiteY1" fmla="*/ 0 h 974521"/>
              <a:gd name="connsiteX2" fmla="*/ 0 w 675284"/>
              <a:gd name="connsiteY2" fmla="*/ 40691 h 974521"/>
              <a:gd name="connsiteX3" fmla="*/ 612648 w 675284"/>
              <a:gd name="connsiteY3" fmla="*/ 974522 h 974521"/>
              <a:gd name="connsiteX4" fmla="*/ 675284 w 675284"/>
              <a:gd name="connsiteY4" fmla="*/ 934517 h 97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84" h="974521">
                <a:moveTo>
                  <a:pt x="675284" y="934517"/>
                </a:moveTo>
                <a:lnTo>
                  <a:pt x="62236" y="0"/>
                </a:lnTo>
                <a:lnTo>
                  <a:pt x="0" y="40691"/>
                </a:lnTo>
                <a:lnTo>
                  <a:pt x="612648" y="974522"/>
                </a:lnTo>
                <a:cubicBezTo>
                  <a:pt x="631148" y="957783"/>
                  <a:pt x="652316" y="944261"/>
                  <a:pt x="675284" y="93451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4" name="Freeform: Shape 173">
            <a:extLst>
              <a:ext uri="{FF2B5EF4-FFF2-40B4-BE49-F238E27FC236}">
                <a16:creationId xmlns:a16="http://schemas.microsoft.com/office/drawing/2014/main" id="{67C80414-5BF0-DDE3-A2F5-469B54A03103}"/>
              </a:ext>
            </a:extLst>
          </p:cNvPr>
          <p:cNvSpPr/>
          <p:nvPr/>
        </p:nvSpPr>
        <p:spPr>
          <a:xfrm>
            <a:off x="4508008" y="1374411"/>
            <a:ext cx="799936" cy="1179989"/>
          </a:xfrm>
          <a:custGeom>
            <a:avLst/>
            <a:gdLst>
              <a:gd name="connsiteX0" fmla="*/ 606133 w 666883"/>
              <a:gd name="connsiteY0" fmla="*/ 0 h 983722"/>
              <a:gd name="connsiteX1" fmla="*/ 0 w 666883"/>
              <a:gd name="connsiteY1" fmla="*/ 943718 h 983722"/>
              <a:gd name="connsiteX2" fmla="*/ 62408 w 666883"/>
              <a:gd name="connsiteY2" fmla="*/ 983723 h 983722"/>
              <a:gd name="connsiteX3" fmla="*/ 666883 w 666883"/>
              <a:gd name="connsiteY3" fmla="*/ 42634 h 983722"/>
              <a:gd name="connsiteX4" fmla="*/ 606133 w 666883"/>
              <a:gd name="connsiteY4" fmla="*/ 0 h 98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83" h="983722">
                <a:moveTo>
                  <a:pt x="606133" y="0"/>
                </a:moveTo>
                <a:lnTo>
                  <a:pt x="0" y="943718"/>
                </a:lnTo>
                <a:lnTo>
                  <a:pt x="62408" y="983723"/>
                </a:lnTo>
                <a:lnTo>
                  <a:pt x="666883" y="42634"/>
                </a:lnTo>
                <a:cubicBezTo>
                  <a:pt x="644389" y="31924"/>
                  <a:pt x="623849" y="17516"/>
                  <a:pt x="606133"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5" name="Freeform: Shape 174">
            <a:extLst>
              <a:ext uri="{FF2B5EF4-FFF2-40B4-BE49-F238E27FC236}">
                <a16:creationId xmlns:a16="http://schemas.microsoft.com/office/drawing/2014/main" id="{10C03E1A-EB93-1252-4B52-600050FCEC2C}"/>
              </a:ext>
            </a:extLst>
          </p:cNvPr>
          <p:cNvSpPr/>
          <p:nvPr/>
        </p:nvSpPr>
        <p:spPr>
          <a:xfrm>
            <a:off x="4524803" y="1940105"/>
            <a:ext cx="1094847" cy="629789"/>
          </a:xfrm>
          <a:custGeom>
            <a:avLst/>
            <a:gdLst>
              <a:gd name="connsiteX0" fmla="*/ 878281 w 912742"/>
              <a:gd name="connsiteY0" fmla="*/ 0 h 525037"/>
              <a:gd name="connsiteX1" fmla="*/ 0 w 912742"/>
              <a:gd name="connsiteY1" fmla="*/ 459315 h 525037"/>
              <a:gd name="connsiteX2" fmla="*/ 34290 w 912742"/>
              <a:gd name="connsiteY2" fmla="*/ 525037 h 525037"/>
              <a:gd name="connsiteX3" fmla="*/ 912742 w 912742"/>
              <a:gd name="connsiteY3" fmla="*/ 65494 h 525037"/>
              <a:gd name="connsiteX4" fmla="*/ 878281 w 912742"/>
              <a:gd name="connsiteY4" fmla="*/ 0 h 52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42" h="525037">
                <a:moveTo>
                  <a:pt x="878281" y="0"/>
                </a:moveTo>
                <a:lnTo>
                  <a:pt x="0" y="459315"/>
                </a:lnTo>
                <a:lnTo>
                  <a:pt x="34290" y="525037"/>
                </a:lnTo>
                <a:lnTo>
                  <a:pt x="912742" y="65494"/>
                </a:lnTo>
                <a:cubicBezTo>
                  <a:pt x="897649" y="45760"/>
                  <a:pt x="885996" y="23614"/>
                  <a:pt x="878281"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6" name="Freeform: Shape 175">
            <a:extLst>
              <a:ext uri="{FF2B5EF4-FFF2-40B4-BE49-F238E27FC236}">
                <a16:creationId xmlns:a16="http://schemas.microsoft.com/office/drawing/2014/main" id="{71079DCC-2ACA-4B93-65B2-03B0555F3E9E}"/>
              </a:ext>
            </a:extLst>
          </p:cNvPr>
          <p:cNvSpPr/>
          <p:nvPr/>
        </p:nvSpPr>
        <p:spPr>
          <a:xfrm>
            <a:off x="4545437" y="2485985"/>
            <a:ext cx="1450839" cy="89118"/>
          </a:xfrm>
          <a:custGeom>
            <a:avLst/>
            <a:gdLst>
              <a:gd name="connsiteX0" fmla="*/ 1206151 w 1209522"/>
              <a:gd name="connsiteY0" fmla="*/ 35947 h 74295"/>
              <a:gd name="connsiteX1" fmla="*/ 1209123 w 1209522"/>
              <a:gd name="connsiteY1" fmla="*/ 0 h 74295"/>
              <a:gd name="connsiteX2" fmla="*/ 0 w 1209522"/>
              <a:gd name="connsiteY2" fmla="*/ 0 h 74295"/>
              <a:gd name="connsiteX3" fmla="*/ 0 w 1209522"/>
              <a:gd name="connsiteY3" fmla="*/ 74295 h 74295"/>
              <a:gd name="connsiteX4" fmla="*/ 1209522 w 1209522"/>
              <a:gd name="connsiteY4" fmla="*/ 74295 h 74295"/>
              <a:gd name="connsiteX5" fmla="*/ 1206151 w 1209522"/>
              <a:gd name="connsiteY5" fmla="*/ 35947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522" h="74295">
                <a:moveTo>
                  <a:pt x="1206151" y="35947"/>
                </a:moveTo>
                <a:cubicBezTo>
                  <a:pt x="1206151" y="23906"/>
                  <a:pt x="1207145" y="11881"/>
                  <a:pt x="1209123" y="0"/>
                </a:cubicBezTo>
                <a:lnTo>
                  <a:pt x="0" y="0"/>
                </a:lnTo>
                <a:lnTo>
                  <a:pt x="0" y="74295"/>
                </a:lnTo>
                <a:lnTo>
                  <a:pt x="1209522" y="74295"/>
                </a:lnTo>
                <a:cubicBezTo>
                  <a:pt x="1207294" y="61636"/>
                  <a:pt x="1206162" y="48806"/>
                  <a:pt x="1206151" y="35947"/>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7" name="Freeform: Shape 176">
            <a:extLst>
              <a:ext uri="{FF2B5EF4-FFF2-40B4-BE49-F238E27FC236}">
                <a16:creationId xmlns:a16="http://schemas.microsoft.com/office/drawing/2014/main" id="{DE58D685-79FD-44C1-77E7-56C01F1F188A}"/>
              </a:ext>
            </a:extLst>
          </p:cNvPr>
          <p:cNvSpPr/>
          <p:nvPr/>
        </p:nvSpPr>
        <p:spPr>
          <a:xfrm>
            <a:off x="4524597" y="2491195"/>
            <a:ext cx="1089021" cy="636644"/>
          </a:xfrm>
          <a:custGeom>
            <a:avLst/>
            <a:gdLst>
              <a:gd name="connsiteX0" fmla="*/ 907885 w 907885"/>
              <a:gd name="connsiteY0" fmla="*/ 463772 h 530752"/>
              <a:gd name="connsiteX1" fmla="*/ 34747 w 907885"/>
              <a:gd name="connsiteY1" fmla="*/ 0 h 530752"/>
              <a:gd name="connsiteX2" fmla="*/ 0 w 907885"/>
              <a:gd name="connsiteY2" fmla="*/ 65494 h 530752"/>
              <a:gd name="connsiteX3" fmla="*/ 875881 w 907885"/>
              <a:gd name="connsiteY3" fmla="*/ 530752 h 530752"/>
              <a:gd name="connsiteX4" fmla="*/ 907885 w 907885"/>
              <a:gd name="connsiteY4" fmla="*/ 463772 h 53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5" h="530752">
                <a:moveTo>
                  <a:pt x="907885" y="463772"/>
                </a:moveTo>
                <a:lnTo>
                  <a:pt x="34747" y="0"/>
                </a:lnTo>
                <a:lnTo>
                  <a:pt x="0" y="65494"/>
                </a:lnTo>
                <a:lnTo>
                  <a:pt x="875881" y="530752"/>
                </a:lnTo>
                <a:cubicBezTo>
                  <a:pt x="882659" y="506766"/>
                  <a:pt x="893483" y="484112"/>
                  <a:pt x="907885" y="46377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8" name="Freeform: Shape 177">
            <a:extLst>
              <a:ext uri="{FF2B5EF4-FFF2-40B4-BE49-F238E27FC236}">
                <a16:creationId xmlns:a16="http://schemas.microsoft.com/office/drawing/2014/main" id="{514F9977-7B26-C02C-E27E-38433B0DE799}"/>
              </a:ext>
            </a:extLst>
          </p:cNvPr>
          <p:cNvSpPr/>
          <p:nvPr/>
        </p:nvSpPr>
        <p:spPr>
          <a:xfrm>
            <a:off x="3805622" y="1373108"/>
            <a:ext cx="777793" cy="1180880"/>
          </a:xfrm>
          <a:custGeom>
            <a:avLst/>
            <a:gdLst>
              <a:gd name="connsiteX0" fmla="*/ 60522 w 648423"/>
              <a:gd name="connsiteY0" fmla="*/ 0 h 984465"/>
              <a:gd name="connsiteX1" fmla="*/ 0 w 648423"/>
              <a:gd name="connsiteY1" fmla="*/ 43091 h 984465"/>
              <a:gd name="connsiteX2" fmla="*/ 585559 w 648423"/>
              <a:gd name="connsiteY2" fmla="*/ 984466 h 984465"/>
              <a:gd name="connsiteX3" fmla="*/ 648424 w 648423"/>
              <a:gd name="connsiteY3" fmla="*/ 945318 h 984465"/>
            </a:gdLst>
            <a:ahLst/>
            <a:cxnLst>
              <a:cxn ang="0">
                <a:pos x="connsiteX0" y="connsiteY0"/>
              </a:cxn>
              <a:cxn ang="0">
                <a:pos x="connsiteX1" y="connsiteY1"/>
              </a:cxn>
              <a:cxn ang="0">
                <a:pos x="connsiteX2" y="connsiteY2"/>
              </a:cxn>
              <a:cxn ang="0">
                <a:pos x="connsiteX3" y="connsiteY3"/>
              </a:cxn>
            </a:cxnLst>
            <a:rect l="l" t="t" r="r" b="b"/>
            <a:pathLst>
              <a:path w="648423" h="984465">
                <a:moveTo>
                  <a:pt x="60522" y="0"/>
                </a:moveTo>
                <a:cubicBezTo>
                  <a:pt x="42914" y="17665"/>
                  <a:pt x="22454" y="32233"/>
                  <a:pt x="0" y="43091"/>
                </a:cubicBezTo>
                <a:lnTo>
                  <a:pt x="585559" y="984466"/>
                </a:lnTo>
                <a:lnTo>
                  <a:pt x="648424" y="945318"/>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79" name="Freeform: Shape 178">
            <a:extLst>
              <a:ext uri="{FF2B5EF4-FFF2-40B4-BE49-F238E27FC236}">
                <a16:creationId xmlns:a16="http://schemas.microsoft.com/office/drawing/2014/main" id="{F22583FA-F0B1-F491-8D87-D8164C935F52}"/>
              </a:ext>
            </a:extLst>
          </p:cNvPr>
          <p:cNvSpPr/>
          <p:nvPr/>
        </p:nvSpPr>
        <p:spPr>
          <a:xfrm>
            <a:off x="3793624" y="2506414"/>
            <a:ext cx="789311" cy="1168404"/>
          </a:xfrm>
          <a:custGeom>
            <a:avLst/>
            <a:gdLst>
              <a:gd name="connsiteX0" fmla="*/ 62522 w 658025"/>
              <a:gd name="connsiteY0" fmla="*/ 974065 h 974064"/>
              <a:gd name="connsiteX1" fmla="*/ 658025 w 658025"/>
              <a:gd name="connsiteY1" fmla="*/ 40005 h 974064"/>
              <a:gd name="connsiteX2" fmla="*/ 595503 w 658025"/>
              <a:gd name="connsiteY2" fmla="*/ 0 h 974064"/>
              <a:gd name="connsiteX3" fmla="*/ 0 w 658025"/>
              <a:gd name="connsiteY3" fmla="*/ 934117 h 974064"/>
              <a:gd name="connsiteX4" fmla="*/ 62522 w 658025"/>
              <a:gd name="connsiteY4" fmla="*/ 974065 h 97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25" h="974064">
                <a:moveTo>
                  <a:pt x="62522" y="974065"/>
                </a:moveTo>
                <a:lnTo>
                  <a:pt x="658025" y="40005"/>
                </a:lnTo>
                <a:lnTo>
                  <a:pt x="595503" y="0"/>
                </a:lnTo>
                <a:lnTo>
                  <a:pt x="0" y="934117"/>
                </a:lnTo>
                <a:cubicBezTo>
                  <a:pt x="22911" y="943873"/>
                  <a:pt x="44046" y="957371"/>
                  <a:pt x="62522" y="974065"/>
                </a:cubicBezTo>
                <a:close/>
              </a:path>
            </a:pathLst>
          </a:custGeom>
          <a:solidFill>
            <a:srgbClr val="056597"/>
          </a:solidFill>
          <a:ln w="5715" cap="flat">
            <a:noFill/>
            <a:prstDash val="solid"/>
            <a:miter/>
          </a:ln>
        </p:spPr>
        <p:txBody>
          <a:bodyPr rtlCol="0" anchor="ctr"/>
          <a:lstStyle/>
          <a:p>
            <a:pPr defTabSz="685800">
              <a:buClrTx/>
              <a:defRPr/>
            </a:pPr>
            <a:endParaRPr lang="en-US" sz="1350"/>
          </a:p>
        </p:txBody>
      </p:sp>
      <p:sp>
        <p:nvSpPr>
          <p:cNvPr id="180" name="Freeform: Shape 179">
            <a:extLst>
              <a:ext uri="{FF2B5EF4-FFF2-40B4-BE49-F238E27FC236}">
                <a16:creationId xmlns:a16="http://schemas.microsoft.com/office/drawing/2014/main" id="{76CB6F4A-372C-278D-6766-A3002FDC4E62}"/>
              </a:ext>
            </a:extLst>
          </p:cNvPr>
          <p:cNvSpPr/>
          <p:nvPr/>
        </p:nvSpPr>
        <p:spPr>
          <a:xfrm>
            <a:off x="3490967" y="2491126"/>
            <a:ext cx="1075241" cy="624716"/>
          </a:xfrm>
          <a:custGeom>
            <a:avLst/>
            <a:gdLst>
              <a:gd name="connsiteX0" fmla="*/ 35033 w 896397"/>
              <a:gd name="connsiteY0" fmla="*/ 520808 h 520807"/>
              <a:gd name="connsiteX1" fmla="*/ 896398 w 896397"/>
              <a:gd name="connsiteY1" fmla="*/ 65608 h 520807"/>
              <a:gd name="connsiteX2" fmla="*/ 861765 w 896397"/>
              <a:gd name="connsiteY2" fmla="*/ 0 h 520807"/>
              <a:gd name="connsiteX3" fmla="*/ 0 w 896397"/>
              <a:gd name="connsiteY3" fmla="*/ 455428 h 520807"/>
              <a:gd name="connsiteX4" fmla="*/ 35033 w 896397"/>
              <a:gd name="connsiteY4" fmla="*/ 520808 h 52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97" h="520807">
                <a:moveTo>
                  <a:pt x="35033" y="520808"/>
                </a:moveTo>
                <a:lnTo>
                  <a:pt x="896398" y="65608"/>
                </a:lnTo>
                <a:lnTo>
                  <a:pt x="861765" y="0"/>
                </a:lnTo>
                <a:lnTo>
                  <a:pt x="0" y="455428"/>
                </a:lnTo>
                <a:cubicBezTo>
                  <a:pt x="15265" y="475100"/>
                  <a:pt x="27106" y="497205"/>
                  <a:pt x="35033" y="5208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1" name="Freeform: Shape 180">
            <a:extLst>
              <a:ext uri="{FF2B5EF4-FFF2-40B4-BE49-F238E27FC236}">
                <a16:creationId xmlns:a16="http://schemas.microsoft.com/office/drawing/2014/main" id="{D86C4F5D-73D6-9573-F9F5-7DD47B26C7C6}"/>
              </a:ext>
            </a:extLst>
          </p:cNvPr>
          <p:cNvSpPr/>
          <p:nvPr/>
        </p:nvSpPr>
        <p:spPr>
          <a:xfrm>
            <a:off x="3115712" y="2485985"/>
            <a:ext cx="1429725" cy="89118"/>
          </a:xfrm>
          <a:custGeom>
            <a:avLst/>
            <a:gdLst>
              <a:gd name="connsiteX0" fmla="*/ 572 w 1191920"/>
              <a:gd name="connsiteY0" fmla="*/ 0 h 74295"/>
              <a:gd name="connsiteX1" fmla="*/ 0 w 1191920"/>
              <a:gd name="connsiteY1" fmla="*/ 74295 h 74295"/>
              <a:gd name="connsiteX2" fmla="*/ 1191921 w 1191920"/>
              <a:gd name="connsiteY2" fmla="*/ 74295 h 74295"/>
              <a:gd name="connsiteX3" fmla="*/ 1191921 w 1191920"/>
              <a:gd name="connsiteY3" fmla="*/ 0 h 74295"/>
            </a:gdLst>
            <a:ahLst/>
            <a:cxnLst>
              <a:cxn ang="0">
                <a:pos x="connsiteX0" y="connsiteY0"/>
              </a:cxn>
              <a:cxn ang="0">
                <a:pos x="connsiteX1" y="connsiteY1"/>
              </a:cxn>
              <a:cxn ang="0">
                <a:pos x="connsiteX2" y="connsiteY2"/>
              </a:cxn>
              <a:cxn ang="0">
                <a:pos x="connsiteX3" y="connsiteY3"/>
              </a:cxn>
            </a:cxnLst>
            <a:rect l="l" t="t" r="r" b="b"/>
            <a:pathLst>
              <a:path w="1191920" h="74295">
                <a:moveTo>
                  <a:pt x="572" y="0"/>
                </a:moveTo>
                <a:cubicBezTo>
                  <a:pt x="4578" y="24620"/>
                  <a:pt x="4383" y="49738"/>
                  <a:pt x="0" y="74295"/>
                </a:cubicBezTo>
                <a:lnTo>
                  <a:pt x="1191921" y="74295"/>
                </a:lnTo>
                <a:lnTo>
                  <a:pt x="1191921" y="0"/>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2" name="Freeform: Shape 181">
            <a:extLst>
              <a:ext uri="{FF2B5EF4-FFF2-40B4-BE49-F238E27FC236}">
                <a16:creationId xmlns:a16="http://schemas.microsoft.com/office/drawing/2014/main" id="{CB3E850C-1A65-536E-4C08-BF21475EFCB7}"/>
              </a:ext>
            </a:extLst>
          </p:cNvPr>
          <p:cNvSpPr/>
          <p:nvPr/>
        </p:nvSpPr>
        <p:spPr>
          <a:xfrm>
            <a:off x="3491035" y="1941680"/>
            <a:ext cx="1075310" cy="628076"/>
          </a:xfrm>
          <a:custGeom>
            <a:avLst/>
            <a:gdLst>
              <a:gd name="connsiteX0" fmla="*/ 35033 w 896454"/>
              <a:gd name="connsiteY0" fmla="*/ 0 h 523608"/>
              <a:gd name="connsiteX1" fmla="*/ 0 w 896454"/>
              <a:gd name="connsiteY1" fmla="*/ 65379 h 523608"/>
              <a:gd name="connsiteX2" fmla="*/ 861593 w 896454"/>
              <a:gd name="connsiteY2" fmla="*/ 523608 h 523608"/>
              <a:gd name="connsiteX3" fmla="*/ 896455 w 896454"/>
              <a:gd name="connsiteY3" fmla="*/ 458114 h 523608"/>
            </a:gdLst>
            <a:ahLst/>
            <a:cxnLst>
              <a:cxn ang="0">
                <a:pos x="connsiteX0" y="connsiteY0"/>
              </a:cxn>
              <a:cxn ang="0">
                <a:pos x="connsiteX1" y="connsiteY1"/>
              </a:cxn>
              <a:cxn ang="0">
                <a:pos x="connsiteX2" y="connsiteY2"/>
              </a:cxn>
              <a:cxn ang="0">
                <a:pos x="connsiteX3" y="connsiteY3"/>
              </a:cxn>
            </a:cxnLst>
            <a:rect l="l" t="t" r="r" b="b"/>
            <a:pathLst>
              <a:path w="896454" h="523608">
                <a:moveTo>
                  <a:pt x="35033" y="0"/>
                </a:moveTo>
                <a:cubicBezTo>
                  <a:pt x="27118" y="23609"/>
                  <a:pt x="15276" y="45714"/>
                  <a:pt x="0" y="65379"/>
                </a:cubicBezTo>
                <a:lnTo>
                  <a:pt x="861593" y="523608"/>
                </a:lnTo>
                <a:lnTo>
                  <a:pt x="896455" y="458114"/>
                </a:ln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3" name="Rectangle: Rounded Corners 182">
            <a:extLst>
              <a:ext uri="{FF2B5EF4-FFF2-40B4-BE49-F238E27FC236}">
                <a16:creationId xmlns:a16="http://schemas.microsoft.com/office/drawing/2014/main" id="{28757655-5F2F-659D-FAD4-E628673CA88E}"/>
              </a:ext>
            </a:extLst>
          </p:cNvPr>
          <p:cNvSpPr/>
          <p:nvPr/>
        </p:nvSpPr>
        <p:spPr>
          <a:xfrm>
            <a:off x="5292776" y="3536676"/>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4" name="Rectangle: Rounded Corners 183">
            <a:extLst>
              <a:ext uri="{FF2B5EF4-FFF2-40B4-BE49-F238E27FC236}">
                <a16:creationId xmlns:a16="http://schemas.microsoft.com/office/drawing/2014/main" id="{87CC4D0A-709A-65EB-244F-63DC0C122FEA}"/>
              </a:ext>
            </a:extLst>
          </p:cNvPr>
          <p:cNvSpPr/>
          <p:nvPr/>
        </p:nvSpPr>
        <p:spPr>
          <a:xfrm>
            <a:off x="5292776" y="893003"/>
            <a:ext cx="27233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5" name="Rectangle: Rounded Corners 184">
            <a:extLst>
              <a:ext uri="{FF2B5EF4-FFF2-40B4-BE49-F238E27FC236}">
                <a16:creationId xmlns:a16="http://schemas.microsoft.com/office/drawing/2014/main" id="{E2F7756D-4C04-D4D1-DE39-2F722F7605B9}"/>
              </a:ext>
            </a:extLst>
          </p:cNvPr>
          <p:cNvSpPr/>
          <p:nvPr/>
        </p:nvSpPr>
        <p:spPr>
          <a:xfrm>
            <a:off x="5702256" y="1565295"/>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6" name="Rectangle: Rounded Corners 185">
            <a:extLst>
              <a:ext uri="{FF2B5EF4-FFF2-40B4-BE49-F238E27FC236}">
                <a16:creationId xmlns:a16="http://schemas.microsoft.com/office/drawing/2014/main" id="{CE803E14-47E1-45D9-8808-F3FAF9C398C8}"/>
              </a:ext>
            </a:extLst>
          </p:cNvPr>
          <p:cNvSpPr/>
          <p:nvPr/>
        </p:nvSpPr>
        <p:spPr>
          <a:xfrm>
            <a:off x="6130704" y="2237543"/>
            <a:ext cx="2703505"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7" name="Rectangle: Rounded Corners 186">
            <a:extLst>
              <a:ext uri="{FF2B5EF4-FFF2-40B4-BE49-F238E27FC236}">
                <a16:creationId xmlns:a16="http://schemas.microsoft.com/office/drawing/2014/main" id="{07936902-2AC2-8A18-8B6E-A4EE891459C4}"/>
              </a:ext>
            </a:extLst>
          </p:cNvPr>
          <p:cNvSpPr/>
          <p:nvPr/>
        </p:nvSpPr>
        <p:spPr>
          <a:xfrm>
            <a:off x="5702256" y="2909468"/>
            <a:ext cx="272306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8" name="Rectangle: Rounded Corners 187">
            <a:extLst>
              <a:ext uri="{FF2B5EF4-FFF2-40B4-BE49-F238E27FC236}">
                <a16:creationId xmlns:a16="http://schemas.microsoft.com/office/drawing/2014/main" id="{42C78324-E364-0B96-67F3-272DC150D223}"/>
              </a:ext>
            </a:extLst>
          </p:cNvPr>
          <p:cNvSpPr/>
          <p:nvPr/>
        </p:nvSpPr>
        <p:spPr>
          <a:xfrm>
            <a:off x="1093309" y="893372"/>
            <a:ext cx="2700314" cy="583053"/>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89" name="Rectangle: Rounded Corners 188">
            <a:extLst>
              <a:ext uri="{FF2B5EF4-FFF2-40B4-BE49-F238E27FC236}">
                <a16:creationId xmlns:a16="http://schemas.microsoft.com/office/drawing/2014/main" id="{39100C3F-9740-D14F-B9B7-8AC522BDA5D3}"/>
              </a:ext>
            </a:extLst>
          </p:cNvPr>
          <p:cNvSpPr/>
          <p:nvPr/>
        </p:nvSpPr>
        <p:spPr>
          <a:xfrm>
            <a:off x="1093309" y="3581648"/>
            <a:ext cx="2700314" cy="583053"/>
          </a:xfrm>
          <a:prstGeom prst="roundRect">
            <a:avLst>
              <a:gd name="adj" fmla="val 50000"/>
            </a:avLst>
          </a:prstGeom>
          <a:solidFill>
            <a:srgbClr val="056597"/>
          </a:solidFill>
          <a:ln w="5715" cap="flat">
            <a:noFill/>
            <a:prstDash val="solid"/>
            <a:miter/>
          </a:ln>
        </p:spPr>
        <p:txBody>
          <a:bodyPr rtlCol="0" anchor="ctr"/>
          <a:lstStyle/>
          <a:p>
            <a:pPr defTabSz="685800">
              <a:buClrTx/>
              <a:defRPr/>
            </a:pPr>
            <a:endParaRPr lang="en-US" sz="1350"/>
          </a:p>
        </p:txBody>
      </p:sp>
      <p:sp>
        <p:nvSpPr>
          <p:cNvPr id="190" name="Rectangle: Rounded Corners 189">
            <a:extLst>
              <a:ext uri="{FF2B5EF4-FFF2-40B4-BE49-F238E27FC236}">
                <a16:creationId xmlns:a16="http://schemas.microsoft.com/office/drawing/2014/main" id="{A226186B-4F0C-6B2C-90F1-87D0AA10877A}"/>
              </a:ext>
            </a:extLst>
          </p:cNvPr>
          <p:cNvSpPr/>
          <p:nvPr/>
        </p:nvSpPr>
        <p:spPr>
          <a:xfrm>
            <a:off x="691020" y="2909398"/>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1" name="Rectangle: Rounded Corners 190">
            <a:extLst>
              <a:ext uri="{FF2B5EF4-FFF2-40B4-BE49-F238E27FC236}">
                <a16:creationId xmlns:a16="http://schemas.microsoft.com/office/drawing/2014/main" id="{A12F0B67-A533-2558-02CD-DA1195A4325E}"/>
              </a:ext>
            </a:extLst>
          </p:cNvPr>
          <p:cNvSpPr/>
          <p:nvPr/>
        </p:nvSpPr>
        <p:spPr>
          <a:xfrm>
            <a:off x="288393" y="2237106"/>
            <a:ext cx="2662948"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2" name="Rectangle: Rounded Corners 191">
            <a:extLst>
              <a:ext uri="{FF2B5EF4-FFF2-40B4-BE49-F238E27FC236}">
                <a16:creationId xmlns:a16="http://schemas.microsoft.com/office/drawing/2014/main" id="{94A96038-C4D7-DF4F-B9F4-01CF1C29B33D}"/>
              </a:ext>
            </a:extLst>
          </p:cNvPr>
          <p:cNvSpPr/>
          <p:nvPr/>
        </p:nvSpPr>
        <p:spPr>
          <a:xfrm>
            <a:off x="691020" y="1565226"/>
            <a:ext cx="2689384" cy="582898"/>
          </a:xfrm>
          <a:prstGeom prst="roundRect">
            <a:avLst>
              <a:gd name="adj" fmla="val 50000"/>
            </a:avLst>
          </a:pr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3" name="Freeform: Shape 192">
            <a:extLst>
              <a:ext uri="{FF2B5EF4-FFF2-40B4-BE49-F238E27FC236}">
                <a16:creationId xmlns:a16="http://schemas.microsoft.com/office/drawing/2014/main" id="{CCFF2D92-935D-6332-8AFE-DD5C156BBA35}"/>
              </a:ext>
            </a:extLst>
          </p:cNvPr>
          <p:cNvSpPr/>
          <p:nvPr/>
        </p:nvSpPr>
        <p:spPr>
          <a:xfrm>
            <a:off x="5155552" y="3605923"/>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0" y="345506"/>
                  <a:pt x="345392" y="445118"/>
                  <a:pt x="222485" y="445084"/>
                </a:cubicBezTo>
                <a:cubicBezTo>
                  <a:pt x="99601" y="445056"/>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4" name="Freeform: Shape 193">
            <a:extLst>
              <a:ext uri="{FF2B5EF4-FFF2-40B4-BE49-F238E27FC236}">
                <a16:creationId xmlns:a16="http://schemas.microsoft.com/office/drawing/2014/main" id="{5F91D5C4-48F3-7F2A-7C5D-0994165598C3}"/>
              </a:ext>
            </a:extLst>
          </p:cNvPr>
          <p:cNvSpPr/>
          <p:nvPr/>
        </p:nvSpPr>
        <p:spPr>
          <a:xfrm>
            <a:off x="5155552" y="917510"/>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0" y="345506"/>
                  <a:pt x="345392" y="445119"/>
                  <a:pt x="222485" y="445084"/>
                </a:cubicBezTo>
                <a:cubicBezTo>
                  <a:pt x="99601" y="445050"/>
                  <a:pt x="0" y="345426"/>
                  <a:pt x="0" y="222542"/>
                </a:cubicBezTo>
                <a:cubicBezTo>
                  <a:pt x="188" y="99692"/>
                  <a:pt x="99749" y="16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5" name="Freeform: Shape 194">
            <a:extLst>
              <a:ext uri="{FF2B5EF4-FFF2-40B4-BE49-F238E27FC236}">
                <a16:creationId xmlns:a16="http://schemas.microsoft.com/office/drawing/2014/main" id="{6E0B5BDA-60EB-70B9-567C-0313C2052ECA}"/>
              </a:ext>
            </a:extLst>
          </p:cNvPr>
          <p:cNvSpPr/>
          <p:nvPr/>
        </p:nvSpPr>
        <p:spPr>
          <a:xfrm>
            <a:off x="5565013" y="158980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34"/>
                  <a:pt x="445118" y="99692"/>
                  <a:pt x="445084" y="222599"/>
                </a:cubicBezTo>
                <a:cubicBezTo>
                  <a:pt x="445056" y="345506"/>
                  <a:pt x="345392" y="445119"/>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6" name="Freeform: Shape 195">
            <a:extLst>
              <a:ext uri="{FF2B5EF4-FFF2-40B4-BE49-F238E27FC236}">
                <a16:creationId xmlns:a16="http://schemas.microsoft.com/office/drawing/2014/main" id="{77E226CE-54DF-C741-F6F4-2E646439772D}"/>
              </a:ext>
            </a:extLst>
          </p:cNvPr>
          <p:cNvSpPr/>
          <p:nvPr/>
        </p:nvSpPr>
        <p:spPr>
          <a:xfrm>
            <a:off x="5991957" y="2262300"/>
            <a:ext cx="533885" cy="533885"/>
          </a:xfrm>
          <a:custGeom>
            <a:avLst/>
            <a:gdLst>
              <a:gd name="connsiteX0" fmla="*/ 222885 w 445084"/>
              <a:gd name="connsiteY0" fmla="*/ 0 h 445084"/>
              <a:gd name="connsiteX1" fmla="*/ 445084 w 445084"/>
              <a:gd name="connsiteY1" fmla="*/ 222885 h 445084"/>
              <a:gd name="connsiteX2" fmla="*/ 222199 w 445084"/>
              <a:gd name="connsiteY2" fmla="*/ 445084 h 445084"/>
              <a:gd name="connsiteX3" fmla="*/ 0 w 445084"/>
              <a:gd name="connsiteY3" fmla="*/ 222542 h 445084"/>
              <a:gd name="connsiteX4" fmla="*/ 222542 w 445084"/>
              <a:gd name="connsiteY4" fmla="*/ 0 h 445084"/>
              <a:gd name="connsiteX5" fmla="*/ 222885 w 445084"/>
              <a:gd name="connsiteY5" fmla="*/ 0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885" y="0"/>
                </a:moveTo>
                <a:cubicBezTo>
                  <a:pt x="345792" y="189"/>
                  <a:pt x="445273" y="99978"/>
                  <a:pt x="445084" y="222885"/>
                </a:cubicBezTo>
                <a:cubicBezTo>
                  <a:pt x="444896" y="345792"/>
                  <a:pt x="345106" y="445273"/>
                  <a:pt x="222199" y="445084"/>
                </a:cubicBezTo>
                <a:cubicBezTo>
                  <a:pt x="99424" y="444896"/>
                  <a:pt x="0" y="345312"/>
                  <a:pt x="0" y="222542"/>
                </a:cubicBezTo>
                <a:cubicBezTo>
                  <a:pt x="0" y="99635"/>
                  <a:pt x="99635" y="0"/>
                  <a:pt x="222542" y="0"/>
                </a:cubicBezTo>
                <a:cubicBezTo>
                  <a:pt x="222657" y="0"/>
                  <a:pt x="222771" y="0"/>
                  <a:pt x="222885"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7" name="Freeform: Shape 196">
            <a:extLst>
              <a:ext uri="{FF2B5EF4-FFF2-40B4-BE49-F238E27FC236}">
                <a16:creationId xmlns:a16="http://schemas.microsoft.com/office/drawing/2014/main" id="{2D60E276-1DFF-434C-8D8D-0B1DC3F5C982}"/>
              </a:ext>
            </a:extLst>
          </p:cNvPr>
          <p:cNvSpPr/>
          <p:nvPr/>
        </p:nvSpPr>
        <p:spPr>
          <a:xfrm>
            <a:off x="5565013" y="2934112"/>
            <a:ext cx="533885" cy="533885"/>
          </a:xfrm>
          <a:custGeom>
            <a:avLst/>
            <a:gdLst>
              <a:gd name="connsiteX0" fmla="*/ 222599 w 445084"/>
              <a:gd name="connsiteY0" fmla="*/ 0 h 445084"/>
              <a:gd name="connsiteX1" fmla="*/ 445084 w 445084"/>
              <a:gd name="connsiteY1" fmla="*/ 222599 h 445084"/>
              <a:gd name="connsiteX2" fmla="*/ 222485 w 445084"/>
              <a:gd name="connsiteY2" fmla="*/ 445084 h 445084"/>
              <a:gd name="connsiteX3" fmla="*/ 0 w 445084"/>
              <a:gd name="connsiteY3" fmla="*/ 222542 h 445084"/>
              <a:gd name="connsiteX4" fmla="*/ 222599 w 445084"/>
              <a:gd name="connsiteY4" fmla="*/ 0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084">
                <a:moveTo>
                  <a:pt x="222599" y="0"/>
                </a:moveTo>
                <a:cubicBezTo>
                  <a:pt x="345506" y="29"/>
                  <a:pt x="445118" y="99692"/>
                  <a:pt x="445084" y="222599"/>
                </a:cubicBezTo>
                <a:cubicBezTo>
                  <a:pt x="445056" y="345506"/>
                  <a:pt x="345392" y="445118"/>
                  <a:pt x="222485" y="445084"/>
                </a:cubicBezTo>
                <a:cubicBezTo>
                  <a:pt x="99601" y="445056"/>
                  <a:pt x="0" y="345426"/>
                  <a:pt x="0" y="222542"/>
                </a:cubicBezTo>
                <a:cubicBezTo>
                  <a:pt x="29" y="99624"/>
                  <a:pt x="99681" y="0"/>
                  <a:pt x="222599" y="0"/>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8" name="Freeform: Shape 197">
            <a:extLst>
              <a:ext uri="{FF2B5EF4-FFF2-40B4-BE49-F238E27FC236}">
                <a16:creationId xmlns:a16="http://schemas.microsoft.com/office/drawing/2014/main" id="{21CF8BC7-8E01-365B-074D-4391E9E664E0}"/>
              </a:ext>
            </a:extLst>
          </p:cNvPr>
          <p:cNvSpPr/>
          <p:nvPr/>
        </p:nvSpPr>
        <p:spPr>
          <a:xfrm>
            <a:off x="3422825" y="917441"/>
            <a:ext cx="533885" cy="533885"/>
          </a:xfrm>
          <a:custGeom>
            <a:avLst/>
            <a:gdLst>
              <a:gd name="connsiteX0" fmla="*/ 222199 w 445084"/>
              <a:gd name="connsiteY0" fmla="*/ 445085 h 445084"/>
              <a:gd name="connsiteX1" fmla="*/ 0 w 445084"/>
              <a:gd name="connsiteY1" fmla="*/ 222200 h 445084"/>
              <a:gd name="connsiteX2" fmla="*/ 222885 w 445084"/>
              <a:gd name="connsiteY2" fmla="*/ 0 h 445084"/>
              <a:gd name="connsiteX3" fmla="*/ 445084 w 445084"/>
              <a:gd name="connsiteY3" fmla="*/ 222599 h 445084"/>
              <a:gd name="connsiteX4" fmla="*/ 222485 w 445084"/>
              <a:gd name="connsiteY4" fmla="*/ 445085 h 445084"/>
              <a:gd name="connsiteX5" fmla="*/ 222199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199" y="445085"/>
                </a:moveTo>
                <a:cubicBezTo>
                  <a:pt x="99293" y="444896"/>
                  <a:pt x="-188" y="345106"/>
                  <a:pt x="0" y="222200"/>
                </a:cubicBezTo>
                <a:cubicBezTo>
                  <a:pt x="189" y="99293"/>
                  <a:pt x="99978" y="-188"/>
                  <a:pt x="222885" y="0"/>
                </a:cubicBezTo>
                <a:cubicBezTo>
                  <a:pt x="345678" y="189"/>
                  <a:pt x="445119" y="99807"/>
                  <a:pt x="445084" y="222599"/>
                </a:cubicBezTo>
                <a:cubicBezTo>
                  <a:pt x="445056" y="345506"/>
                  <a:pt x="345392" y="445119"/>
                  <a:pt x="222485" y="445085"/>
                </a:cubicBezTo>
                <a:cubicBezTo>
                  <a:pt x="222388" y="445085"/>
                  <a:pt x="222296" y="445085"/>
                  <a:pt x="222199"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199" name="Freeform: Shape 198">
            <a:extLst>
              <a:ext uri="{FF2B5EF4-FFF2-40B4-BE49-F238E27FC236}">
                <a16:creationId xmlns:a16="http://schemas.microsoft.com/office/drawing/2014/main" id="{C2D3EB9D-B649-379B-76CC-463E1F65C9D8}"/>
              </a:ext>
            </a:extLst>
          </p:cNvPr>
          <p:cNvSpPr/>
          <p:nvPr/>
        </p:nvSpPr>
        <p:spPr>
          <a:xfrm>
            <a:off x="3333571" y="82852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59"/>
                  <a:pt x="0" y="296837"/>
                </a:cubicBezTo>
                <a:cubicBezTo>
                  <a:pt x="63" y="460715"/>
                  <a:pt x="132960" y="593508"/>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29"/>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0" name="Freeform: Shape 199">
            <a:extLst>
              <a:ext uri="{FF2B5EF4-FFF2-40B4-BE49-F238E27FC236}">
                <a16:creationId xmlns:a16="http://schemas.microsoft.com/office/drawing/2014/main" id="{927EB9DE-A192-3318-3CA9-FE9C8311DAC9}"/>
              </a:ext>
            </a:extLst>
          </p:cNvPr>
          <p:cNvSpPr/>
          <p:nvPr/>
        </p:nvSpPr>
        <p:spPr>
          <a:xfrm rot="16211400">
            <a:off x="3422504" y="3605775"/>
            <a:ext cx="533885" cy="534021"/>
          </a:xfrm>
          <a:custGeom>
            <a:avLst/>
            <a:gdLst>
              <a:gd name="connsiteX0" fmla="*/ 445084 w 445084"/>
              <a:gd name="connsiteY0" fmla="*/ 222599 h 445198"/>
              <a:gd name="connsiteX1" fmla="*/ 222542 w 445084"/>
              <a:gd name="connsiteY1" fmla="*/ 445199 h 445198"/>
              <a:gd name="connsiteX2" fmla="*/ 0 w 445084"/>
              <a:gd name="connsiteY2" fmla="*/ 222599 h 445198"/>
              <a:gd name="connsiteX3" fmla="*/ 222542 w 445084"/>
              <a:gd name="connsiteY3" fmla="*/ 0 h 445198"/>
              <a:gd name="connsiteX4" fmla="*/ 445084 w 445084"/>
              <a:gd name="connsiteY4" fmla="*/ 222599 h 44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4" h="445198">
                <a:moveTo>
                  <a:pt x="445084" y="222599"/>
                </a:moveTo>
                <a:cubicBezTo>
                  <a:pt x="445084" y="345537"/>
                  <a:pt x="345449" y="445199"/>
                  <a:pt x="222542" y="445199"/>
                </a:cubicBezTo>
                <a:cubicBezTo>
                  <a:pt x="99635" y="445199"/>
                  <a:pt x="0" y="345537"/>
                  <a:pt x="0" y="222599"/>
                </a:cubicBezTo>
                <a:cubicBezTo>
                  <a:pt x="0" y="99661"/>
                  <a:pt x="99635" y="0"/>
                  <a:pt x="222542" y="0"/>
                </a:cubicBezTo>
                <a:cubicBezTo>
                  <a:pt x="345449" y="0"/>
                  <a:pt x="445084" y="99661"/>
                  <a:pt x="445084" y="222599"/>
                </a:cubicBezTo>
                <a:close/>
              </a:path>
            </a:pathLst>
          </a:custGeom>
          <a:solidFill>
            <a:srgbClr val="056597">
              <a:lumMod val="75000"/>
            </a:srgbClr>
          </a:solidFill>
          <a:ln w="5715" cap="flat">
            <a:noFill/>
            <a:prstDash val="solid"/>
            <a:miter/>
          </a:ln>
        </p:spPr>
        <p:txBody>
          <a:bodyPr rtlCol="0" anchor="ctr"/>
          <a:lstStyle/>
          <a:p>
            <a:pPr defTabSz="685800">
              <a:buClrTx/>
              <a:defRPr/>
            </a:pPr>
            <a:endParaRPr lang="en-US" sz="900" dirty="0"/>
          </a:p>
        </p:txBody>
      </p:sp>
      <p:sp>
        <p:nvSpPr>
          <p:cNvPr id="201" name="Freeform: Shape 200">
            <a:extLst>
              <a:ext uri="{FF2B5EF4-FFF2-40B4-BE49-F238E27FC236}">
                <a16:creationId xmlns:a16="http://schemas.microsoft.com/office/drawing/2014/main" id="{D87E6282-32BD-9401-C08F-A6E4909B9294}"/>
              </a:ext>
            </a:extLst>
          </p:cNvPr>
          <p:cNvSpPr/>
          <p:nvPr/>
        </p:nvSpPr>
        <p:spPr>
          <a:xfrm>
            <a:off x="3013363" y="2933974"/>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542 h 445084"/>
              <a:gd name="connsiteX4" fmla="*/ 222428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7"/>
                  <a:pt x="0" y="222200"/>
                </a:cubicBezTo>
                <a:cubicBezTo>
                  <a:pt x="189" y="99293"/>
                  <a:pt x="99978" y="-188"/>
                  <a:pt x="222885" y="0"/>
                </a:cubicBezTo>
                <a:cubicBezTo>
                  <a:pt x="345655" y="189"/>
                  <a:pt x="445085" y="99773"/>
                  <a:pt x="445085" y="222542"/>
                </a:cubicBezTo>
                <a:cubicBezTo>
                  <a:pt x="445056" y="345478"/>
                  <a:pt x="345369" y="445119"/>
                  <a:pt x="222428" y="445085"/>
                </a:cubicBezTo>
                <a:cubicBezTo>
                  <a:pt x="222354" y="445085"/>
                  <a:pt x="222274"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2" name="Freeform: Shape 201">
            <a:extLst>
              <a:ext uri="{FF2B5EF4-FFF2-40B4-BE49-F238E27FC236}">
                <a16:creationId xmlns:a16="http://schemas.microsoft.com/office/drawing/2014/main" id="{8E6C9754-8B60-AB46-63D4-AEE3C3172A61}"/>
              </a:ext>
            </a:extLst>
          </p:cNvPr>
          <p:cNvSpPr/>
          <p:nvPr/>
        </p:nvSpPr>
        <p:spPr>
          <a:xfrm>
            <a:off x="2586145" y="2261545"/>
            <a:ext cx="533885" cy="533885"/>
          </a:xfrm>
          <a:custGeom>
            <a:avLst/>
            <a:gdLst>
              <a:gd name="connsiteX0" fmla="*/ 222200 w 445084"/>
              <a:gd name="connsiteY0" fmla="*/ 445085 h 445084"/>
              <a:gd name="connsiteX1" fmla="*/ 0 w 445084"/>
              <a:gd name="connsiteY1" fmla="*/ 222200 h 445084"/>
              <a:gd name="connsiteX2" fmla="*/ 222885 w 445084"/>
              <a:gd name="connsiteY2" fmla="*/ 0 h 445084"/>
              <a:gd name="connsiteX3" fmla="*/ 445085 w 445084"/>
              <a:gd name="connsiteY3" fmla="*/ 222600 h 445084"/>
              <a:gd name="connsiteX4" fmla="*/ 222485 w 445084"/>
              <a:gd name="connsiteY4" fmla="*/ 445085 h 445084"/>
              <a:gd name="connsiteX5" fmla="*/ 222200 w 445084"/>
              <a:gd name="connsiteY5" fmla="*/ 445085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084" h="445084">
                <a:moveTo>
                  <a:pt x="222200" y="445085"/>
                </a:moveTo>
                <a:cubicBezTo>
                  <a:pt x="99293" y="444896"/>
                  <a:pt x="-188" y="345106"/>
                  <a:pt x="0" y="222200"/>
                </a:cubicBezTo>
                <a:cubicBezTo>
                  <a:pt x="189" y="99292"/>
                  <a:pt x="99979" y="-188"/>
                  <a:pt x="222885" y="0"/>
                </a:cubicBezTo>
                <a:cubicBezTo>
                  <a:pt x="345678" y="189"/>
                  <a:pt x="445119" y="99807"/>
                  <a:pt x="445085" y="222600"/>
                </a:cubicBezTo>
                <a:cubicBezTo>
                  <a:pt x="445056" y="345506"/>
                  <a:pt x="345392" y="445119"/>
                  <a:pt x="222485" y="445085"/>
                </a:cubicBezTo>
                <a:cubicBezTo>
                  <a:pt x="222388" y="445085"/>
                  <a:pt x="222297" y="445085"/>
                  <a:pt x="222200" y="44508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3" name="Freeform: Shape 202">
            <a:extLst>
              <a:ext uri="{FF2B5EF4-FFF2-40B4-BE49-F238E27FC236}">
                <a16:creationId xmlns:a16="http://schemas.microsoft.com/office/drawing/2014/main" id="{FD3CF84C-C9BE-34E1-FDEE-6C64684975A9}"/>
              </a:ext>
            </a:extLst>
          </p:cNvPr>
          <p:cNvSpPr/>
          <p:nvPr/>
        </p:nvSpPr>
        <p:spPr>
          <a:xfrm>
            <a:off x="5066777" y="3516805"/>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3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11" y="132817"/>
                  <a:pt x="460515" y="-29"/>
                  <a:pt x="296608" y="0"/>
                </a:cubicBezTo>
                <a:close/>
                <a:moveTo>
                  <a:pt x="296608" y="519208"/>
                </a:moveTo>
                <a:cubicBezTo>
                  <a:pt x="173702" y="519019"/>
                  <a:pt x="74221" y="419230"/>
                  <a:pt x="74409" y="296323"/>
                </a:cubicBezTo>
                <a:cubicBezTo>
                  <a:pt x="74598" y="173416"/>
                  <a:pt x="174387" y="73935"/>
                  <a:pt x="297294" y="74123"/>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4" name="Freeform: Shape 203">
            <a:extLst>
              <a:ext uri="{FF2B5EF4-FFF2-40B4-BE49-F238E27FC236}">
                <a16:creationId xmlns:a16="http://schemas.microsoft.com/office/drawing/2014/main" id="{B96E66D5-649E-6FC1-FC1A-F4B155110A82}"/>
              </a:ext>
            </a:extLst>
          </p:cNvPr>
          <p:cNvSpPr/>
          <p:nvPr/>
        </p:nvSpPr>
        <p:spPr>
          <a:xfrm>
            <a:off x="5066777" y="828529"/>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608 w 593445"/>
              <a:gd name="connsiteY4" fmla="*/ 0 h 593445"/>
              <a:gd name="connsiteX5" fmla="*/ 296608 w 593445"/>
              <a:gd name="connsiteY5" fmla="*/ 519208 h 593445"/>
              <a:gd name="connsiteX6" fmla="*/ 74409 w 593445"/>
              <a:gd name="connsiteY6" fmla="*/ 296323 h 593445"/>
              <a:gd name="connsiteX7" fmla="*/ 297294 w 593445"/>
              <a:gd name="connsiteY7" fmla="*/ 74124 h 593445"/>
              <a:gd name="connsiteX8" fmla="*/ 519493 w 593445"/>
              <a:gd name="connsiteY8" fmla="*/ 296723 h 593445"/>
              <a:gd name="connsiteX9" fmla="*/ 296894 w 593445"/>
              <a:gd name="connsiteY9" fmla="*/ 519208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59"/>
                  <a:pt x="0" y="296837"/>
                </a:cubicBezTo>
                <a:cubicBezTo>
                  <a:pt x="63" y="460715"/>
                  <a:pt x="132960" y="593508"/>
                  <a:pt x="296837" y="593446"/>
                </a:cubicBezTo>
                <a:cubicBezTo>
                  <a:pt x="460669" y="593383"/>
                  <a:pt x="593445" y="460555"/>
                  <a:pt x="593445" y="296723"/>
                </a:cubicBezTo>
                <a:cubicBezTo>
                  <a:pt x="593411" y="132817"/>
                  <a:pt x="460515" y="-34"/>
                  <a:pt x="296608" y="0"/>
                </a:cubicBezTo>
                <a:close/>
                <a:moveTo>
                  <a:pt x="296608" y="519208"/>
                </a:moveTo>
                <a:cubicBezTo>
                  <a:pt x="173702" y="519019"/>
                  <a:pt x="74221" y="419229"/>
                  <a:pt x="74409" y="296323"/>
                </a:cubicBezTo>
                <a:cubicBezTo>
                  <a:pt x="74598" y="173416"/>
                  <a:pt x="174387" y="73935"/>
                  <a:pt x="297294" y="74124"/>
                </a:cubicBezTo>
                <a:cubicBezTo>
                  <a:pt x="420087" y="74312"/>
                  <a:pt x="519522" y="173930"/>
                  <a:pt x="519493" y="296723"/>
                </a:cubicBezTo>
                <a:cubicBezTo>
                  <a:pt x="519459" y="419630"/>
                  <a:pt x="419801" y="519242"/>
                  <a:pt x="296894" y="519208"/>
                </a:cubicBezTo>
                <a:cubicBezTo>
                  <a:pt x="296797" y="519208"/>
                  <a:pt x="296706" y="519208"/>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5" name="Freeform: Shape 204">
            <a:extLst>
              <a:ext uri="{FF2B5EF4-FFF2-40B4-BE49-F238E27FC236}">
                <a16:creationId xmlns:a16="http://schemas.microsoft.com/office/drawing/2014/main" id="{41F87C56-8B85-64E4-5BE7-81EF06E5FBFF}"/>
              </a:ext>
            </a:extLst>
          </p:cNvPr>
          <p:cNvSpPr/>
          <p:nvPr/>
        </p:nvSpPr>
        <p:spPr>
          <a:xfrm>
            <a:off x="5476239"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09 w 593445"/>
              <a:gd name="connsiteY4" fmla="*/ 0 h 593445"/>
              <a:gd name="connsiteX5" fmla="*/ 296609 w 593445"/>
              <a:gd name="connsiteY5" fmla="*/ 519208 h 593445"/>
              <a:gd name="connsiteX6" fmla="*/ 74409 w 593445"/>
              <a:gd name="connsiteY6" fmla="*/ 296323 h 593445"/>
              <a:gd name="connsiteX7" fmla="*/ 297294 w 593445"/>
              <a:gd name="connsiteY7" fmla="*/ 74124 h 593445"/>
              <a:gd name="connsiteX8" fmla="*/ 519494 w 593445"/>
              <a:gd name="connsiteY8" fmla="*/ 296666 h 593445"/>
              <a:gd name="connsiteX9" fmla="*/ 296837 w 593445"/>
              <a:gd name="connsiteY9" fmla="*/ 519208 h 593445"/>
              <a:gd name="connsiteX10" fmla="*/ 296609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9" y="0"/>
                </a:moveTo>
                <a:cubicBezTo>
                  <a:pt x="132731" y="63"/>
                  <a:pt x="-63" y="132960"/>
                  <a:pt x="0" y="296837"/>
                </a:cubicBezTo>
                <a:cubicBezTo>
                  <a:pt x="63" y="460715"/>
                  <a:pt x="132960" y="593509"/>
                  <a:pt x="296837" y="593446"/>
                </a:cubicBezTo>
                <a:cubicBezTo>
                  <a:pt x="460692" y="593383"/>
                  <a:pt x="593480" y="460520"/>
                  <a:pt x="593446" y="296666"/>
                </a:cubicBezTo>
                <a:cubicBezTo>
                  <a:pt x="593383" y="132782"/>
                  <a:pt x="460492" y="-34"/>
                  <a:pt x="296609" y="0"/>
                </a:cubicBezTo>
                <a:close/>
                <a:moveTo>
                  <a:pt x="296609" y="519208"/>
                </a:moveTo>
                <a:cubicBezTo>
                  <a:pt x="173702" y="519019"/>
                  <a:pt x="74221" y="419230"/>
                  <a:pt x="74409" y="296323"/>
                </a:cubicBezTo>
                <a:cubicBezTo>
                  <a:pt x="74598" y="173416"/>
                  <a:pt x="174388"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6" name="Freeform: Shape 205">
            <a:extLst>
              <a:ext uri="{FF2B5EF4-FFF2-40B4-BE49-F238E27FC236}">
                <a16:creationId xmlns:a16="http://schemas.microsoft.com/office/drawing/2014/main" id="{7DD308F9-DF68-2A4D-3B35-7BA10C91EA74}"/>
              </a:ext>
            </a:extLst>
          </p:cNvPr>
          <p:cNvSpPr/>
          <p:nvPr/>
        </p:nvSpPr>
        <p:spPr>
          <a:xfrm>
            <a:off x="5903525" y="2173182"/>
            <a:ext cx="711846" cy="711846"/>
          </a:xfrm>
          <a:custGeom>
            <a:avLst/>
            <a:gdLst>
              <a:gd name="connsiteX0" fmla="*/ 296608 w 593445"/>
              <a:gd name="connsiteY0" fmla="*/ 0 h 593445"/>
              <a:gd name="connsiteX1" fmla="*/ 0 w 593445"/>
              <a:gd name="connsiteY1" fmla="*/ 296837 h 593445"/>
              <a:gd name="connsiteX2" fmla="*/ 296837 w 593445"/>
              <a:gd name="connsiteY2" fmla="*/ 593446 h 593445"/>
              <a:gd name="connsiteX3" fmla="*/ 593445 w 593445"/>
              <a:gd name="connsiteY3" fmla="*/ 296723 h 593445"/>
              <a:gd name="connsiteX4" fmla="*/ 296723 w 593445"/>
              <a:gd name="connsiteY4" fmla="*/ 0 h 593445"/>
              <a:gd name="connsiteX5" fmla="*/ 296608 w 593445"/>
              <a:gd name="connsiteY5" fmla="*/ 0 h 593445"/>
              <a:gd name="connsiteX6" fmla="*/ 296608 w 593445"/>
              <a:gd name="connsiteY6" fmla="*/ 519208 h 593445"/>
              <a:gd name="connsiteX7" fmla="*/ 74123 w 593445"/>
              <a:gd name="connsiteY7" fmla="*/ 296609 h 593445"/>
              <a:gd name="connsiteX8" fmla="*/ 296723 w 593445"/>
              <a:gd name="connsiteY8" fmla="*/ 74123 h 593445"/>
              <a:gd name="connsiteX9" fmla="*/ 519208 w 593445"/>
              <a:gd name="connsiteY9" fmla="*/ 296723 h 593445"/>
              <a:gd name="connsiteX10" fmla="*/ 296608 w 593445"/>
              <a:gd name="connsiteY10"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45" h="593445">
                <a:moveTo>
                  <a:pt x="296608" y="0"/>
                </a:moveTo>
                <a:cubicBezTo>
                  <a:pt x="132731" y="63"/>
                  <a:pt x="-63" y="132960"/>
                  <a:pt x="0" y="296837"/>
                </a:cubicBezTo>
                <a:cubicBezTo>
                  <a:pt x="63" y="460715"/>
                  <a:pt x="132960" y="593509"/>
                  <a:pt x="296837" y="593446"/>
                </a:cubicBezTo>
                <a:cubicBezTo>
                  <a:pt x="460669" y="593383"/>
                  <a:pt x="593445" y="460555"/>
                  <a:pt x="593445" y="296723"/>
                </a:cubicBezTo>
                <a:cubicBezTo>
                  <a:pt x="593445" y="132845"/>
                  <a:pt x="460600" y="0"/>
                  <a:pt x="296723" y="0"/>
                </a:cubicBezTo>
                <a:cubicBezTo>
                  <a:pt x="296683" y="0"/>
                  <a:pt x="296648" y="0"/>
                  <a:pt x="296608" y="0"/>
                </a:cubicBezTo>
                <a:close/>
                <a:moveTo>
                  <a:pt x="296608" y="519208"/>
                </a:moveTo>
                <a:cubicBezTo>
                  <a:pt x="173702" y="519173"/>
                  <a:pt x="74089" y="419515"/>
                  <a:pt x="74123" y="296609"/>
                </a:cubicBezTo>
                <a:cubicBezTo>
                  <a:pt x="74152" y="173702"/>
                  <a:pt x="173816" y="74089"/>
                  <a:pt x="296723" y="74123"/>
                </a:cubicBezTo>
                <a:cubicBezTo>
                  <a:pt x="419629" y="74152"/>
                  <a:pt x="519242" y="173816"/>
                  <a:pt x="519208" y="296723"/>
                </a:cubicBezTo>
                <a:cubicBezTo>
                  <a:pt x="519173" y="419630"/>
                  <a:pt x="419515" y="519242"/>
                  <a:pt x="296608"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7" name="Freeform: Shape 206">
            <a:extLst>
              <a:ext uri="{FF2B5EF4-FFF2-40B4-BE49-F238E27FC236}">
                <a16:creationId xmlns:a16="http://schemas.microsoft.com/office/drawing/2014/main" id="{4EB118C6-0139-99DB-3DBE-B0469EE4C289}"/>
              </a:ext>
            </a:extLst>
          </p:cNvPr>
          <p:cNvSpPr/>
          <p:nvPr/>
        </p:nvSpPr>
        <p:spPr>
          <a:xfrm>
            <a:off x="5476376"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494 w 593331"/>
              <a:gd name="connsiteY4" fmla="*/ 0 h 593331"/>
              <a:gd name="connsiteX5" fmla="*/ 296494 w 593331"/>
              <a:gd name="connsiteY5" fmla="*/ 519208 h 593331"/>
              <a:gd name="connsiteX6" fmla="*/ 74295 w 593331"/>
              <a:gd name="connsiteY6" fmla="*/ 296323 h 593331"/>
              <a:gd name="connsiteX7" fmla="*/ 297180 w 593331"/>
              <a:gd name="connsiteY7" fmla="*/ 74123 h 593331"/>
              <a:gd name="connsiteX8" fmla="*/ 519379 w 593331"/>
              <a:gd name="connsiteY8" fmla="*/ 296666 h 593331"/>
              <a:gd name="connsiteX9" fmla="*/ 296780 w 593331"/>
              <a:gd name="connsiteY9" fmla="*/ 519265 h 593331"/>
              <a:gd name="connsiteX10" fmla="*/ 296494 w 593331"/>
              <a:gd name="connsiteY10"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68" y="132782"/>
                  <a:pt x="460377" y="-29"/>
                  <a:pt x="296494" y="0"/>
                </a:cubicBezTo>
                <a:close/>
                <a:moveTo>
                  <a:pt x="296494" y="519208"/>
                </a:moveTo>
                <a:cubicBezTo>
                  <a:pt x="173587" y="519019"/>
                  <a:pt x="74106"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08" name="Freeform: Shape 207">
            <a:extLst>
              <a:ext uri="{FF2B5EF4-FFF2-40B4-BE49-F238E27FC236}">
                <a16:creationId xmlns:a16="http://schemas.microsoft.com/office/drawing/2014/main" id="{D0D9C5B3-31EB-7093-D29C-97C520A0B280}"/>
              </a:ext>
            </a:extLst>
          </p:cNvPr>
          <p:cNvSpPr/>
          <p:nvPr/>
        </p:nvSpPr>
        <p:spPr>
          <a:xfrm>
            <a:off x="3333571" y="3516806"/>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3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60" y="593509"/>
                  <a:pt x="296837" y="593446"/>
                </a:cubicBezTo>
                <a:cubicBezTo>
                  <a:pt x="460669" y="593383"/>
                  <a:pt x="593446" y="460555"/>
                  <a:pt x="593446" y="296723"/>
                </a:cubicBezTo>
                <a:cubicBezTo>
                  <a:pt x="593446" y="132845"/>
                  <a:pt x="460600" y="0"/>
                  <a:pt x="296723" y="0"/>
                </a:cubicBezTo>
                <a:cubicBezTo>
                  <a:pt x="296683" y="0"/>
                  <a:pt x="296649" y="0"/>
                  <a:pt x="296609" y="0"/>
                </a:cubicBezTo>
                <a:close/>
                <a:moveTo>
                  <a:pt x="296609" y="519208"/>
                </a:moveTo>
                <a:cubicBezTo>
                  <a:pt x="173702" y="519019"/>
                  <a:pt x="74221" y="419230"/>
                  <a:pt x="74409" y="296323"/>
                </a:cubicBezTo>
                <a:cubicBezTo>
                  <a:pt x="74598" y="173416"/>
                  <a:pt x="174388" y="73935"/>
                  <a:pt x="297294" y="74123"/>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09" name="Freeform: Shape 208">
            <a:extLst>
              <a:ext uri="{FF2B5EF4-FFF2-40B4-BE49-F238E27FC236}">
                <a16:creationId xmlns:a16="http://schemas.microsoft.com/office/drawing/2014/main" id="{00461BDA-6B68-0170-5C44-ED415E388F02}"/>
              </a:ext>
            </a:extLst>
          </p:cNvPr>
          <p:cNvSpPr/>
          <p:nvPr/>
        </p:nvSpPr>
        <p:spPr>
          <a:xfrm>
            <a:off x="2924245" y="2844993"/>
            <a:ext cx="711709" cy="711709"/>
          </a:xfrm>
          <a:custGeom>
            <a:avLst/>
            <a:gdLst>
              <a:gd name="connsiteX0" fmla="*/ 296494 w 593331"/>
              <a:gd name="connsiteY0" fmla="*/ 0 h 593331"/>
              <a:gd name="connsiteX1" fmla="*/ 0 w 593331"/>
              <a:gd name="connsiteY1" fmla="*/ 296837 h 593331"/>
              <a:gd name="connsiteX2" fmla="*/ 296837 w 593331"/>
              <a:gd name="connsiteY2" fmla="*/ 593331 h 593331"/>
              <a:gd name="connsiteX3" fmla="*/ 593331 w 593331"/>
              <a:gd name="connsiteY3" fmla="*/ 296666 h 593331"/>
              <a:gd name="connsiteX4" fmla="*/ 296551 w 593331"/>
              <a:gd name="connsiteY4" fmla="*/ 0 h 593331"/>
              <a:gd name="connsiteX5" fmla="*/ 296494 w 593331"/>
              <a:gd name="connsiteY5" fmla="*/ 0 h 593331"/>
              <a:gd name="connsiteX6" fmla="*/ 296494 w 593331"/>
              <a:gd name="connsiteY6" fmla="*/ 519208 h 593331"/>
              <a:gd name="connsiteX7" fmla="*/ 74295 w 593331"/>
              <a:gd name="connsiteY7" fmla="*/ 296323 h 593331"/>
              <a:gd name="connsiteX8" fmla="*/ 297180 w 593331"/>
              <a:gd name="connsiteY8" fmla="*/ 74123 h 593331"/>
              <a:gd name="connsiteX9" fmla="*/ 519379 w 593331"/>
              <a:gd name="connsiteY9" fmla="*/ 296666 h 593331"/>
              <a:gd name="connsiteX10" fmla="*/ 296780 w 593331"/>
              <a:gd name="connsiteY10" fmla="*/ 519265 h 593331"/>
              <a:gd name="connsiteX11" fmla="*/ 296494 w 593331"/>
              <a:gd name="connsiteY11" fmla="*/ 519265 h 59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31" h="593331">
                <a:moveTo>
                  <a:pt x="296494" y="0"/>
                </a:moveTo>
                <a:cubicBezTo>
                  <a:pt x="132651" y="97"/>
                  <a:pt x="-97" y="132994"/>
                  <a:pt x="0" y="296837"/>
                </a:cubicBezTo>
                <a:cubicBezTo>
                  <a:pt x="97" y="460681"/>
                  <a:pt x="132994" y="593428"/>
                  <a:pt x="296837" y="593331"/>
                </a:cubicBezTo>
                <a:cubicBezTo>
                  <a:pt x="460612" y="593234"/>
                  <a:pt x="593331" y="460441"/>
                  <a:pt x="593331" y="296666"/>
                </a:cubicBezTo>
                <a:cubicBezTo>
                  <a:pt x="593297" y="132788"/>
                  <a:pt x="460429" y="-29"/>
                  <a:pt x="296551" y="0"/>
                </a:cubicBezTo>
                <a:cubicBezTo>
                  <a:pt x="296534" y="0"/>
                  <a:pt x="296511" y="0"/>
                  <a:pt x="296494" y="0"/>
                </a:cubicBezTo>
                <a:close/>
                <a:moveTo>
                  <a:pt x="296494" y="519208"/>
                </a:moveTo>
                <a:cubicBezTo>
                  <a:pt x="173587" y="519019"/>
                  <a:pt x="74107" y="419230"/>
                  <a:pt x="74295" y="296323"/>
                </a:cubicBezTo>
                <a:cubicBezTo>
                  <a:pt x="74484" y="173416"/>
                  <a:pt x="174273" y="73935"/>
                  <a:pt x="297180" y="74123"/>
                </a:cubicBezTo>
                <a:cubicBezTo>
                  <a:pt x="419950" y="74312"/>
                  <a:pt x="519379" y="173890"/>
                  <a:pt x="519379" y="296666"/>
                </a:cubicBezTo>
                <a:cubicBezTo>
                  <a:pt x="519379" y="419601"/>
                  <a:pt x="419721" y="519265"/>
                  <a:pt x="296780" y="519265"/>
                </a:cubicBezTo>
                <a:cubicBezTo>
                  <a:pt x="296683" y="519265"/>
                  <a:pt x="296591" y="519265"/>
                  <a:pt x="296494" y="519265"/>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0" name="Freeform: Shape 209">
            <a:extLst>
              <a:ext uri="{FF2B5EF4-FFF2-40B4-BE49-F238E27FC236}">
                <a16:creationId xmlns:a16="http://schemas.microsoft.com/office/drawing/2014/main" id="{3B5AD104-B5BA-D772-A376-DB2484D7E9E8}"/>
              </a:ext>
            </a:extLst>
          </p:cNvPr>
          <p:cNvSpPr/>
          <p:nvPr/>
        </p:nvSpPr>
        <p:spPr>
          <a:xfrm>
            <a:off x="2496890" y="2172632"/>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723 h 593445"/>
              <a:gd name="connsiteX4" fmla="*/ 296723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723 h 593445"/>
              <a:gd name="connsiteX10" fmla="*/ 296894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69" y="593383"/>
                  <a:pt x="593446" y="460555"/>
                  <a:pt x="593446" y="296723"/>
                </a:cubicBezTo>
                <a:cubicBezTo>
                  <a:pt x="593446" y="132845"/>
                  <a:pt x="460600" y="0"/>
                  <a:pt x="296723" y="0"/>
                </a:cubicBezTo>
                <a:cubicBezTo>
                  <a:pt x="296683" y="0"/>
                  <a:pt x="296648" y="0"/>
                  <a:pt x="296609" y="0"/>
                </a:cubicBezTo>
                <a:close/>
                <a:moveTo>
                  <a:pt x="296609" y="519208"/>
                </a:moveTo>
                <a:cubicBezTo>
                  <a:pt x="173702" y="519019"/>
                  <a:pt x="74221" y="419230"/>
                  <a:pt x="74409" y="296323"/>
                </a:cubicBezTo>
                <a:cubicBezTo>
                  <a:pt x="74598" y="173416"/>
                  <a:pt x="174388" y="73935"/>
                  <a:pt x="297294" y="74124"/>
                </a:cubicBezTo>
                <a:cubicBezTo>
                  <a:pt x="420087" y="74312"/>
                  <a:pt x="519528" y="173930"/>
                  <a:pt x="519494" y="296723"/>
                </a:cubicBezTo>
                <a:cubicBezTo>
                  <a:pt x="519465" y="419630"/>
                  <a:pt x="419801" y="519242"/>
                  <a:pt x="296894" y="519208"/>
                </a:cubicBezTo>
                <a:cubicBezTo>
                  <a:pt x="296797" y="519208"/>
                  <a:pt x="296706"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1" name="Freeform: Shape 210">
            <a:extLst>
              <a:ext uri="{FF2B5EF4-FFF2-40B4-BE49-F238E27FC236}">
                <a16:creationId xmlns:a16="http://schemas.microsoft.com/office/drawing/2014/main" id="{D09EE876-C0FB-87ED-28D9-4441359B923C}"/>
              </a:ext>
            </a:extLst>
          </p:cNvPr>
          <p:cNvSpPr/>
          <p:nvPr/>
        </p:nvSpPr>
        <p:spPr>
          <a:xfrm rot="21587400">
            <a:off x="3013102" y="1589619"/>
            <a:ext cx="534021" cy="533885"/>
          </a:xfrm>
          <a:custGeom>
            <a:avLst/>
            <a:gdLst>
              <a:gd name="connsiteX0" fmla="*/ 445198 w 445198"/>
              <a:gd name="connsiteY0" fmla="*/ 222542 h 445084"/>
              <a:gd name="connsiteX1" fmla="*/ 222599 w 445198"/>
              <a:gd name="connsiteY1" fmla="*/ 445084 h 445084"/>
              <a:gd name="connsiteX2" fmla="*/ 0 w 445198"/>
              <a:gd name="connsiteY2" fmla="*/ 222542 h 445084"/>
              <a:gd name="connsiteX3" fmla="*/ 222599 w 445198"/>
              <a:gd name="connsiteY3" fmla="*/ 0 h 445084"/>
              <a:gd name="connsiteX4" fmla="*/ 445198 w 445198"/>
              <a:gd name="connsiteY4" fmla="*/ 222542 h 44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98" h="445084">
                <a:moveTo>
                  <a:pt x="445198" y="222542"/>
                </a:moveTo>
                <a:cubicBezTo>
                  <a:pt x="445198" y="345448"/>
                  <a:pt x="345537" y="445084"/>
                  <a:pt x="222599" y="445084"/>
                </a:cubicBezTo>
                <a:cubicBezTo>
                  <a:pt x="99661" y="445084"/>
                  <a:pt x="0" y="345448"/>
                  <a:pt x="0" y="222542"/>
                </a:cubicBezTo>
                <a:cubicBezTo>
                  <a:pt x="0" y="99635"/>
                  <a:pt x="99661" y="0"/>
                  <a:pt x="222599" y="0"/>
                </a:cubicBezTo>
                <a:cubicBezTo>
                  <a:pt x="345537" y="0"/>
                  <a:pt x="445198" y="99635"/>
                  <a:pt x="445198" y="222542"/>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2" name="Freeform: Shape 211">
            <a:extLst>
              <a:ext uri="{FF2B5EF4-FFF2-40B4-BE49-F238E27FC236}">
                <a16:creationId xmlns:a16="http://schemas.microsoft.com/office/drawing/2014/main" id="{FE73AAD7-4404-F19D-D50E-E496F28B0ADE}"/>
              </a:ext>
            </a:extLst>
          </p:cNvPr>
          <p:cNvSpPr/>
          <p:nvPr/>
        </p:nvSpPr>
        <p:spPr>
          <a:xfrm>
            <a:off x="2924108" y="1500889"/>
            <a:ext cx="711846" cy="711846"/>
          </a:xfrm>
          <a:custGeom>
            <a:avLst/>
            <a:gdLst>
              <a:gd name="connsiteX0" fmla="*/ 296609 w 593445"/>
              <a:gd name="connsiteY0" fmla="*/ 0 h 593445"/>
              <a:gd name="connsiteX1" fmla="*/ 0 w 593445"/>
              <a:gd name="connsiteY1" fmla="*/ 296837 h 593445"/>
              <a:gd name="connsiteX2" fmla="*/ 296837 w 593445"/>
              <a:gd name="connsiteY2" fmla="*/ 593446 h 593445"/>
              <a:gd name="connsiteX3" fmla="*/ 593446 w 593445"/>
              <a:gd name="connsiteY3" fmla="*/ 296666 h 593445"/>
              <a:gd name="connsiteX4" fmla="*/ 296666 w 593445"/>
              <a:gd name="connsiteY4" fmla="*/ 0 h 593445"/>
              <a:gd name="connsiteX5" fmla="*/ 296609 w 593445"/>
              <a:gd name="connsiteY5" fmla="*/ 0 h 593445"/>
              <a:gd name="connsiteX6" fmla="*/ 296609 w 593445"/>
              <a:gd name="connsiteY6" fmla="*/ 519208 h 593445"/>
              <a:gd name="connsiteX7" fmla="*/ 74409 w 593445"/>
              <a:gd name="connsiteY7" fmla="*/ 296323 h 593445"/>
              <a:gd name="connsiteX8" fmla="*/ 297294 w 593445"/>
              <a:gd name="connsiteY8" fmla="*/ 74124 h 593445"/>
              <a:gd name="connsiteX9" fmla="*/ 519494 w 593445"/>
              <a:gd name="connsiteY9" fmla="*/ 296666 h 593445"/>
              <a:gd name="connsiteX10" fmla="*/ 296837 w 593445"/>
              <a:gd name="connsiteY10" fmla="*/ 519208 h 593445"/>
              <a:gd name="connsiteX11" fmla="*/ 296609 w 593445"/>
              <a:gd name="connsiteY11" fmla="*/ 519208 h 59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445" h="593445">
                <a:moveTo>
                  <a:pt x="296609" y="0"/>
                </a:moveTo>
                <a:cubicBezTo>
                  <a:pt x="132731" y="63"/>
                  <a:pt x="-63" y="132960"/>
                  <a:pt x="0" y="296837"/>
                </a:cubicBezTo>
                <a:cubicBezTo>
                  <a:pt x="63" y="460715"/>
                  <a:pt x="132959" y="593509"/>
                  <a:pt x="296837" y="593446"/>
                </a:cubicBezTo>
                <a:cubicBezTo>
                  <a:pt x="460692" y="593383"/>
                  <a:pt x="593480" y="460520"/>
                  <a:pt x="593446" y="296666"/>
                </a:cubicBezTo>
                <a:cubicBezTo>
                  <a:pt x="593411" y="132788"/>
                  <a:pt x="460543" y="-34"/>
                  <a:pt x="296666" y="0"/>
                </a:cubicBezTo>
                <a:cubicBezTo>
                  <a:pt x="296648" y="0"/>
                  <a:pt x="296626" y="0"/>
                  <a:pt x="296609" y="0"/>
                </a:cubicBezTo>
                <a:close/>
                <a:moveTo>
                  <a:pt x="296609" y="519208"/>
                </a:moveTo>
                <a:cubicBezTo>
                  <a:pt x="173702" y="519019"/>
                  <a:pt x="74221" y="419230"/>
                  <a:pt x="74409" y="296323"/>
                </a:cubicBezTo>
                <a:cubicBezTo>
                  <a:pt x="74598" y="173416"/>
                  <a:pt x="174387" y="73935"/>
                  <a:pt x="297294" y="74124"/>
                </a:cubicBezTo>
                <a:cubicBezTo>
                  <a:pt x="420064" y="74312"/>
                  <a:pt x="519494" y="173896"/>
                  <a:pt x="519494" y="296666"/>
                </a:cubicBezTo>
                <a:cubicBezTo>
                  <a:pt x="519465" y="419607"/>
                  <a:pt x="419778" y="519242"/>
                  <a:pt x="296837" y="519208"/>
                </a:cubicBezTo>
                <a:cubicBezTo>
                  <a:pt x="296763" y="519208"/>
                  <a:pt x="296683" y="519208"/>
                  <a:pt x="296609" y="519208"/>
                </a:cubicBezTo>
                <a:close/>
              </a:path>
            </a:pathLst>
          </a:custGeom>
          <a:solidFill>
            <a:schemeClr val="bg1">
              <a:lumMod val="95000"/>
            </a:schemeClr>
          </a:solidFill>
          <a:ln w="5715" cap="flat">
            <a:noFill/>
            <a:prstDash val="solid"/>
            <a:miter/>
          </a:ln>
        </p:spPr>
        <p:txBody>
          <a:bodyPr rtlCol="0" anchor="ctr"/>
          <a:lstStyle/>
          <a:p>
            <a:pPr defTabSz="685800">
              <a:buClrTx/>
              <a:defRPr/>
            </a:pPr>
            <a:endParaRPr lang="en-US" sz="1350"/>
          </a:p>
        </p:txBody>
      </p:sp>
      <p:sp>
        <p:nvSpPr>
          <p:cNvPr id="213" name="Freeform: Shape 212">
            <a:extLst>
              <a:ext uri="{FF2B5EF4-FFF2-40B4-BE49-F238E27FC236}">
                <a16:creationId xmlns:a16="http://schemas.microsoft.com/office/drawing/2014/main" id="{5CB5F492-B8F6-EDDF-54D0-35D5D127A9F8}"/>
              </a:ext>
            </a:extLst>
          </p:cNvPr>
          <p:cNvSpPr/>
          <p:nvPr/>
        </p:nvSpPr>
        <p:spPr>
          <a:xfrm>
            <a:off x="3851072" y="1835973"/>
            <a:ext cx="1378585" cy="1377900"/>
          </a:xfrm>
          <a:custGeom>
            <a:avLst/>
            <a:gdLst>
              <a:gd name="connsiteX0" fmla="*/ 1149287 w 1149286"/>
              <a:gd name="connsiteY0" fmla="*/ 574358 h 1148715"/>
              <a:gd name="connsiteX1" fmla="*/ 574643 w 1149286"/>
              <a:gd name="connsiteY1" fmla="*/ 1148715 h 1148715"/>
              <a:gd name="connsiteX2" fmla="*/ 0 w 1149286"/>
              <a:gd name="connsiteY2" fmla="*/ 574358 h 1148715"/>
              <a:gd name="connsiteX3" fmla="*/ 574643 w 1149286"/>
              <a:gd name="connsiteY3" fmla="*/ 0 h 1148715"/>
              <a:gd name="connsiteX4" fmla="*/ 1149287 w 1149286"/>
              <a:gd name="connsiteY4" fmla="*/ 574358 h 114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86" h="1148715">
                <a:moveTo>
                  <a:pt x="1149287" y="574358"/>
                </a:moveTo>
                <a:cubicBezTo>
                  <a:pt x="1149287" y="891567"/>
                  <a:pt x="892010" y="1148715"/>
                  <a:pt x="574643" y="1148715"/>
                </a:cubicBezTo>
                <a:cubicBezTo>
                  <a:pt x="257277" y="1148715"/>
                  <a:pt x="0" y="891567"/>
                  <a:pt x="0" y="574358"/>
                </a:cubicBezTo>
                <a:cubicBezTo>
                  <a:pt x="0" y="257148"/>
                  <a:pt x="257277" y="0"/>
                  <a:pt x="574643" y="0"/>
                </a:cubicBezTo>
                <a:cubicBezTo>
                  <a:pt x="892010" y="0"/>
                  <a:pt x="1149287" y="257148"/>
                  <a:pt x="1149287" y="574358"/>
                </a:cubicBezTo>
                <a:close/>
              </a:path>
            </a:pathLst>
          </a:custGeom>
          <a:solidFill>
            <a:srgbClr val="D1D3D4">
              <a:alpha val="50000"/>
            </a:srgbClr>
          </a:solidFill>
          <a:ln w="5715" cap="flat">
            <a:noFill/>
            <a:prstDash val="solid"/>
            <a:miter/>
          </a:ln>
        </p:spPr>
        <p:txBody>
          <a:bodyPr rtlCol="0" anchor="ctr"/>
          <a:lstStyle/>
          <a:p>
            <a:pPr defTabSz="685800">
              <a:buClrTx/>
              <a:defRPr/>
            </a:pPr>
            <a:endParaRPr lang="en-US" sz="1350"/>
          </a:p>
        </p:txBody>
      </p:sp>
      <p:sp>
        <p:nvSpPr>
          <p:cNvPr id="214" name="Freeform: Shape 213">
            <a:extLst>
              <a:ext uri="{FF2B5EF4-FFF2-40B4-BE49-F238E27FC236}">
                <a16:creationId xmlns:a16="http://schemas.microsoft.com/office/drawing/2014/main" id="{35B6D40E-1EAA-E7CF-8EA0-1DFD8C67302A}"/>
              </a:ext>
            </a:extLst>
          </p:cNvPr>
          <p:cNvSpPr/>
          <p:nvPr/>
        </p:nvSpPr>
        <p:spPr>
          <a:xfrm>
            <a:off x="3942109" y="1926943"/>
            <a:ext cx="1196510" cy="1195961"/>
          </a:xfrm>
          <a:custGeom>
            <a:avLst/>
            <a:gdLst>
              <a:gd name="connsiteX0" fmla="*/ 997496 w 997496"/>
              <a:gd name="connsiteY0" fmla="*/ 498519 h 997038"/>
              <a:gd name="connsiteX1" fmla="*/ 498748 w 997496"/>
              <a:gd name="connsiteY1" fmla="*/ 997039 h 997038"/>
              <a:gd name="connsiteX2" fmla="*/ 0 w 997496"/>
              <a:gd name="connsiteY2" fmla="*/ 498519 h 997038"/>
              <a:gd name="connsiteX3" fmla="*/ 498748 w 997496"/>
              <a:gd name="connsiteY3" fmla="*/ 0 h 997038"/>
              <a:gd name="connsiteX4" fmla="*/ 997496 w 997496"/>
              <a:gd name="connsiteY4" fmla="*/ 498519 h 99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96" h="997038">
                <a:moveTo>
                  <a:pt x="997496" y="498519"/>
                </a:moveTo>
                <a:cubicBezTo>
                  <a:pt x="997496" y="773844"/>
                  <a:pt x="774199" y="997039"/>
                  <a:pt x="498748" y="997039"/>
                </a:cubicBezTo>
                <a:cubicBezTo>
                  <a:pt x="223297" y="997039"/>
                  <a:pt x="0" y="773844"/>
                  <a:pt x="0" y="498519"/>
                </a:cubicBezTo>
                <a:cubicBezTo>
                  <a:pt x="0" y="223195"/>
                  <a:pt x="223297" y="0"/>
                  <a:pt x="498748" y="0"/>
                </a:cubicBezTo>
                <a:cubicBezTo>
                  <a:pt x="774199" y="0"/>
                  <a:pt x="997496" y="223195"/>
                  <a:pt x="997496" y="49851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5715" cap="flat">
            <a:noFill/>
            <a:prstDash val="solid"/>
            <a:miter/>
          </a:ln>
        </p:spPr>
        <p:txBody>
          <a:bodyPr rtlCol="0" anchor="ctr"/>
          <a:lstStyle/>
          <a:p>
            <a:pPr defTabSz="685800">
              <a:buClrTx/>
              <a:defRPr/>
            </a:pPr>
            <a:endParaRPr lang="en-US" sz="1350"/>
          </a:p>
        </p:txBody>
      </p:sp>
      <p:sp>
        <p:nvSpPr>
          <p:cNvPr id="152" name="TextBox 151">
            <a:extLst>
              <a:ext uri="{FF2B5EF4-FFF2-40B4-BE49-F238E27FC236}">
                <a16:creationId xmlns:a16="http://schemas.microsoft.com/office/drawing/2014/main" id="{D0674624-8B14-12CA-ED98-06A7169E237E}"/>
              </a:ext>
            </a:extLst>
          </p:cNvPr>
          <p:cNvSpPr txBox="1"/>
          <p:nvPr/>
        </p:nvSpPr>
        <p:spPr>
          <a:xfrm>
            <a:off x="4028587" y="2348740"/>
            <a:ext cx="1021186" cy="369332"/>
          </a:xfrm>
          <a:prstGeom prst="rect">
            <a:avLst/>
          </a:prstGeom>
          <a:noFill/>
        </p:spPr>
        <p:txBody>
          <a:bodyPr wrap="square">
            <a:spAutoFit/>
          </a:bodyPr>
          <a:lstStyle/>
          <a:p>
            <a:pPr algn="ctr" defTabSz="685800">
              <a:buClrTx/>
              <a:defRPr/>
            </a:pPr>
            <a:r>
              <a:rPr lang="en-US" sz="1800" b="1">
                <a:solidFill>
                  <a:srgbClr val="FFFFFF"/>
                </a:solidFill>
                <a:latin typeface="Perpetua" panose="02020502060401020303" pitchFamily="18" charset="0"/>
              </a:rPr>
              <a:t>Benefits</a:t>
            </a:r>
          </a:p>
        </p:txBody>
      </p:sp>
      <p:sp>
        <p:nvSpPr>
          <p:cNvPr id="153" name="TextBox 152">
            <a:extLst>
              <a:ext uri="{FF2B5EF4-FFF2-40B4-BE49-F238E27FC236}">
                <a16:creationId xmlns:a16="http://schemas.microsoft.com/office/drawing/2014/main" id="{630A1CB0-1CD3-EF25-49DF-6D3EA8EE61ED}"/>
              </a:ext>
            </a:extLst>
          </p:cNvPr>
          <p:cNvSpPr txBox="1"/>
          <p:nvPr/>
        </p:nvSpPr>
        <p:spPr>
          <a:xfrm>
            <a:off x="1239766" y="930108"/>
            <a:ext cx="2171540" cy="479618"/>
          </a:xfrm>
          <a:prstGeom prst="rect">
            <a:avLst/>
          </a:prstGeom>
          <a:solidFill>
            <a:schemeClr val="bg1">
              <a:lumMod val="95000"/>
            </a:schemeClr>
          </a:solidFill>
        </p:spPr>
        <p:txBody>
          <a:bodyPr wrap="square">
            <a:spAutoFit/>
          </a:bodyPr>
          <a:lstStyle/>
          <a:p>
            <a:pPr>
              <a:spcAft>
                <a:spcPts val="450"/>
              </a:spcAft>
              <a:defRPr/>
            </a:pPr>
            <a:r>
              <a:rPr lang="en-US" sz="1050" b="1">
                <a:solidFill>
                  <a:srgbClr val="FFFFFF"/>
                </a:solidFill>
                <a:latin typeface="Lora" pitchFamily="2" charset="0"/>
              </a:rPr>
              <a:t>Data integration and reporting</a:t>
            </a:r>
          </a:p>
          <a:p>
            <a:pPr defTabSz="685800">
              <a:spcAft>
                <a:spcPts val="450"/>
              </a:spcAft>
              <a:buClrTx/>
              <a:defRPr/>
            </a:pPr>
            <a:r>
              <a:rPr lang="en-US" sz="1050" b="1">
                <a:solidFill>
                  <a:srgbClr val="FFFFFF"/>
                </a:solidFill>
                <a:latin typeface="Lora" pitchFamily="2" charset="0"/>
              </a:rPr>
              <a:t>Document trials</a:t>
            </a:r>
          </a:p>
        </p:txBody>
      </p:sp>
      <p:sp>
        <p:nvSpPr>
          <p:cNvPr id="154" name="TextBox 153">
            <a:extLst>
              <a:ext uri="{FF2B5EF4-FFF2-40B4-BE49-F238E27FC236}">
                <a16:creationId xmlns:a16="http://schemas.microsoft.com/office/drawing/2014/main" id="{8BB62D9D-3DDB-55F2-3C3F-ED78304DF3CC}"/>
              </a:ext>
            </a:extLst>
          </p:cNvPr>
          <p:cNvSpPr txBox="1"/>
          <p:nvPr/>
        </p:nvSpPr>
        <p:spPr>
          <a:xfrm>
            <a:off x="817417" y="1570470"/>
            <a:ext cx="2220665"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Real-Time collaboration Decision making and increased productivity</a:t>
            </a:r>
          </a:p>
        </p:txBody>
      </p:sp>
      <p:sp>
        <p:nvSpPr>
          <p:cNvPr id="155" name="TextBox 154">
            <a:extLst>
              <a:ext uri="{FF2B5EF4-FFF2-40B4-BE49-F238E27FC236}">
                <a16:creationId xmlns:a16="http://schemas.microsoft.com/office/drawing/2014/main" id="{6F0026F2-4C3D-FC91-CDEE-73C906208E90}"/>
              </a:ext>
            </a:extLst>
          </p:cNvPr>
          <p:cNvSpPr txBox="1"/>
          <p:nvPr/>
        </p:nvSpPr>
        <p:spPr>
          <a:xfrm>
            <a:off x="594067" y="2241432"/>
            <a:ext cx="1958888" cy="577081"/>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Enhancing project quality by using Project Quality Index feature</a:t>
            </a:r>
            <a:r>
              <a:rPr lang="en-US" sz="900" b="1">
                <a:solidFill>
                  <a:srgbClr val="FFFFFF"/>
                </a:solidFill>
                <a:latin typeface="Lora" pitchFamily="2" charset="0"/>
              </a:rPr>
              <a:t> </a:t>
            </a:r>
          </a:p>
        </p:txBody>
      </p:sp>
      <p:sp>
        <p:nvSpPr>
          <p:cNvPr id="156" name="TextBox 155">
            <a:extLst>
              <a:ext uri="{FF2B5EF4-FFF2-40B4-BE49-F238E27FC236}">
                <a16:creationId xmlns:a16="http://schemas.microsoft.com/office/drawing/2014/main" id="{50F1EC3E-D4D7-D09F-F1F5-C48E075E3B37}"/>
              </a:ext>
            </a:extLst>
          </p:cNvPr>
          <p:cNvSpPr txBox="1"/>
          <p:nvPr/>
        </p:nvSpPr>
        <p:spPr>
          <a:xfrm>
            <a:off x="838426" y="2943455"/>
            <a:ext cx="1943642" cy="47961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Offline functionality </a:t>
            </a:r>
          </a:p>
          <a:p>
            <a:pPr defTabSz="685800">
              <a:spcAft>
                <a:spcPts val="450"/>
              </a:spcAft>
              <a:buClrTx/>
              <a:defRPr/>
            </a:pPr>
            <a:r>
              <a:rPr lang="en-US" sz="1050" b="1">
                <a:solidFill>
                  <a:srgbClr val="FFFFFF"/>
                </a:solidFill>
                <a:latin typeface="Lora" pitchFamily="2" charset="0"/>
              </a:rPr>
              <a:t>Alerts and notifications</a:t>
            </a:r>
            <a:r>
              <a:rPr lang="en-US" sz="900" b="1">
                <a:solidFill>
                  <a:srgbClr val="FFFFFF"/>
                </a:solidFill>
                <a:latin typeface="Lora" pitchFamily="2" charset="0"/>
              </a:rPr>
              <a:t> </a:t>
            </a:r>
          </a:p>
        </p:txBody>
      </p:sp>
      <p:sp>
        <p:nvSpPr>
          <p:cNvPr id="157" name="TextBox 156">
            <a:extLst>
              <a:ext uri="{FF2B5EF4-FFF2-40B4-BE49-F238E27FC236}">
                <a16:creationId xmlns:a16="http://schemas.microsoft.com/office/drawing/2014/main" id="{8D3DF093-4082-CA02-3B18-B49A98A24ADE}"/>
              </a:ext>
            </a:extLst>
          </p:cNvPr>
          <p:cNvSpPr txBox="1"/>
          <p:nvPr/>
        </p:nvSpPr>
        <p:spPr>
          <a:xfrm>
            <a:off x="1259885" y="3651255"/>
            <a:ext cx="2124845" cy="461665"/>
          </a:xfrm>
          <a:prstGeom prst="rect">
            <a:avLst/>
          </a:prstGeom>
          <a:noFill/>
        </p:spPr>
        <p:txBody>
          <a:bodyPr wrap="square">
            <a:spAutoFit/>
          </a:bodyPr>
          <a:lstStyle>
            <a:defPPr>
              <a:defRPr lang="en-US"/>
            </a:defPPr>
            <a:lvl1pPr>
              <a:spcAft>
                <a:spcPts val="600"/>
              </a:spcAft>
              <a:defRPr kumimoji="0" sz="1600" b="1" i="0" u="none" strike="noStrike" kern="0" cap="none" spc="0" normalizeH="0" baseline="0">
                <a:ln>
                  <a:noFill/>
                </a:ln>
                <a:solidFill>
                  <a:srgbClr val="FFFFFF"/>
                </a:solidFill>
                <a:effectLst/>
                <a:uLnTx/>
                <a:uFillTx/>
                <a:latin typeface="Perpetua" panose="02020502060401020303" pitchFamily="18" charset="0"/>
              </a:defRPr>
            </a:lvl1pPr>
          </a:lstStyle>
          <a:p>
            <a:r>
              <a:rPr lang="en-US" sz="1200"/>
              <a:t>Cost and Resources saving Sustainability </a:t>
            </a:r>
          </a:p>
        </p:txBody>
      </p:sp>
      <p:sp>
        <p:nvSpPr>
          <p:cNvPr id="158" name="TextBox 157">
            <a:extLst>
              <a:ext uri="{FF2B5EF4-FFF2-40B4-BE49-F238E27FC236}">
                <a16:creationId xmlns:a16="http://schemas.microsoft.com/office/drawing/2014/main" id="{976FDA6E-A3C9-4FA3-36CF-5BD21CC6A219}"/>
              </a:ext>
            </a:extLst>
          </p:cNvPr>
          <p:cNvSpPr txBox="1"/>
          <p:nvPr/>
        </p:nvSpPr>
        <p:spPr>
          <a:xfrm>
            <a:off x="5819069" y="996632"/>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Digital checklists for real-time monitoring</a:t>
            </a:r>
          </a:p>
        </p:txBody>
      </p:sp>
      <p:sp>
        <p:nvSpPr>
          <p:cNvPr id="159" name="TextBox 158">
            <a:extLst>
              <a:ext uri="{FF2B5EF4-FFF2-40B4-BE49-F238E27FC236}">
                <a16:creationId xmlns:a16="http://schemas.microsoft.com/office/drawing/2014/main" id="{661A1812-3B05-2693-4947-2B831CA8F80B}"/>
              </a:ext>
            </a:extLst>
          </p:cNvPr>
          <p:cNvSpPr txBox="1"/>
          <p:nvPr/>
        </p:nvSpPr>
        <p:spPr>
          <a:xfrm>
            <a:off x="6244374" y="1673064"/>
            <a:ext cx="2196846"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Enhanced inspection management</a:t>
            </a:r>
            <a:r>
              <a:rPr lang="en-US" sz="900" b="1">
                <a:solidFill>
                  <a:srgbClr val="FFFFFF"/>
                </a:solidFill>
                <a:latin typeface="Lora" pitchFamily="2" charset="0"/>
              </a:rPr>
              <a:t> </a:t>
            </a:r>
          </a:p>
        </p:txBody>
      </p:sp>
      <p:sp>
        <p:nvSpPr>
          <p:cNvPr id="160" name="TextBox 159">
            <a:extLst>
              <a:ext uri="{FF2B5EF4-FFF2-40B4-BE49-F238E27FC236}">
                <a16:creationId xmlns:a16="http://schemas.microsoft.com/office/drawing/2014/main" id="{F3019676-F4BD-C4E8-792F-A2F972486602}"/>
              </a:ext>
            </a:extLst>
          </p:cNvPr>
          <p:cNvSpPr txBox="1"/>
          <p:nvPr/>
        </p:nvSpPr>
        <p:spPr>
          <a:xfrm>
            <a:off x="6635249" y="2331152"/>
            <a:ext cx="2073674" cy="415498"/>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Comprehensive documentation features</a:t>
            </a:r>
          </a:p>
        </p:txBody>
      </p:sp>
      <p:sp>
        <p:nvSpPr>
          <p:cNvPr id="161" name="TextBox 160">
            <a:extLst>
              <a:ext uri="{FF2B5EF4-FFF2-40B4-BE49-F238E27FC236}">
                <a16:creationId xmlns:a16="http://schemas.microsoft.com/office/drawing/2014/main" id="{17C42367-179C-46EC-9472-667E0957EE51}"/>
              </a:ext>
            </a:extLst>
          </p:cNvPr>
          <p:cNvSpPr txBox="1"/>
          <p:nvPr/>
        </p:nvSpPr>
        <p:spPr>
          <a:xfrm>
            <a:off x="6272600" y="3091374"/>
            <a:ext cx="2063371"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Data access and Traceability</a:t>
            </a:r>
          </a:p>
        </p:txBody>
      </p:sp>
      <p:sp>
        <p:nvSpPr>
          <p:cNvPr id="162" name="TextBox 161">
            <a:extLst>
              <a:ext uri="{FF2B5EF4-FFF2-40B4-BE49-F238E27FC236}">
                <a16:creationId xmlns:a16="http://schemas.microsoft.com/office/drawing/2014/main" id="{A543E40A-A7AC-A0B0-5769-858BC3850232}"/>
              </a:ext>
            </a:extLst>
          </p:cNvPr>
          <p:cNvSpPr txBox="1"/>
          <p:nvPr/>
        </p:nvSpPr>
        <p:spPr>
          <a:xfrm>
            <a:off x="5800641" y="3759149"/>
            <a:ext cx="2023379" cy="253916"/>
          </a:xfrm>
          <a:prstGeom prst="rect">
            <a:avLst/>
          </a:prstGeom>
          <a:solidFill>
            <a:schemeClr val="bg1">
              <a:lumMod val="95000"/>
            </a:schemeClr>
          </a:solidFill>
        </p:spPr>
        <p:txBody>
          <a:bodyPr wrap="square">
            <a:spAutoFit/>
          </a:bodyPr>
          <a:lstStyle/>
          <a:p>
            <a:pPr defTabSz="685800">
              <a:spcAft>
                <a:spcPts val="450"/>
              </a:spcAft>
              <a:buClrTx/>
              <a:defRPr/>
            </a:pPr>
            <a:r>
              <a:rPr lang="en-US" sz="1050" b="1">
                <a:solidFill>
                  <a:srgbClr val="FFFFFF"/>
                </a:solidFill>
                <a:latin typeface="Lora" pitchFamily="2" charset="0"/>
              </a:rPr>
              <a:t>Reports and Dashboards</a:t>
            </a:r>
          </a:p>
        </p:txBody>
      </p:sp>
      <p:sp>
        <p:nvSpPr>
          <p:cNvPr id="2" name="TextBox 1">
            <a:extLst>
              <a:ext uri="{FF2B5EF4-FFF2-40B4-BE49-F238E27FC236}">
                <a16:creationId xmlns:a16="http://schemas.microsoft.com/office/drawing/2014/main" id="{EB3156A8-91A2-6B11-7AD5-294D94BB7AB9}"/>
              </a:ext>
            </a:extLst>
          </p:cNvPr>
          <p:cNvSpPr txBox="1"/>
          <p:nvPr/>
        </p:nvSpPr>
        <p:spPr>
          <a:xfrm>
            <a:off x="5244562" y="1049846"/>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01</a:t>
            </a:r>
            <a:endParaRPr lang="en-IN" sz="1500" b="1" kern="1200">
              <a:solidFill>
                <a:schemeClr val="bg1"/>
              </a:solidFill>
              <a:latin typeface="Perpetua" panose="02020502060401020303" pitchFamily="18" charset="0"/>
            </a:endParaRPr>
          </a:p>
        </p:txBody>
      </p:sp>
      <p:sp>
        <p:nvSpPr>
          <p:cNvPr id="12" name="TextBox 11">
            <a:extLst>
              <a:ext uri="{FF2B5EF4-FFF2-40B4-BE49-F238E27FC236}">
                <a16:creationId xmlns:a16="http://schemas.microsoft.com/office/drawing/2014/main" id="{84C80BA7-AFE6-7374-43F2-38466A059375}"/>
              </a:ext>
            </a:extLst>
          </p:cNvPr>
          <p:cNvSpPr txBox="1"/>
          <p:nvPr/>
        </p:nvSpPr>
        <p:spPr>
          <a:xfrm>
            <a:off x="5691022"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02</a:t>
            </a:r>
            <a:endParaRPr lang="en-IN" sz="1500" b="1" kern="1200">
              <a:solidFill>
                <a:schemeClr val="bg1"/>
              </a:solidFill>
              <a:latin typeface="Perpetua" panose="02020502060401020303" pitchFamily="18" charset="0"/>
            </a:endParaRPr>
          </a:p>
        </p:txBody>
      </p:sp>
      <p:sp>
        <p:nvSpPr>
          <p:cNvPr id="13" name="TextBox 12">
            <a:extLst>
              <a:ext uri="{FF2B5EF4-FFF2-40B4-BE49-F238E27FC236}">
                <a16:creationId xmlns:a16="http://schemas.microsoft.com/office/drawing/2014/main" id="{920FC3DE-7AB5-0E52-6F1E-DE62751240E2}"/>
              </a:ext>
            </a:extLst>
          </p:cNvPr>
          <p:cNvSpPr txBox="1"/>
          <p:nvPr/>
        </p:nvSpPr>
        <p:spPr>
          <a:xfrm>
            <a:off x="6110825" y="2392971"/>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03</a:t>
            </a:r>
            <a:endParaRPr lang="en-IN" sz="1500" b="1" kern="1200">
              <a:solidFill>
                <a:schemeClr val="bg1"/>
              </a:solidFill>
              <a:latin typeface="Perpetua" panose="02020502060401020303" pitchFamily="18" charset="0"/>
            </a:endParaRPr>
          </a:p>
        </p:txBody>
      </p:sp>
      <p:sp>
        <p:nvSpPr>
          <p:cNvPr id="19" name="TextBox 18">
            <a:extLst>
              <a:ext uri="{FF2B5EF4-FFF2-40B4-BE49-F238E27FC236}">
                <a16:creationId xmlns:a16="http://schemas.microsoft.com/office/drawing/2014/main" id="{783BEDDA-BD61-5427-6962-944E62C44818}"/>
              </a:ext>
            </a:extLst>
          </p:cNvPr>
          <p:cNvSpPr txBox="1"/>
          <p:nvPr/>
        </p:nvSpPr>
        <p:spPr>
          <a:xfrm>
            <a:off x="5665487" y="307263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04</a:t>
            </a:r>
            <a:endParaRPr lang="en-IN" sz="1500" b="1" kern="1200">
              <a:solidFill>
                <a:schemeClr val="bg1"/>
              </a:solidFill>
              <a:latin typeface="Perpetua" panose="02020502060401020303" pitchFamily="18" charset="0"/>
            </a:endParaRPr>
          </a:p>
        </p:txBody>
      </p:sp>
      <p:sp>
        <p:nvSpPr>
          <p:cNvPr id="20" name="TextBox 19">
            <a:extLst>
              <a:ext uri="{FF2B5EF4-FFF2-40B4-BE49-F238E27FC236}">
                <a16:creationId xmlns:a16="http://schemas.microsoft.com/office/drawing/2014/main" id="{CCB40328-7C3E-E2AA-CFA7-94791F5A9A41}"/>
              </a:ext>
            </a:extLst>
          </p:cNvPr>
          <p:cNvSpPr txBox="1"/>
          <p:nvPr/>
        </p:nvSpPr>
        <p:spPr>
          <a:xfrm>
            <a:off x="5251093" y="3735535"/>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05</a:t>
            </a:r>
            <a:endParaRPr lang="en-IN" sz="1500" b="1" kern="1200">
              <a:solidFill>
                <a:schemeClr val="bg1"/>
              </a:solidFill>
              <a:latin typeface="Perpetua" panose="02020502060401020303" pitchFamily="18" charset="0"/>
            </a:endParaRPr>
          </a:p>
        </p:txBody>
      </p:sp>
      <p:sp>
        <p:nvSpPr>
          <p:cNvPr id="22" name="TextBox 21">
            <a:extLst>
              <a:ext uri="{FF2B5EF4-FFF2-40B4-BE49-F238E27FC236}">
                <a16:creationId xmlns:a16="http://schemas.microsoft.com/office/drawing/2014/main" id="{B36D6830-8FE7-EA54-2D26-3CF8EA7AE138}"/>
              </a:ext>
            </a:extLst>
          </p:cNvPr>
          <p:cNvSpPr txBox="1"/>
          <p:nvPr/>
        </p:nvSpPr>
        <p:spPr>
          <a:xfrm>
            <a:off x="3115651" y="1726619"/>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07</a:t>
            </a:r>
            <a:endParaRPr lang="en-IN" sz="1500" b="1" kern="1200">
              <a:solidFill>
                <a:schemeClr val="bg1"/>
              </a:solidFill>
              <a:latin typeface="Perpetua" panose="02020502060401020303" pitchFamily="18" charset="0"/>
            </a:endParaRPr>
          </a:p>
        </p:txBody>
      </p:sp>
      <p:sp>
        <p:nvSpPr>
          <p:cNvPr id="23" name="TextBox 22">
            <a:extLst>
              <a:ext uri="{FF2B5EF4-FFF2-40B4-BE49-F238E27FC236}">
                <a16:creationId xmlns:a16="http://schemas.microsoft.com/office/drawing/2014/main" id="{9EB6DA80-36EC-A441-6983-62384BE19C77}"/>
              </a:ext>
            </a:extLst>
          </p:cNvPr>
          <p:cNvSpPr txBox="1"/>
          <p:nvPr/>
        </p:nvSpPr>
        <p:spPr>
          <a:xfrm>
            <a:off x="3527523" y="1059508"/>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06</a:t>
            </a:r>
            <a:endParaRPr lang="en-IN" sz="1500" b="1" kern="1200">
              <a:solidFill>
                <a:schemeClr val="bg1"/>
              </a:solidFill>
              <a:latin typeface="Perpetua" panose="02020502060401020303" pitchFamily="18" charset="0"/>
            </a:endParaRPr>
          </a:p>
        </p:txBody>
      </p:sp>
      <p:sp>
        <p:nvSpPr>
          <p:cNvPr id="27" name="TextBox 26">
            <a:extLst>
              <a:ext uri="{FF2B5EF4-FFF2-40B4-BE49-F238E27FC236}">
                <a16:creationId xmlns:a16="http://schemas.microsoft.com/office/drawing/2014/main" id="{0FE38176-6283-3E32-0900-03ECD707B1AC}"/>
              </a:ext>
            </a:extLst>
          </p:cNvPr>
          <p:cNvSpPr txBox="1"/>
          <p:nvPr/>
        </p:nvSpPr>
        <p:spPr>
          <a:xfrm>
            <a:off x="2673070" y="2382227"/>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08</a:t>
            </a:r>
            <a:endParaRPr lang="en-IN" sz="1500" b="1" kern="1200">
              <a:solidFill>
                <a:schemeClr val="bg1"/>
              </a:solidFill>
              <a:latin typeface="Perpetua" panose="02020502060401020303" pitchFamily="18" charset="0"/>
            </a:endParaRPr>
          </a:p>
        </p:txBody>
      </p:sp>
      <p:sp>
        <p:nvSpPr>
          <p:cNvPr id="28" name="TextBox 27">
            <a:extLst>
              <a:ext uri="{FF2B5EF4-FFF2-40B4-BE49-F238E27FC236}">
                <a16:creationId xmlns:a16="http://schemas.microsoft.com/office/drawing/2014/main" id="{006F9CE7-7EF0-0638-2A57-467CAD135AEC}"/>
              </a:ext>
            </a:extLst>
          </p:cNvPr>
          <p:cNvSpPr txBox="1"/>
          <p:nvPr/>
        </p:nvSpPr>
        <p:spPr>
          <a:xfrm>
            <a:off x="3101037" y="3046353"/>
            <a:ext cx="323549" cy="553998"/>
          </a:xfrm>
          <a:prstGeom prst="rect">
            <a:avLst/>
          </a:prstGeom>
          <a:solidFill>
            <a:schemeClr val="bg1">
              <a:lumMod val="95000"/>
            </a:schemeClr>
          </a:solidFill>
        </p:spPr>
        <p:txBody>
          <a:bodyPr wrap="square" rtlCol="0">
            <a:spAutoFit/>
          </a:bodyPr>
          <a:lstStyle/>
          <a:p>
            <a:pPr algn="just" defTabSz="685800">
              <a:buClrTx/>
              <a:defRPr/>
            </a:pPr>
            <a:r>
              <a:rPr lang="en-US" sz="1500" b="1" kern="1200">
                <a:solidFill>
                  <a:schemeClr val="bg1"/>
                </a:solidFill>
                <a:latin typeface="Perpetua" panose="02020502060401020303" pitchFamily="18" charset="0"/>
              </a:rPr>
              <a:t>09</a:t>
            </a:r>
            <a:endParaRPr lang="en-IN" sz="1500" b="1" kern="1200">
              <a:solidFill>
                <a:schemeClr val="bg1"/>
              </a:solidFill>
              <a:latin typeface="Perpetua" panose="02020502060401020303" pitchFamily="18" charset="0"/>
            </a:endParaRPr>
          </a:p>
        </p:txBody>
      </p:sp>
      <p:sp>
        <p:nvSpPr>
          <p:cNvPr id="29" name="TextBox 28">
            <a:extLst>
              <a:ext uri="{FF2B5EF4-FFF2-40B4-BE49-F238E27FC236}">
                <a16:creationId xmlns:a16="http://schemas.microsoft.com/office/drawing/2014/main" id="{DB5699B3-63DB-638A-FC74-570827A4FB79}"/>
              </a:ext>
            </a:extLst>
          </p:cNvPr>
          <p:cNvSpPr txBox="1"/>
          <p:nvPr/>
        </p:nvSpPr>
        <p:spPr>
          <a:xfrm>
            <a:off x="3522745" y="3742148"/>
            <a:ext cx="323549" cy="230832"/>
          </a:xfrm>
          <a:prstGeom prst="rect">
            <a:avLst/>
          </a:prstGeom>
          <a:noFill/>
        </p:spPr>
        <p:txBody>
          <a:bodyPr wrap="square" rtlCol="0">
            <a:spAutoFit/>
          </a:bodyPr>
          <a:lstStyle/>
          <a:p>
            <a:pPr algn="just" defTabSz="685800">
              <a:buClrTx/>
              <a:defRPr/>
            </a:pPr>
            <a:r>
              <a:rPr lang="en-US" sz="900" b="1" kern="1200" dirty="0">
                <a:solidFill>
                  <a:schemeClr val="bg1"/>
                </a:solidFill>
                <a:latin typeface="Perpetua" panose="02020502060401020303" pitchFamily="18" charset="0"/>
              </a:rPr>
              <a:t>08</a:t>
            </a:r>
            <a:endParaRPr lang="en-IN" sz="900" b="1" kern="1200" dirty="0">
              <a:solidFill>
                <a:schemeClr val="bg1"/>
              </a:solidFill>
              <a:latin typeface="Perpetua" panose="02020502060401020303" pitchFamily="18" charset="0"/>
            </a:endParaRPr>
          </a:p>
        </p:txBody>
      </p:sp>
      <p:grpSp>
        <p:nvGrpSpPr>
          <p:cNvPr id="17" name="Group 16">
            <a:extLst>
              <a:ext uri="{FF2B5EF4-FFF2-40B4-BE49-F238E27FC236}">
                <a16:creationId xmlns:a16="http://schemas.microsoft.com/office/drawing/2014/main" id="{858E053B-3006-2B51-9D27-50C928F15256}"/>
              </a:ext>
            </a:extLst>
          </p:cNvPr>
          <p:cNvGrpSpPr/>
          <p:nvPr/>
        </p:nvGrpSpPr>
        <p:grpSpPr>
          <a:xfrm>
            <a:off x="5202373" y="1533005"/>
            <a:ext cx="3877445" cy="1878245"/>
            <a:chOff x="7162624" y="2044006"/>
            <a:chExt cx="4943800" cy="2504327"/>
          </a:xfrm>
        </p:grpSpPr>
        <p:pic>
          <p:nvPicPr>
            <p:cNvPr id="7" name="Picture 6">
              <a:extLst>
                <a:ext uri="{FF2B5EF4-FFF2-40B4-BE49-F238E27FC236}">
                  <a16:creationId xmlns:a16="http://schemas.microsoft.com/office/drawing/2014/main" id="{952636F1-ACDA-2923-FE0B-C16E1B108E43}"/>
                </a:ext>
              </a:extLst>
            </p:cNvPr>
            <p:cNvPicPr>
              <a:picLocks noChangeAspect="1"/>
            </p:cNvPicPr>
            <p:nvPr/>
          </p:nvPicPr>
          <p:blipFill>
            <a:blip r:embed="rId6"/>
            <a:stretch>
              <a:fillRect/>
            </a:stretch>
          </p:blipFill>
          <p:spPr>
            <a:xfrm>
              <a:off x="7162624" y="2044006"/>
              <a:ext cx="4943800" cy="2504327"/>
            </a:xfrm>
            <a:prstGeom prst="rect">
              <a:avLst/>
            </a:prstGeom>
          </p:spPr>
        </p:pic>
        <p:sp>
          <p:nvSpPr>
            <p:cNvPr id="10" name="TextBox 9">
              <a:extLst>
                <a:ext uri="{FF2B5EF4-FFF2-40B4-BE49-F238E27FC236}">
                  <a16:creationId xmlns:a16="http://schemas.microsoft.com/office/drawing/2014/main" id="{5801B803-469E-41E6-5B0F-830BAAE5EF22}"/>
                </a:ext>
              </a:extLst>
            </p:cNvPr>
            <p:cNvSpPr txBox="1"/>
            <p:nvPr/>
          </p:nvSpPr>
          <p:spPr>
            <a:xfrm>
              <a:off x="7808680" y="2656547"/>
              <a:ext cx="818728" cy="338555"/>
            </a:xfrm>
            <a:prstGeom prst="rect">
              <a:avLst/>
            </a:prstGeom>
            <a:noFill/>
          </p:spPr>
          <p:txBody>
            <a:bodyPr wrap="square" rtlCol="0">
              <a:spAutoFit/>
            </a:bodyPr>
            <a:lstStyle/>
            <a:p>
              <a:r>
                <a:rPr lang="en-US" sz="1050" dirty="0">
                  <a:solidFill>
                    <a:schemeClr val="bg1"/>
                  </a:solidFill>
                </a:rPr>
                <a:t>Quality</a:t>
              </a:r>
              <a:endParaRPr lang="en-IN" sz="1050" dirty="0">
                <a:solidFill>
                  <a:schemeClr val="bg1"/>
                </a:solidFill>
              </a:endParaRPr>
            </a:p>
          </p:txBody>
        </p:sp>
        <p:sp>
          <p:nvSpPr>
            <p:cNvPr id="11" name="TextBox 10">
              <a:extLst>
                <a:ext uri="{FF2B5EF4-FFF2-40B4-BE49-F238E27FC236}">
                  <a16:creationId xmlns:a16="http://schemas.microsoft.com/office/drawing/2014/main" id="{C23B7CF0-28F7-08EF-EB54-6A1D23816539}"/>
                </a:ext>
              </a:extLst>
            </p:cNvPr>
            <p:cNvSpPr txBox="1"/>
            <p:nvPr/>
          </p:nvSpPr>
          <p:spPr>
            <a:xfrm>
              <a:off x="10446999" y="2545190"/>
              <a:ext cx="723301" cy="338555"/>
            </a:xfrm>
            <a:prstGeom prst="rect">
              <a:avLst/>
            </a:prstGeom>
            <a:noFill/>
          </p:spPr>
          <p:txBody>
            <a:bodyPr wrap="square" rtlCol="0">
              <a:spAutoFit/>
            </a:bodyPr>
            <a:lstStyle/>
            <a:p>
              <a:r>
                <a:rPr lang="en-US" sz="1050" dirty="0">
                  <a:solidFill>
                    <a:schemeClr val="bg1"/>
                  </a:solidFill>
                </a:rPr>
                <a:t>Cost</a:t>
              </a:r>
              <a:endParaRPr lang="en-IN" sz="1050" dirty="0">
                <a:solidFill>
                  <a:schemeClr val="bg1"/>
                </a:solidFill>
              </a:endParaRPr>
            </a:p>
          </p:txBody>
        </p:sp>
        <p:sp>
          <p:nvSpPr>
            <p:cNvPr id="16" name="TextBox 15">
              <a:extLst>
                <a:ext uri="{FF2B5EF4-FFF2-40B4-BE49-F238E27FC236}">
                  <a16:creationId xmlns:a16="http://schemas.microsoft.com/office/drawing/2014/main" id="{0038FF06-E6AA-DF74-7577-7209ED92EF0D}"/>
                </a:ext>
              </a:extLst>
            </p:cNvPr>
            <p:cNvSpPr txBox="1"/>
            <p:nvPr/>
          </p:nvSpPr>
          <p:spPr>
            <a:xfrm>
              <a:off x="10583217" y="2804369"/>
              <a:ext cx="1137387" cy="338555"/>
            </a:xfrm>
            <a:prstGeom prst="rect">
              <a:avLst/>
            </a:prstGeom>
            <a:noFill/>
          </p:spPr>
          <p:txBody>
            <a:bodyPr wrap="square" rtlCol="0">
              <a:spAutoFit/>
            </a:bodyPr>
            <a:lstStyle/>
            <a:p>
              <a:r>
                <a:rPr lang="en-US" sz="1050" dirty="0">
                  <a:solidFill>
                    <a:schemeClr val="bg1"/>
                  </a:solidFill>
                </a:rPr>
                <a:t>Resources</a:t>
              </a:r>
              <a:endParaRPr lang="en-IN" sz="1050" dirty="0">
                <a:solidFill>
                  <a:schemeClr val="bg1"/>
                </a:solidFill>
              </a:endParaRPr>
            </a:p>
          </p:txBody>
        </p:sp>
      </p:grpSp>
      <p:sp>
        <p:nvSpPr>
          <p:cNvPr id="3" name="Google Shape;97;p16">
            <a:extLst>
              <a:ext uri="{FF2B5EF4-FFF2-40B4-BE49-F238E27FC236}">
                <a16:creationId xmlns:a16="http://schemas.microsoft.com/office/drawing/2014/main" id="{04B984B8-2585-D5D5-6C42-61854D9E66F7}"/>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Benefits</a:t>
            </a:r>
          </a:p>
        </p:txBody>
      </p:sp>
      <p:pic>
        <p:nvPicPr>
          <p:cNvPr id="5" name="Google Shape;98;p16" title="HIA Blue_New Logo_Only -01.png">
            <a:extLst>
              <a:ext uri="{FF2B5EF4-FFF2-40B4-BE49-F238E27FC236}">
                <a16:creationId xmlns:a16="http://schemas.microsoft.com/office/drawing/2014/main" id="{DC40C597-B723-C22A-1174-7CC543E66369}"/>
              </a:ext>
            </a:extLst>
          </p:cNvPr>
          <p:cNvPicPr preferRelativeResize="0"/>
          <p:nvPr/>
        </p:nvPicPr>
        <p:blipFill rotWithShape="1">
          <a:blip r:embed="rId7">
            <a:alphaModFix/>
          </a:blip>
          <a:srcRect/>
          <a:stretch/>
        </p:blipFill>
        <p:spPr>
          <a:xfrm>
            <a:off x="7838442" y="159859"/>
            <a:ext cx="1126001" cy="788201"/>
          </a:xfrm>
          <a:prstGeom prst="rect">
            <a:avLst/>
          </a:prstGeom>
          <a:noFill/>
          <a:ln>
            <a:noFill/>
          </a:ln>
        </p:spPr>
      </p:pic>
      <p:cxnSp>
        <p:nvCxnSpPr>
          <p:cNvPr id="18" name="Google Shape;102;p16">
            <a:extLst>
              <a:ext uri="{FF2B5EF4-FFF2-40B4-BE49-F238E27FC236}">
                <a16:creationId xmlns:a16="http://schemas.microsoft.com/office/drawing/2014/main" id="{26F86AC8-3462-C886-154C-C5BBF758607C}"/>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1" name="Google Shape;99;p16">
            <a:extLst>
              <a:ext uri="{FF2B5EF4-FFF2-40B4-BE49-F238E27FC236}">
                <a16:creationId xmlns:a16="http://schemas.microsoft.com/office/drawing/2014/main" id="{3949BFE9-0B15-25FA-1E61-1D02163779C3}"/>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100;p16">
            <a:extLst>
              <a:ext uri="{FF2B5EF4-FFF2-40B4-BE49-F238E27FC236}">
                <a16:creationId xmlns:a16="http://schemas.microsoft.com/office/drawing/2014/main" id="{96C368D2-B80F-6827-F3E1-FF91F3F2CF77}"/>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8" name="Slide Number Placeholder 7">
            <a:extLst>
              <a:ext uri="{FF2B5EF4-FFF2-40B4-BE49-F238E27FC236}">
                <a16:creationId xmlns:a16="http://schemas.microsoft.com/office/drawing/2014/main" id="{B73D1825-7D31-4D38-3469-A226E31AACBD}"/>
              </a:ext>
            </a:extLst>
          </p:cNvPr>
          <p:cNvSpPr>
            <a:spLocks noGrp="1"/>
          </p:cNvSpPr>
          <p:nvPr>
            <p:ph type="sldNum" sz="quarter" idx="12"/>
          </p:nvPr>
        </p:nvSpPr>
        <p:spPr/>
        <p:txBody>
          <a:bodyPr/>
          <a:lstStyle/>
          <a:p>
            <a:fld id="{7476E806-B426-4043-B850-C90DEF4A2F9F}" type="slidenum">
              <a:rPr lang="en-US" smtClean="0"/>
              <a:t>31</a:t>
            </a:fld>
            <a:endParaRPr lang="en-US"/>
          </a:p>
        </p:txBody>
      </p:sp>
    </p:spTree>
    <p:extLst>
      <p:ext uri="{BB962C8B-B14F-4D97-AF65-F5344CB8AC3E}">
        <p14:creationId xmlns:p14="http://schemas.microsoft.com/office/powerpoint/2010/main" val="347431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4687783C-378D-DB0F-E861-63649FE8DC83}"/>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E2BA02A1-1980-26D9-ED8D-B438ADB5F998}"/>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Solution</a:t>
            </a:r>
          </a:p>
        </p:txBody>
      </p:sp>
      <p:pic>
        <p:nvPicPr>
          <p:cNvPr id="98" name="Google Shape;98;p16" title="HIA Blue_New Logo_Only -01.png">
            <a:extLst>
              <a:ext uri="{FF2B5EF4-FFF2-40B4-BE49-F238E27FC236}">
                <a16:creationId xmlns:a16="http://schemas.microsoft.com/office/drawing/2014/main" id="{078802EA-8460-A261-4DD2-B99A9AD966B0}"/>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277A3817-0EFC-BF00-9E6C-D538C53B198A}"/>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98337155-AB2C-FC01-E34C-0F47A648ECCA}"/>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E59A5DE3-CB60-3467-D1A1-291EA8D4E65A}"/>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8" name="TextBox 7">
            <a:extLst>
              <a:ext uri="{FF2B5EF4-FFF2-40B4-BE49-F238E27FC236}">
                <a16:creationId xmlns:a16="http://schemas.microsoft.com/office/drawing/2014/main" id="{D04BEE4B-6C65-1CCB-F5CF-DD00C8B08A05}"/>
              </a:ext>
            </a:extLst>
          </p:cNvPr>
          <p:cNvSpPr txBox="1"/>
          <p:nvPr/>
        </p:nvSpPr>
        <p:spPr>
          <a:xfrm>
            <a:off x="358423" y="1069283"/>
            <a:ext cx="3276875" cy="2474524"/>
          </a:xfrm>
          <a:prstGeom prst="rect">
            <a:avLst/>
          </a:prstGeom>
          <a:noFill/>
        </p:spPr>
        <p:txBody>
          <a:bodyPr wrap="square">
            <a:spAutoFit/>
          </a:bodyPr>
          <a:lstStyle/>
          <a:p>
            <a:pPr marL="171450" marR="0" lvl="1" indent="-171450" algn="just" defTabSz="711200" rtl="0" eaLnBrk="1" fontAlgn="auto" latinLnBrk="0" hangingPunct="1">
              <a:spcBef>
                <a:spcPct val="0"/>
              </a:spcBef>
              <a:spcAft>
                <a:spcPct val="15000"/>
              </a:spcAft>
              <a:buClrTx/>
              <a:buSzTx/>
              <a:buFontTx/>
              <a:buChar char="•"/>
              <a:tabLst/>
              <a:defRPr/>
            </a:pPr>
            <a:r>
              <a:rPr kumimoji="0" lang="en-US"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rPr>
              <a:t>Digital checklists for real-time monitoring</a:t>
            </a:r>
            <a:endParaRPr kumimoji="0" lang="en-IN"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endParaRPr>
          </a:p>
          <a:p>
            <a:pPr marL="171450" marR="0" lvl="1" indent="-171450" algn="just" defTabSz="711200" rtl="0" eaLnBrk="1" fontAlgn="auto" latinLnBrk="0" hangingPunct="1">
              <a:spcBef>
                <a:spcPct val="0"/>
              </a:spcBef>
              <a:spcAft>
                <a:spcPct val="15000"/>
              </a:spcAft>
              <a:buClrTx/>
              <a:buSzTx/>
              <a:buFontTx/>
              <a:buChar char="•"/>
              <a:tabLst/>
              <a:defRPr/>
            </a:pPr>
            <a:r>
              <a:rPr kumimoji="0" lang="en-IN"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rPr>
              <a:t>Enhanced inspection management</a:t>
            </a:r>
          </a:p>
          <a:p>
            <a:pPr marL="171450" marR="0" lvl="1" indent="-171450" algn="just" defTabSz="711200" rtl="0" eaLnBrk="1" fontAlgn="auto" latinLnBrk="0" hangingPunct="1">
              <a:spcBef>
                <a:spcPct val="0"/>
              </a:spcBef>
              <a:spcAft>
                <a:spcPct val="15000"/>
              </a:spcAft>
              <a:buClrTx/>
              <a:buSzTx/>
              <a:buFontTx/>
              <a:buChar char="•"/>
              <a:tabLst/>
              <a:defRPr/>
            </a:pPr>
            <a:r>
              <a:rPr kumimoji="0" lang="en-IN"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rPr>
              <a:t>Comprehensive documentation features</a:t>
            </a:r>
          </a:p>
          <a:p>
            <a:pPr marL="171450" marR="0" lvl="1" indent="-171450" algn="just" defTabSz="711200" rtl="0" eaLnBrk="1" fontAlgn="auto" latinLnBrk="0" hangingPunct="1">
              <a:spcBef>
                <a:spcPct val="0"/>
              </a:spcBef>
              <a:spcAft>
                <a:spcPct val="15000"/>
              </a:spcAft>
              <a:buClrTx/>
              <a:buSzTx/>
              <a:buFontTx/>
              <a:buChar char="•"/>
              <a:tabLst/>
              <a:defRPr/>
            </a:pPr>
            <a:r>
              <a:rPr kumimoji="0" lang="en-IN"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rPr>
              <a:t>Data access and Traceability</a:t>
            </a:r>
          </a:p>
          <a:p>
            <a:pPr marL="171450" marR="0" lvl="1" indent="-171450" algn="just" defTabSz="711200" rtl="0" eaLnBrk="1" fontAlgn="auto" latinLnBrk="0" hangingPunct="1">
              <a:spcBef>
                <a:spcPct val="0"/>
              </a:spcBef>
              <a:spcAft>
                <a:spcPct val="15000"/>
              </a:spcAft>
              <a:buClrTx/>
              <a:buSzTx/>
              <a:buFontTx/>
              <a:buChar char="•"/>
              <a:tabLst/>
              <a:defRPr/>
            </a:pPr>
            <a:r>
              <a:rPr kumimoji="0" lang="en-IN"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rPr>
              <a:t>Data integration and reporting</a:t>
            </a:r>
          </a:p>
          <a:p>
            <a:pPr marL="171450" marR="0" lvl="1" indent="-171450" algn="just" defTabSz="711200" rtl="0" eaLnBrk="1" fontAlgn="auto" latinLnBrk="0" hangingPunct="1">
              <a:spcBef>
                <a:spcPct val="0"/>
              </a:spcBef>
              <a:spcAft>
                <a:spcPct val="15000"/>
              </a:spcAft>
              <a:buClrTx/>
              <a:buSzTx/>
              <a:buFontTx/>
              <a:buChar char="•"/>
              <a:tabLst/>
              <a:defRPr/>
            </a:pPr>
            <a:r>
              <a:rPr kumimoji="0" lang="en-IN"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rPr>
              <a:t>Document trials</a:t>
            </a:r>
          </a:p>
          <a:p>
            <a:pPr marL="171450" marR="0" lvl="1" indent="-171450" algn="just" defTabSz="711200" rtl="0" eaLnBrk="1" fontAlgn="auto" latinLnBrk="0" hangingPunct="1">
              <a:spcBef>
                <a:spcPct val="0"/>
              </a:spcBef>
              <a:spcAft>
                <a:spcPct val="15000"/>
              </a:spcAft>
              <a:buClrTx/>
              <a:buSzTx/>
              <a:buFontTx/>
              <a:buChar char="•"/>
              <a:tabLst/>
              <a:defRPr/>
            </a:pPr>
            <a:r>
              <a:rPr kumimoji="0" lang="en-US"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rPr>
              <a:t>Real-Time collaboration , decision making and </a:t>
            </a:r>
            <a:r>
              <a:rPr kumimoji="0" lang="en-IN"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rPr>
              <a:t>increased productivity</a:t>
            </a:r>
          </a:p>
          <a:p>
            <a:pPr marL="171450" marR="0" lvl="1" indent="-171450" algn="just" defTabSz="711200" rtl="0" eaLnBrk="1" fontAlgn="auto" latinLnBrk="0" hangingPunct="1">
              <a:spcBef>
                <a:spcPct val="0"/>
              </a:spcBef>
              <a:spcAft>
                <a:spcPct val="15000"/>
              </a:spcAft>
              <a:buClrTx/>
              <a:buSzTx/>
              <a:buFontTx/>
              <a:buChar char="•"/>
              <a:tabLst/>
              <a:defRPr/>
            </a:pPr>
            <a:r>
              <a:rPr kumimoji="0" lang="en-US"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rPr>
              <a:t>Enhancing project quality by using Project Quality Index feature in the application.</a:t>
            </a:r>
            <a:endParaRPr kumimoji="0" lang="en-IN"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endParaRPr>
          </a:p>
          <a:p>
            <a:pPr marL="171450" marR="0" lvl="1" indent="-171450" algn="just" defTabSz="711200" rtl="0" eaLnBrk="1" fontAlgn="auto" latinLnBrk="0" hangingPunct="1">
              <a:spcBef>
                <a:spcPct val="0"/>
              </a:spcBef>
              <a:spcAft>
                <a:spcPct val="15000"/>
              </a:spcAft>
              <a:buClrTx/>
              <a:buSzTx/>
              <a:buFontTx/>
              <a:buChar char="•"/>
              <a:tabLst/>
              <a:defRPr/>
            </a:pPr>
            <a:r>
              <a:rPr lang="en-US" sz="900" b="1" dirty="0">
                <a:solidFill>
                  <a:schemeClr val="tx1"/>
                </a:solidFill>
                <a:latin typeface="Perpetua" panose="02020502060401020303" pitchFamily="18" charset="0"/>
              </a:rPr>
              <a:t>Sustainability</a:t>
            </a:r>
            <a:r>
              <a:rPr lang="en-US" sz="900" dirty="0">
                <a:solidFill>
                  <a:schemeClr val="tx1"/>
                </a:solidFill>
                <a:latin typeface="Perpetua" panose="02020502060401020303" pitchFamily="18" charset="0"/>
              </a:rPr>
              <a:t> : Ensuring construction quality through app monitoring will extend the life of any project reducing the need for repair, rehabilitation and reconstruction which are resource intensive. It will also provide a base data for performance evaluation of any product, technology and the project itself over the lifecycle. The data will serve as a key input during any policy making, upgradation and modification in IRC specifications. </a:t>
            </a:r>
            <a:endParaRPr kumimoji="0" lang="en-IN" sz="900" b="0" i="0" u="none" strike="noStrike" kern="1200" cap="none" spc="0" normalizeH="0" baseline="0" noProof="0" dirty="0">
              <a:ln>
                <a:noFill/>
              </a:ln>
              <a:solidFill>
                <a:schemeClr val="tx1"/>
              </a:solidFill>
              <a:effectLst/>
              <a:uLnTx/>
              <a:uFillTx/>
              <a:latin typeface="Perpetua" panose="02020502060401020303" pitchFamily="18" charset="0"/>
              <a:cs typeface="Calibri" panose="020F0502020204030204" pitchFamily="34" charset="0"/>
            </a:endParaRPr>
          </a:p>
        </p:txBody>
      </p:sp>
      <p:pic>
        <p:nvPicPr>
          <p:cNvPr id="9" name="Picture 8" descr="A close-up of a few words&#10;&#10;Description automatically generated">
            <a:extLst>
              <a:ext uri="{FF2B5EF4-FFF2-40B4-BE49-F238E27FC236}">
                <a16:creationId xmlns:a16="http://schemas.microsoft.com/office/drawing/2014/main" id="{6F6DF781-BC4E-ECEE-E39B-89806CC0E5D0}"/>
              </a:ext>
            </a:extLst>
          </p:cNvPr>
          <p:cNvPicPr>
            <a:picLocks noChangeAspect="1"/>
          </p:cNvPicPr>
          <p:nvPr/>
        </p:nvPicPr>
        <p:blipFill>
          <a:blip r:embed="rId4"/>
          <a:stretch>
            <a:fillRect/>
          </a:stretch>
        </p:blipFill>
        <p:spPr>
          <a:xfrm>
            <a:off x="4220248" y="1061050"/>
            <a:ext cx="4565329" cy="1792991"/>
          </a:xfrm>
          <a:prstGeom prst="rect">
            <a:avLst/>
          </a:prstGeom>
        </p:spPr>
      </p:pic>
      <p:pic>
        <p:nvPicPr>
          <p:cNvPr id="10" name="Picture 9" descr="A diagram of a work flow">
            <a:extLst>
              <a:ext uri="{FF2B5EF4-FFF2-40B4-BE49-F238E27FC236}">
                <a16:creationId xmlns:a16="http://schemas.microsoft.com/office/drawing/2014/main" id="{851B894A-0BE1-C91D-4429-4FF3CE278CB9}"/>
              </a:ext>
            </a:extLst>
          </p:cNvPr>
          <p:cNvPicPr>
            <a:picLocks/>
          </p:cNvPicPr>
          <p:nvPr/>
        </p:nvPicPr>
        <p:blipFill>
          <a:blip r:embed="rId5" cstate="print">
            <a:extLst>
              <a:ext uri="{28A0092B-C50C-407E-A947-70E740481C1C}">
                <a14:useLocalDpi xmlns:a14="http://schemas.microsoft.com/office/drawing/2010/main" val="0"/>
              </a:ext>
            </a:extLst>
          </a:blip>
          <a:srcRect l="61362" b="58400"/>
          <a:stretch/>
        </p:blipFill>
        <p:spPr bwMode="auto">
          <a:xfrm>
            <a:off x="4369263" y="2905365"/>
            <a:ext cx="2107739" cy="1993737"/>
          </a:xfrm>
          <a:prstGeom prst="rect">
            <a:avLst/>
          </a:prstGeom>
          <a:noFill/>
          <a:ln>
            <a:solidFill>
              <a:srgbClr val="92D050"/>
            </a:solidFill>
          </a:ln>
        </p:spPr>
      </p:pic>
      <p:pic>
        <p:nvPicPr>
          <p:cNvPr id="11" name="Picture 10" descr="A diagram of a work flow">
            <a:extLst>
              <a:ext uri="{FF2B5EF4-FFF2-40B4-BE49-F238E27FC236}">
                <a16:creationId xmlns:a16="http://schemas.microsoft.com/office/drawing/2014/main" id="{2F6B16CB-0DCB-AEE4-2E82-C8F77BEE2D20}"/>
              </a:ext>
            </a:extLst>
          </p:cNvPr>
          <p:cNvPicPr>
            <a:picLocks/>
          </p:cNvPicPr>
          <p:nvPr/>
        </p:nvPicPr>
        <p:blipFill>
          <a:blip r:embed="rId5" cstate="print">
            <a:extLst>
              <a:ext uri="{28A0092B-C50C-407E-A947-70E740481C1C}">
                <a14:useLocalDpi xmlns:a14="http://schemas.microsoft.com/office/drawing/2010/main" val="0"/>
              </a:ext>
            </a:extLst>
          </a:blip>
          <a:srcRect l="61362" t="48581" b="10554"/>
          <a:stretch/>
        </p:blipFill>
        <p:spPr bwMode="auto">
          <a:xfrm>
            <a:off x="6607271" y="2898559"/>
            <a:ext cx="2241054" cy="1982512"/>
          </a:xfrm>
          <a:prstGeom prst="rect">
            <a:avLst/>
          </a:prstGeom>
          <a:noFill/>
          <a:ln>
            <a:solidFill>
              <a:srgbClr val="92D050"/>
            </a:solidFill>
          </a:ln>
        </p:spPr>
      </p:pic>
      <p:sp>
        <p:nvSpPr>
          <p:cNvPr id="2" name="Slide Number Placeholder 1">
            <a:extLst>
              <a:ext uri="{FF2B5EF4-FFF2-40B4-BE49-F238E27FC236}">
                <a16:creationId xmlns:a16="http://schemas.microsoft.com/office/drawing/2014/main" id="{D6FC3E45-75F7-D847-02A4-8FF0FFB384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2501797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4E9AC78B-45CD-172E-F601-D15465028E78}"/>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1EF45252-2562-0DC4-4E25-608FD8F366A6}"/>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b="1" dirty="0">
              <a:solidFill>
                <a:srgbClr val="044475"/>
              </a:solidFill>
              <a:latin typeface="DM Sans"/>
              <a:ea typeface="DM Sans"/>
              <a:cs typeface="DM Sans"/>
              <a:sym typeface="DM Sans"/>
            </a:endParaRPr>
          </a:p>
        </p:txBody>
      </p:sp>
      <p:pic>
        <p:nvPicPr>
          <p:cNvPr id="98" name="Google Shape;98;p16" title="HIA Blue_New Logo_Only -01.png">
            <a:extLst>
              <a:ext uri="{FF2B5EF4-FFF2-40B4-BE49-F238E27FC236}">
                <a16:creationId xmlns:a16="http://schemas.microsoft.com/office/drawing/2014/main" id="{03CAB0B4-C6BB-F49E-2EC9-33EACC9BA720}"/>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48CCDF6C-0C44-E873-2B69-2504DEBA4DCB}"/>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1AB4ED75-48B8-637B-7FBD-A7D6D23511C2}"/>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sp>
        <p:nvSpPr>
          <p:cNvPr id="101" name="Google Shape;101;p16">
            <a:extLst>
              <a:ext uri="{FF2B5EF4-FFF2-40B4-BE49-F238E27FC236}">
                <a16:creationId xmlns:a16="http://schemas.microsoft.com/office/drawing/2014/main" id="{9A8EB859-E5B1-1536-3F3F-47B8EB77B14F}"/>
              </a:ext>
            </a:extLst>
          </p:cNvPr>
          <p:cNvSpPr txBox="1"/>
          <p:nvPr/>
        </p:nvSpPr>
        <p:spPr>
          <a:xfrm>
            <a:off x="6819900" y="4811974"/>
            <a:ext cx="2209800" cy="331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800" dirty="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C96EE17B-6175-5D46-0B06-26E933D93E0D}"/>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6" name="TextBox 5">
            <a:extLst>
              <a:ext uri="{FF2B5EF4-FFF2-40B4-BE49-F238E27FC236}">
                <a16:creationId xmlns:a16="http://schemas.microsoft.com/office/drawing/2014/main" id="{075CDA44-CF2F-C529-64D0-B2685B2A137A}"/>
              </a:ext>
            </a:extLst>
          </p:cNvPr>
          <p:cNvSpPr txBox="1"/>
          <p:nvPr/>
        </p:nvSpPr>
        <p:spPr>
          <a:xfrm>
            <a:off x="457200" y="2207012"/>
            <a:ext cx="8201215" cy="307777"/>
          </a:xfrm>
          <a:prstGeom prst="rect">
            <a:avLst/>
          </a:prstGeom>
          <a:noFill/>
        </p:spPr>
        <p:txBody>
          <a:bodyPr wrap="square">
            <a:spAutoFit/>
          </a:bodyPr>
          <a:lstStyle/>
          <a:p>
            <a:r>
              <a:rPr lang="en-US" b="0" i="0" dirty="0">
                <a:solidFill>
                  <a:srgbClr val="0A1B27"/>
                </a:solidFill>
                <a:effectLst/>
                <a:latin typeface="Open Sans" panose="020B0606030504020204" pitchFamily="34" charset="0"/>
              </a:rPr>
              <a:t> </a:t>
            </a:r>
            <a:r>
              <a:rPr lang="en-US" b="0" i="0" dirty="0">
                <a:solidFill>
                  <a:srgbClr val="0A1B27"/>
                </a:solidFill>
                <a:effectLst/>
                <a:latin typeface="Perpetua" panose="02020502060401020303" pitchFamily="18" charset="0"/>
              </a:rPr>
              <a:t>It is better to fix a problem when it is small than to wait and let it become a bigger problem</a:t>
            </a:r>
            <a:endParaRPr lang="en-IN" dirty="0">
              <a:latin typeface="Perpetua" panose="02020502060401020303" pitchFamily="18" charset="0"/>
            </a:endParaRPr>
          </a:p>
        </p:txBody>
      </p:sp>
      <p:sp>
        <p:nvSpPr>
          <p:cNvPr id="7" name="TextBox 6">
            <a:extLst>
              <a:ext uri="{FF2B5EF4-FFF2-40B4-BE49-F238E27FC236}">
                <a16:creationId xmlns:a16="http://schemas.microsoft.com/office/drawing/2014/main" id="{5299F33B-267B-06A6-78ED-61C7CB7F94E7}"/>
              </a:ext>
            </a:extLst>
          </p:cNvPr>
          <p:cNvSpPr txBox="1"/>
          <p:nvPr/>
        </p:nvSpPr>
        <p:spPr>
          <a:xfrm>
            <a:off x="538925" y="1382751"/>
            <a:ext cx="7299517" cy="769441"/>
          </a:xfrm>
          <a:prstGeom prst="rect">
            <a:avLst/>
          </a:prstGeom>
          <a:noFill/>
        </p:spPr>
        <p:txBody>
          <a:bodyPr wrap="square" rtlCol="0">
            <a:spAutoFit/>
          </a:bodyPr>
          <a:lstStyle/>
          <a:p>
            <a:r>
              <a:rPr lang="en-US" sz="4400" dirty="0">
                <a:latin typeface="Freestyle Script" panose="030804020302050B0404" pitchFamily="66" charset="0"/>
              </a:rPr>
              <a:t>A stitch in Time Saves Nine</a:t>
            </a:r>
            <a:endParaRPr lang="en-IN" sz="4400" dirty="0">
              <a:latin typeface="Freestyle Script" panose="030804020302050B0404" pitchFamily="66" charset="0"/>
            </a:endParaRPr>
          </a:p>
        </p:txBody>
      </p:sp>
      <p:sp>
        <p:nvSpPr>
          <p:cNvPr id="2" name="Slide Number Placeholder 1">
            <a:extLst>
              <a:ext uri="{FF2B5EF4-FFF2-40B4-BE49-F238E27FC236}">
                <a16:creationId xmlns:a16="http://schemas.microsoft.com/office/drawing/2014/main" id="{58CCF2A9-CDBE-C067-22DB-7D30A41CE6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100982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44475"/>
        </a:solidFill>
        <a:effectLst/>
      </p:bgPr>
    </p:bg>
    <p:spTree>
      <p:nvGrpSpPr>
        <p:cNvPr id="1" name="Shape 109"/>
        <p:cNvGrpSpPr/>
        <p:nvPr/>
      </p:nvGrpSpPr>
      <p:grpSpPr>
        <a:xfrm>
          <a:off x="0" y="0"/>
          <a:ext cx="0" cy="0"/>
          <a:chOff x="0" y="0"/>
          <a:chExt cx="0" cy="0"/>
        </a:xfrm>
      </p:grpSpPr>
      <p:pic>
        <p:nvPicPr>
          <p:cNvPr id="110" name="Google Shape;110;p17"/>
          <p:cNvPicPr preferRelativeResize="0"/>
          <p:nvPr/>
        </p:nvPicPr>
        <p:blipFill rotWithShape="1">
          <a:blip r:embed="rId3">
            <a:alphaModFix/>
          </a:blip>
          <a:srcRect l="26183" t="19387"/>
          <a:stretch/>
        </p:blipFill>
        <p:spPr>
          <a:xfrm>
            <a:off x="2808218" y="1270000"/>
            <a:ext cx="6350002" cy="3900725"/>
          </a:xfrm>
          <a:prstGeom prst="rect">
            <a:avLst/>
          </a:prstGeom>
          <a:noFill/>
          <a:ln>
            <a:noFill/>
          </a:ln>
        </p:spPr>
      </p:pic>
      <p:pic>
        <p:nvPicPr>
          <p:cNvPr id="111" name="Google Shape;111;p17" title="HIA White_New Logo_Only -02.png"/>
          <p:cNvPicPr preferRelativeResize="0"/>
          <p:nvPr/>
        </p:nvPicPr>
        <p:blipFill>
          <a:blip r:embed="rId4">
            <a:alphaModFix/>
          </a:blip>
          <a:stretch>
            <a:fillRect/>
          </a:stretch>
        </p:blipFill>
        <p:spPr>
          <a:xfrm>
            <a:off x="392842" y="152425"/>
            <a:ext cx="1126001" cy="788201"/>
          </a:xfrm>
          <a:prstGeom prst="rect">
            <a:avLst/>
          </a:prstGeom>
          <a:noFill/>
          <a:ln>
            <a:noFill/>
          </a:ln>
        </p:spPr>
      </p:pic>
      <p:sp>
        <p:nvSpPr>
          <p:cNvPr id="112" name="Google Shape;112;p17"/>
          <p:cNvSpPr txBox="1"/>
          <p:nvPr/>
        </p:nvSpPr>
        <p:spPr>
          <a:xfrm>
            <a:off x="457200" y="4811972"/>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FFFF"/>
                </a:solidFill>
                <a:latin typeface="DM Sans"/>
                <a:ea typeface="DM Sans"/>
                <a:cs typeface="DM Sans"/>
                <a:sym typeface="DM Sans"/>
              </a:rPr>
              <a:t>Private and confidential</a:t>
            </a:r>
            <a:endParaRPr sz="800">
              <a:solidFill>
                <a:srgbClr val="FFFFFF"/>
              </a:solidFill>
              <a:latin typeface="DM Sans"/>
              <a:ea typeface="DM Sans"/>
              <a:cs typeface="DM Sans"/>
              <a:sym typeface="DM Sans"/>
            </a:endParaRPr>
          </a:p>
        </p:txBody>
      </p:sp>
      <p:sp>
        <p:nvSpPr>
          <p:cNvPr id="113" name="Google Shape;113;p17"/>
          <p:cNvSpPr txBox="1"/>
          <p:nvPr/>
        </p:nvSpPr>
        <p:spPr>
          <a:xfrm>
            <a:off x="457200" y="2374638"/>
            <a:ext cx="49041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FFFFFF"/>
                </a:solidFill>
                <a:latin typeface="DM Sans Medium"/>
                <a:ea typeface="DM Sans Medium"/>
                <a:cs typeface="DM Sans Medium"/>
                <a:sym typeface="DM Sans Medium"/>
              </a:rPr>
              <a:t>Thank You.</a:t>
            </a:r>
            <a:endParaRPr sz="1900">
              <a:solidFill>
                <a:srgbClr val="FFFFFF"/>
              </a:solidFill>
              <a:latin typeface="DM Sans Medium"/>
              <a:ea typeface="DM Sans Medium"/>
              <a:cs typeface="DM Sans Medium"/>
              <a:sym typeface="DM Sans Medium"/>
            </a:endParaRPr>
          </a:p>
        </p:txBody>
      </p:sp>
      <p:sp>
        <p:nvSpPr>
          <p:cNvPr id="2" name="Slide Number Placeholder 1">
            <a:extLst>
              <a:ext uri="{FF2B5EF4-FFF2-40B4-BE49-F238E27FC236}">
                <a16:creationId xmlns:a16="http://schemas.microsoft.com/office/drawing/2014/main" id="{663AB34D-FBC0-1408-8865-478736F405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Introduction</a:t>
            </a:r>
            <a:endParaRPr sz="2000" b="1" dirty="0">
              <a:solidFill>
                <a:srgbClr val="044475"/>
              </a:solidFill>
              <a:latin typeface="DM Sans"/>
              <a:ea typeface="DM Sans"/>
              <a:cs typeface="DM Sans"/>
              <a:sym typeface="DM Sans"/>
            </a:endParaRPr>
          </a:p>
        </p:txBody>
      </p:sp>
      <p:pic>
        <p:nvPicPr>
          <p:cNvPr id="98" name="Google Shape;98;p16" title="HIA Blue_New Logo_Only -01.png"/>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sp>
        <p:nvSpPr>
          <p:cNvPr id="101" name="Google Shape;101;p16"/>
          <p:cNvSpPr txBox="1"/>
          <p:nvPr/>
        </p:nvSpPr>
        <p:spPr>
          <a:xfrm>
            <a:off x="6819900" y="4811974"/>
            <a:ext cx="2209800" cy="331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rgbClr val="044475"/>
                </a:solidFill>
                <a:latin typeface="DM Sans"/>
                <a:ea typeface="DM Sans"/>
                <a:cs typeface="DM Sans"/>
                <a:sym typeface="DM Sans"/>
              </a:rPr>
              <a:t>04</a:t>
            </a:r>
            <a:endParaRPr sz="800">
              <a:solidFill>
                <a:srgbClr val="044475"/>
              </a:solidFill>
              <a:latin typeface="DM Sans"/>
              <a:ea typeface="DM Sans"/>
              <a:cs typeface="DM Sans"/>
              <a:sym typeface="DM Sans"/>
            </a:endParaRPr>
          </a:p>
        </p:txBody>
      </p:sp>
      <p:cxnSp>
        <p:nvCxnSpPr>
          <p:cNvPr id="102" name="Google Shape;102;p16"/>
          <p:cNvCxnSpPr/>
          <p:nvPr/>
        </p:nvCxnSpPr>
        <p:spPr>
          <a:xfrm>
            <a:off x="538925" y="997533"/>
            <a:ext cx="8309400" cy="0"/>
          </a:xfrm>
          <a:prstGeom prst="straightConnector1">
            <a:avLst/>
          </a:prstGeom>
          <a:noFill/>
          <a:ln w="9525" cap="flat" cmpd="sng">
            <a:solidFill>
              <a:srgbClr val="9CDBE5"/>
            </a:solidFill>
            <a:prstDash val="solid"/>
            <a:round/>
            <a:headEnd type="none" w="med" len="med"/>
            <a:tailEnd type="none" w="med" len="med"/>
          </a:ln>
        </p:spPr>
      </p:cxnSp>
      <p:sp>
        <p:nvSpPr>
          <p:cNvPr id="14" name="TextBox 13">
            <a:extLst>
              <a:ext uri="{FF2B5EF4-FFF2-40B4-BE49-F238E27FC236}">
                <a16:creationId xmlns:a16="http://schemas.microsoft.com/office/drawing/2014/main" id="{737B23C4-2EAA-64AC-C4C5-82C7EC35883F}"/>
              </a:ext>
            </a:extLst>
          </p:cNvPr>
          <p:cNvSpPr txBox="1"/>
          <p:nvPr/>
        </p:nvSpPr>
        <p:spPr>
          <a:xfrm>
            <a:off x="114300" y="1216243"/>
            <a:ext cx="6073140" cy="3788584"/>
          </a:xfrm>
          <a:prstGeom prst="rect">
            <a:avLst/>
          </a:prstGeom>
        </p:spPr>
        <p:txBody>
          <a:bodyPr vert="horz" lIns="91440" tIns="45720" rIns="91440" bIns="45720" rtlCol="0" anchor="ctr">
            <a:noAutofit/>
          </a:bodyPr>
          <a:lstStyle/>
          <a:p>
            <a:pPr marL="285750" indent="-228600">
              <a:buFont typeface="Arial" panose="020B0604020202020204" pitchFamily="34" charset="0"/>
              <a:buChar char="•"/>
            </a:pPr>
            <a:r>
              <a:rPr lang="en-US" sz="1050" dirty="0">
                <a:latin typeface="Perpetua" panose="02020502060401020303" pitchFamily="18" charset="0"/>
              </a:rPr>
              <a:t>MoRTH and IRC codes has set guidelines for quality tests and checklists to ensure systematic and high-quality construction </a:t>
            </a:r>
          </a:p>
          <a:p>
            <a:pPr marL="285750" indent="-228600">
              <a:spcAft>
                <a:spcPts val="600"/>
              </a:spcAft>
              <a:buFont typeface="Arial" panose="020B0604020202020204" pitchFamily="34" charset="0"/>
              <a:buChar char="•"/>
            </a:pPr>
            <a:r>
              <a:rPr lang="en-US" sz="1050" dirty="0">
                <a:latin typeface="Perpetua" panose="02020502060401020303" pitchFamily="18" charset="0"/>
              </a:rPr>
              <a:t>Lack of compliance can lead to critical quality issues, as highlighted in MoRTH Quality control zone and NHAI circulars dated  01</a:t>
            </a:r>
            <a:r>
              <a:rPr lang="en-US" sz="1050" baseline="30000" dirty="0">
                <a:latin typeface="Perpetua" panose="02020502060401020303" pitchFamily="18" charset="0"/>
              </a:rPr>
              <a:t>st</a:t>
            </a:r>
            <a:r>
              <a:rPr lang="en-US" sz="1050" dirty="0">
                <a:latin typeface="Perpetua" panose="02020502060401020303" pitchFamily="18" charset="0"/>
              </a:rPr>
              <a:t> November 2020 and 09</a:t>
            </a:r>
            <a:r>
              <a:rPr lang="en-US" sz="1050" baseline="30000" dirty="0">
                <a:latin typeface="Perpetua" panose="02020502060401020303" pitchFamily="18" charset="0"/>
              </a:rPr>
              <a:t>th</a:t>
            </a:r>
            <a:r>
              <a:rPr lang="en-US" sz="1050" dirty="0">
                <a:latin typeface="Perpetua" panose="02020502060401020303" pitchFamily="18" charset="0"/>
              </a:rPr>
              <a:t> August 2024, respectively.</a:t>
            </a:r>
          </a:p>
          <a:p>
            <a:pPr marL="720000" lvl="1">
              <a:lnSpc>
                <a:spcPct val="115000"/>
              </a:lnSpc>
              <a:spcAft>
                <a:spcPts val="200"/>
              </a:spcAft>
              <a:buFont typeface="Wingdings" panose="05000000000000000000" pitchFamily="2" charset="2"/>
              <a:buChar char="v"/>
            </a:pPr>
            <a:r>
              <a:rPr lang="en-US" sz="1050" kern="100" dirty="0">
                <a:effectLst/>
                <a:latin typeface="Perpetua" panose="02020502060401020303" pitchFamily="18" charset="0"/>
                <a:ea typeface="Aptos" panose="020B0004020202020204" pitchFamily="34" charset="0"/>
                <a:cs typeface="Times New Roman" panose="02020603050405020304" pitchFamily="18" charset="0"/>
              </a:rPr>
              <a:t>Deficient thickness of granular/bituminous/concrete layers.</a:t>
            </a:r>
          </a:p>
          <a:p>
            <a:pPr marL="720000" lvl="1">
              <a:lnSpc>
                <a:spcPct val="115000"/>
              </a:lnSpc>
              <a:spcAft>
                <a:spcPts val="200"/>
              </a:spcAft>
              <a:buFont typeface="Wingdings" panose="05000000000000000000" pitchFamily="2" charset="2"/>
              <a:buChar char="v"/>
            </a:pPr>
            <a:r>
              <a:rPr lang="en-IN" sz="1050" kern="100" dirty="0">
                <a:latin typeface="Perpetua" panose="02020502060401020303" pitchFamily="18" charset="0"/>
                <a:ea typeface="Aptos" panose="020B0004020202020204" pitchFamily="34" charset="0"/>
                <a:cs typeface="Times New Roman" panose="02020603050405020304" pitchFamily="18" charset="0"/>
              </a:rPr>
              <a:t>Settlements near approach slabs</a:t>
            </a:r>
            <a:endParaRPr lang="en-IN" sz="1050" kern="100" dirty="0">
              <a:effectLst/>
              <a:latin typeface="Perpetua" panose="02020502060401020303" pitchFamily="18" charset="0"/>
              <a:ea typeface="Aptos" panose="020B0004020202020204" pitchFamily="34" charset="0"/>
              <a:cs typeface="Times New Roman" panose="02020603050405020304" pitchFamily="18" charset="0"/>
            </a:endParaRPr>
          </a:p>
          <a:p>
            <a:pPr marL="720000" lvl="1">
              <a:lnSpc>
                <a:spcPct val="115000"/>
              </a:lnSpc>
              <a:spcAft>
                <a:spcPts val="200"/>
              </a:spcAft>
              <a:buFont typeface="Wingdings" panose="05000000000000000000" pitchFamily="2" charset="2"/>
              <a:buChar char="v"/>
            </a:pPr>
            <a:r>
              <a:rPr lang="en-US" sz="1050" kern="100" dirty="0">
                <a:effectLst/>
                <a:latin typeface="Perpetua" panose="02020502060401020303" pitchFamily="18" charset="0"/>
                <a:ea typeface="Aptos" panose="020B0004020202020204" pitchFamily="34" charset="0"/>
                <a:cs typeface="Times New Roman" panose="02020603050405020304" pitchFamily="18" charset="0"/>
              </a:rPr>
              <a:t>Depressions or cracks in concrete slabs. </a:t>
            </a:r>
          </a:p>
          <a:p>
            <a:pPr marL="720000" lvl="1">
              <a:lnSpc>
                <a:spcPct val="115000"/>
              </a:lnSpc>
              <a:spcAft>
                <a:spcPts val="200"/>
              </a:spcAft>
              <a:buFont typeface="Wingdings" panose="05000000000000000000" pitchFamily="2" charset="2"/>
              <a:buChar char="v"/>
            </a:pPr>
            <a:r>
              <a:rPr lang="en-US" sz="1050" kern="100" dirty="0">
                <a:effectLst/>
                <a:latin typeface="Perpetua" panose="02020502060401020303" pitchFamily="18" charset="0"/>
                <a:ea typeface="Aptos" panose="020B0004020202020204" pitchFamily="34" charset="0"/>
                <a:cs typeface="Times New Roman" panose="02020603050405020304" pitchFamily="18" charset="0"/>
              </a:rPr>
              <a:t>Inadequate slope and compaction of earthen shoulders and embankments.</a:t>
            </a:r>
          </a:p>
          <a:p>
            <a:pPr marL="720000" lvl="1">
              <a:lnSpc>
                <a:spcPct val="115000"/>
              </a:lnSpc>
              <a:spcAft>
                <a:spcPts val="200"/>
              </a:spcAft>
              <a:buFont typeface="Wingdings" panose="05000000000000000000" pitchFamily="2" charset="2"/>
              <a:buChar char="v"/>
            </a:pPr>
            <a:r>
              <a:rPr lang="en-US" sz="1050" kern="100" dirty="0">
                <a:effectLst/>
                <a:latin typeface="Perpetua" panose="02020502060401020303" pitchFamily="18" charset="0"/>
                <a:ea typeface="Aptos" panose="020B0004020202020204" pitchFamily="34" charset="0"/>
                <a:cs typeface="Times New Roman" panose="02020603050405020304" pitchFamily="18" charset="0"/>
              </a:rPr>
              <a:t>Use of non-specified grades of bitumen. Bitumen quantity not adhering to design mix requirements.</a:t>
            </a:r>
          </a:p>
          <a:p>
            <a:pPr marL="720000" lvl="1">
              <a:lnSpc>
                <a:spcPct val="115000"/>
              </a:lnSpc>
              <a:spcAft>
                <a:spcPts val="200"/>
              </a:spcAft>
              <a:buFont typeface="Wingdings" panose="05000000000000000000" pitchFamily="2" charset="2"/>
              <a:buChar char="v"/>
            </a:pPr>
            <a:r>
              <a:rPr lang="en-US" sz="1050" kern="100" dirty="0">
                <a:effectLst/>
                <a:latin typeface="Perpetua" panose="02020502060401020303" pitchFamily="18" charset="0"/>
                <a:ea typeface="Aptos" panose="020B0004020202020204" pitchFamily="34" charset="0"/>
                <a:cs typeface="Times New Roman" panose="02020603050405020304" pitchFamily="18" charset="0"/>
              </a:rPr>
              <a:t>Failure to follow step-by-step procedures for embankment or subgrade construction, leading to early settlement, particularly near approach slabs.</a:t>
            </a:r>
          </a:p>
          <a:p>
            <a:pPr marL="720000" lvl="1">
              <a:lnSpc>
                <a:spcPct val="90000"/>
              </a:lnSpc>
              <a:spcBef>
                <a:spcPts val="600"/>
              </a:spcBef>
              <a:spcAft>
                <a:spcPts val="600"/>
              </a:spcAft>
              <a:buFont typeface="Wingdings" panose="05000000000000000000" pitchFamily="2" charset="2"/>
              <a:buChar char="v"/>
            </a:pPr>
            <a:r>
              <a:rPr lang="en-US" sz="1050" dirty="0">
                <a:latin typeface="Perpetua" panose="02020502060401020303" pitchFamily="18" charset="0"/>
              </a:rPr>
              <a:t>Tests for materials and proprietary items must be conducted at site laboratories or by third parties; these are often overlooked.</a:t>
            </a:r>
          </a:p>
          <a:p>
            <a:pPr marL="720000" lvl="1">
              <a:lnSpc>
                <a:spcPct val="90000"/>
              </a:lnSpc>
              <a:spcBef>
                <a:spcPts val="600"/>
              </a:spcBef>
              <a:spcAft>
                <a:spcPts val="600"/>
              </a:spcAft>
              <a:buFont typeface="Wingdings" panose="05000000000000000000" pitchFamily="2" charset="2"/>
              <a:buChar char="v"/>
            </a:pPr>
            <a:r>
              <a:rPr lang="en-US" sz="1050" dirty="0">
                <a:latin typeface="Perpetua" panose="02020502060401020303" pitchFamily="18" charset="0"/>
              </a:rPr>
              <a:t>Inadequate protection works.</a:t>
            </a:r>
          </a:p>
          <a:p>
            <a:pPr marL="720000" lvl="1">
              <a:lnSpc>
                <a:spcPct val="115000"/>
              </a:lnSpc>
              <a:spcAft>
                <a:spcPts val="200"/>
              </a:spcAft>
              <a:buFont typeface="Wingdings" panose="05000000000000000000" pitchFamily="2" charset="2"/>
              <a:buChar char="v"/>
            </a:pPr>
            <a:r>
              <a:rPr lang="en-IN" sz="1050" kern="100" dirty="0">
                <a:effectLst/>
                <a:latin typeface="Perpetua" panose="02020502060401020303" pitchFamily="18" charset="0"/>
                <a:ea typeface="Aptos" panose="020B0004020202020204" pitchFamily="34" charset="0"/>
                <a:cs typeface="Times New Roman" panose="02020603050405020304" pitchFamily="18" charset="0"/>
              </a:rPr>
              <a:t>The frequency of material testing does not comply with IRC and MoRTH specifications.</a:t>
            </a:r>
          </a:p>
          <a:p>
            <a:pPr marL="720000" lvl="1">
              <a:lnSpc>
                <a:spcPct val="115000"/>
              </a:lnSpc>
              <a:spcAft>
                <a:spcPts val="200"/>
              </a:spcAft>
              <a:buFont typeface="Wingdings" panose="05000000000000000000" pitchFamily="2" charset="2"/>
              <a:buChar char="v"/>
            </a:pPr>
            <a:r>
              <a:rPr lang="en-IN" sz="1050" kern="100" dirty="0">
                <a:effectLst/>
                <a:latin typeface="Perpetua" panose="02020502060401020303" pitchFamily="18" charset="0"/>
                <a:ea typeface="Aptos" panose="020B0004020202020204" pitchFamily="34" charset="0"/>
                <a:cs typeface="Times New Roman" panose="02020603050405020304" pitchFamily="18" charset="0"/>
              </a:rPr>
              <a:t>Quality Assurance Plans (QAP) are too generic and lack project-specific details.</a:t>
            </a:r>
          </a:p>
          <a:p>
            <a:pPr marL="720000" lvl="1">
              <a:lnSpc>
                <a:spcPct val="115000"/>
              </a:lnSpc>
              <a:spcAft>
                <a:spcPts val="200"/>
              </a:spcAft>
              <a:buFont typeface="Wingdings" panose="05000000000000000000" pitchFamily="2" charset="2"/>
              <a:buChar char="v"/>
            </a:pPr>
            <a:r>
              <a:rPr lang="en-IN" sz="1050" kern="100" dirty="0">
                <a:effectLst/>
                <a:latin typeface="Perpetua" panose="02020502060401020303" pitchFamily="18" charset="0"/>
                <a:ea typeface="Aptos" panose="020B0004020202020204" pitchFamily="34" charset="0"/>
                <a:cs typeface="Times New Roman" panose="02020603050405020304" pitchFamily="18" charset="0"/>
              </a:rPr>
              <a:t>Earth filling in embankments/subgrades is not being done with the required layer thickness according to MoRTH specifications</a:t>
            </a:r>
          </a:p>
          <a:p>
            <a:pPr marL="720000" lvl="1">
              <a:lnSpc>
                <a:spcPct val="115000"/>
              </a:lnSpc>
              <a:spcAft>
                <a:spcPts val="200"/>
              </a:spcAft>
              <a:buFont typeface="Wingdings" panose="05000000000000000000" pitchFamily="2" charset="2"/>
              <a:buChar char="v"/>
            </a:pPr>
            <a:r>
              <a:rPr lang="en-IN" sz="1050" kern="100" dirty="0">
                <a:effectLst/>
                <a:latin typeface="Perpetua" panose="02020502060401020303" pitchFamily="18" charset="0"/>
                <a:ea typeface="Aptos" panose="020B0004020202020204" pitchFamily="34" charset="0"/>
                <a:cs typeface="Times New Roman" panose="02020603050405020304" pitchFamily="18" charset="0"/>
              </a:rPr>
              <a:t>PCC/CC has been backdated, yet many permanent/safety works remain incomplete, and some completed works show poor construction practices.</a:t>
            </a:r>
          </a:p>
          <a:p>
            <a:pPr>
              <a:lnSpc>
                <a:spcPct val="90000"/>
              </a:lnSpc>
            </a:pPr>
            <a:endParaRPr lang="en-US" sz="1050" dirty="0">
              <a:latin typeface="Perpetua" panose="02020502060401020303" pitchFamily="18" charset="0"/>
            </a:endParaRPr>
          </a:p>
        </p:txBody>
      </p:sp>
      <p:pic>
        <p:nvPicPr>
          <p:cNvPr id="15" name="Picture 2">
            <a:extLst>
              <a:ext uri="{FF2B5EF4-FFF2-40B4-BE49-F238E27FC236}">
                <a16:creationId xmlns:a16="http://schemas.microsoft.com/office/drawing/2014/main" id="{C0FAC3CF-1DC4-8DD0-AEE7-B601590A72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9" r="-1" b="-678"/>
          <a:stretch/>
        </p:blipFill>
        <p:spPr bwMode="auto">
          <a:xfrm>
            <a:off x="6187440" y="1045170"/>
            <a:ext cx="2380370" cy="11798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aja Farrukh's Blog: REASONS WHY CONCRETE IS THE BEST PAVEMENT CHOICE">
            <a:extLst>
              <a:ext uri="{FF2B5EF4-FFF2-40B4-BE49-F238E27FC236}">
                <a16:creationId xmlns:a16="http://schemas.microsoft.com/office/drawing/2014/main" id="{22FF7B8A-1515-E48F-1339-BEE29F5A6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625" y="2225040"/>
            <a:ext cx="3048000" cy="9176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Major bridge components HD">
            <a:extLst>
              <a:ext uri="{FF2B5EF4-FFF2-40B4-BE49-F238E27FC236}">
                <a16:creationId xmlns:a16="http://schemas.microsoft.com/office/drawing/2014/main" id="{5325FEE1-11B5-D838-5053-B6E1CB58C1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796"/>
          <a:stretch/>
        </p:blipFill>
        <p:spPr bwMode="auto">
          <a:xfrm>
            <a:off x="6187439" y="3397908"/>
            <a:ext cx="2881093" cy="1574135"/>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4B8EC04-2E4A-CF7E-755A-B7C720402A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animEffect transition="in" filter="fade">
                                      <p:cBhvr>
                                        <p:cTn id="14" dur="500"/>
                                        <p:tgtEl>
                                          <p:spTgt spid="14">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xEl>
                                              <p:pRg st="4" end="4"/>
                                            </p:txEl>
                                          </p:spTgt>
                                        </p:tgtEl>
                                        <p:attrNameLst>
                                          <p:attrName>style.visibility</p:attrName>
                                        </p:attrNameLst>
                                      </p:cBhvr>
                                      <p:to>
                                        <p:strVal val="visible"/>
                                      </p:to>
                                    </p:set>
                                    <p:animEffect transition="in" filter="fade">
                                      <p:cBhvr>
                                        <p:cTn id="20" dur="500"/>
                                        <p:tgtEl>
                                          <p:spTgt spid="1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animEffect transition="in" filter="fade">
                                      <p:cBhvr>
                                        <p:cTn id="23" dur="500"/>
                                        <p:tgtEl>
                                          <p:spTgt spid="14">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xEl>
                                              <p:pRg st="6" end="6"/>
                                            </p:txEl>
                                          </p:spTgt>
                                        </p:tgtEl>
                                        <p:attrNameLst>
                                          <p:attrName>style.visibility</p:attrName>
                                        </p:attrNameLst>
                                      </p:cBhvr>
                                      <p:to>
                                        <p:strVal val="visible"/>
                                      </p:to>
                                    </p:set>
                                    <p:animEffect transition="in" filter="fade">
                                      <p:cBhvr>
                                        <p:cTn id="26" dur="500"/>
                                        <p:tgtEl>
                                          <p:spTgt spid="14">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xEl>
                                              <p:pRg st="7" end="7"/>
                                            </p:txEl>
                                          </p:spTgt>
                                        </p:tgtEl>
                                        <p:attrNameLst>
                                          <p:attrName>style.visibility</p:attrName>
                                        </p:attrNameLst>
                                      </p:cBhvr>
                                      <p:to>
                                        <p:strVal val="visible"/>
                                      </p:to>
                                    </p:set>
                                    <p:animEffect transition="in" filter="fade">
                                      <p:cBhvr>
                                        <p:cTn id="29" dur="500"/>
                                        <p:tgtEl>
                                          <p:spTgt spid="14">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xEl>
                                              <p:pRg st="8" end="8"/>
                                            </p:txEl>
                                          </p:spTgt>
                                        </p:tgtEl>
                                        <p:attrNameLst>
                                          <p:attrName>style.visibility</p:attrName>
                                        </p:attrNameLst>
                                      </p:cBhvr>
                                      <p:to>
                                        <p:strVal val="visible"/>
                                      </p:to>
                                    </p:set>
                                    <p:animEffect transition="in" filter="fade">
                                      <p:cBhvr>
                                        <p:cTn id="32" dur="500"/>
                                        <p:tgtEl>
                                          <p:spTgt spid="14">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xEl>
                                              <p:pRg st="9" end="9"/>
                                            </p:txEl>
                                          </p:spTgt>
                                        </p:tgtEl>
                                        <p:attrNameLst>
                                          <p:attrName>style.visibility</p:attrName>
                                        </p:attrNameLst>
                                      </p:cBhvr>
                                      <p:to>
                                        <p:strVal val="visible"/>
                                      </p:to>
                                    </p:set>
                                    <p:animEffect transition="in" filter="fade">
                                      <p:cBhvr>
                                        <p:cTn id="35" dur="500"/>
                                        <p:tgtEl>
                                          <p:spTgt spid="14">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xEl>
                                              <p:pRg st="10" end="10"/>
                                            </p:txEl>
                                          </p:spTgt>
                                        </p:tgtEl>
                                        <p:attrNameLst>
                                          <p:attrName>style.visibility</p:attrName>
                                        </p:attrNameLst>
                                      </p:cBhvr>
                                      <p:to>
                                        <p:strVal val="visible"/>
                                      </p:to>
                                    </p:set>
                                    <p:animEffect transition="in" filter="fade">
                                      <p:cBhvr>
                                        <p:cTn id="38" dur="500"/>
                                        <p:tgtEl>
                                          <p:spTgt spid="14">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xEl>
                                              <p:pRg st="11" end="11"/>
                                            </p:txEl>
                                          </p:spTgt>
                                        </p:tgtEl>
                                        <p:attrNameLst>
                                          <p:attrName>style.visibility</p:attrName>
                                        </p:attrNameLst>
                                      </p:cBhvr>
                                      <p:to>
                                        <p:strVal val="visible"/>
                                      </p:to>
                                    </p:set>
                                    <p:animEffect transition="in" filter="fade">
                                      <p:cBhvr>
                                        <p:cTn id="41" dur="500"/>
                                        <p:tgtEl>
                                          <p:spTgt spid="14">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xEl>
                                              <p:pRg st="12" end="12"/>
                                            </p:txEl>
                                          </p:spTgt>
                                        </p:tgtEl>
                                        <p:attrNameLst>
                                          <p:attrName>style.visibility</p:attrName>
                                        </p:attrNameLst>
                                      </p:cBhvr>
                                      <p:to>
                                        <p:strVal val="visible"/>
                                      </p:to>
                                    </p:set>
                                    <p:animEffect transition="in" filter="fade">
                                      <p:cBhvr>
                                        <p:cTn id="44" dur="500"/>
                                        <p:tgtEl>
                                          <p:spTgt spid="14">
                                            <p:txEl>
                                              <p:pRg st="12" end="1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xEl>
                                              <p:pRg st="13" end="13"/>
                                            </p:txEl>
                                          </p:spTgt>
                                        </p:tgtEl>
                                        <p:attrNameLst>
                                          <p:attrName>style.visibility</p:attrName>
                                        </p:attrNameLst>
                                      </p:cBhvr>
                                      <p:to>
                                        <p:strVal val="visible"/>
                                      </p:to>
                                    </p:set>
                                    <p:animEffect transition="in" filter="fade">
                                      <p:cBhvr>
                                        <p:cTn id="47" dur="500"/>
                                        <p:tgtEl>
                                          <p:spTgt spid="14">
                                            <p:txEl>
                                              <p:pRg st="13" end="1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4563E-37EF-9BF2-BFBF-D0EEBD7955D2}"/>
            </a:ext>
          </a:extLst>
        </p:cNvPr>
        <p:cNvGrpSpPr/>
        <p:nvPr/>
      </p:nvGrpSpPr>
      <p:grpSpPr>
        <a:xfrm>
          <a:off x="0" y="0"/>
          <a:ext cx="0" cy="0"/>
          <a:chOff x="0" y="0"/>
          <a:chExt cx="0" cy="0"/>
        </a:xfrm>
      </p:grpSpPr>
      <p:grpSp>
        <p:nvGrpSpPr>
          <p:cNvPr id="1055" name="Group 1054">
            <a:extLst>
              <a:ext uri="{FF2B5EF4-FFF2-40B4-BE49-F238E27FC236}">
                <a16:creationId xmlns:a16="http://schemas.microsoft.com/office/drawing/2014/main" id="{A4AFD562-E827-5282-B9C0-F2492B989E2E}"/>
              </a:ext>
            </a:extLst>
          </p:cNvPr>
          <p:cNvGrpSpPr/>
          <p:nvPr/>
        </p:nvGrpSpPr>
        <p:grpSpPr>
          <a:xfrm>
            <a:off x="4509939" y="1073409"/>
            <a:ext cx="4123403" cy="3718472"/>
            <a:chOff x="6089950" y="854177"/>
            <a:chExt cx="5497870" cy="5598538"/>
          </a:xfrm>
        </p:grpSpPr>
        <p:grpSp>
          <p:nvGrpSpPr>
            <p:cNvPr id="53" name="Group 52">
              <a:extLst>
                <a:ext uri="{FF2B5EF4-FFF2-40B4-BE49-F238E27FC236}">
                  <a16:creationId xmlns:a16="http://schemas.microsoft.com/office/drawing/2014/main" id="{A27C34C6-3DDF-946B-0398-68F94833FC71}"/>
                </a:ext>
              </a:extLst>
            </p:cNvPr>
            <p:cNvGrpSpPr/>
            <p:nvPr/>
          </p:nvGrpSpPr>
          <p:grpSpPr>
            <a:xfrm>
              <a:off x="6089950" y="854177"/>
              <a:ext cx="5488333" cy="2646782"/>
              <a:chOff x="11824520" y="3804693"/>
              <a:chExt cx="4362856" cy="2114300"/>
            </a:xfrm>
          </p:grpSpPr>
          <p:grpSp>
            <p:nvGrpSpPr>
              <p:cNvPr id="51" name="Group 50">
                <a:extLst>
                  <a:ext uri="{FF2B5EF4-FFF2-40B4-BE49-F238E27FC236}">
                    <a16:creationId xmlns:a16="http://schemas.microsoft.com/office/drawing/2014/main" id="{1E6497EC-FA36-D37F-B61D-ACE060A5BE31}"/>
                  </a:ext>
                </a:extLst>
              </p:cNvPr>
              <p:cNvGrpSpPr/>
              <p:nvPr/>
            </p:nvGrpSpPr>
            <p:grpSpPr>
              <a:xfrm>
                <a:off x="11826880" y="3804693"/>
                <a:ext cx="4360496" cy="1855101"/>
                <a:chOff x="11618036" y="3763603"/>
                <a:chExt cx="4360496" cy="1855101"/>
              </a:xfrm>
            </p:grpSpPr>
            <p:pic>
              <p:nvPicPr>
                <p:cNvPr id="12" name="Picture 11">
                  <a:extLst>
                    <a:ext uri="{FF2B5EF4-FFF2-40B4-BE49-F238E27FC236}">
                      <a16:creationId xmlns:a16="http://schemas.microsoft.com/office/drawing/2014/main" id="{FA00B54D-BB0F-ADA4-2EA1-04A0DE4B48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18036" y="3763604"/>
                  <a:ext cx="2669362" cy="1855100"/>
                </a:xfrm>
                <a:prstGeom prst="rect">
                  <a:avLst/>
                </a:prstGeom>
                <a:ln>
                  <a:solidFill>
                    <a:srgbClr val="00B050"/>
                  </a:solidFill>
                </a:ln>
              </p:spPr>
            </p:pic>
            <p:pic>
              <p:nvPicPr>
                <p:cNvPr id="17" name="Picture 16">
                  <a:extLst>
                    <a:ext uri="{FF2B5EF4-FFF2-40B4-BE49-F238E27FC236}">
                      <a16:creationId xmlns:a16="http://schemas.microsoft.com/office/drawing/2014/main" id="{F2CCEAF1-FDFC-87AC-3ADE-30D297DC3357}"/>
                    </a:ext>
                  </a:extLst>
                </p:cNvPr>
                <p:cNvPicPr>
                  <a:picLocks noChangeAspect="1"/>
                </p:cNvPicPr>
                <p:nvPr/>
              </p:nvPicPr>
              <p:blipFill>
                <a:blip r:embed="rId5"/>
                <a:stretch>
                  <a:fillRect/>
                </a:stretch>
              </p:blipFill>
              <p:spPr>
                <a:xfrm>
                  <a:off x="14327468" y="3763603"/>
                  <a:ext cx="1651064" cy="1844038"/>
                </a:xfrm>
                <a:prstGeom prst="rect">
                  <a:avLst/>
                </a:prstGeom>
                <a:ln>
                  <a:solidFill>
                    <a:srgbClr val="00B050"/>
                  </a:solidFill>
                </a:ln>
              </p:spPr>
            </p:pic>
          </p:grpSp>
          <p:sp>
            <p:nvSpPr>
              <p:cNvPr id="52" name="TextBox 51">
                <a:extLst>
                  <a:ext uri="{FF2B5EF4-FFF2-40B4-BE49-F238E27FC236}">
                    <a16:creationId xmlns:a16="http://schemas.microsoft.com/office/drawing/2014/main" id="{76B48D3E-02B3-8840-B8C8-1C8EE11485BE}"/>
                  </a:ext>
                </a:extLst>
              </p:cNvPr>
              <p:cNvSpPr txBox="1"/>
              <p:nvPr/>
            </p:nvSpPr>
            <p:spPr>
              <a:xfrm>
                <a:off x="11824520" y="5648549"/>
                <a:ext cx="2062975" cy="270444"/>
              </a:xfrm>
              <a:prstGeom prst="rect">
                <a:avLst/>
              </a:prstGeom>
              <a:noFill/>
            </p:spPr>
            <p:txBody>
              <a:bodyPr wrap="none" rtlCol="0">
                <a:spAutoFit/>
              </a:bodyPr>
              <a:lstStyle/>
              <a:p>
                <a:pPr defTabSz="685800">
                  <a:buClrTx/>
                  <a:defRPr/>
                </a:pPr>
                <a:r>
                  <a:rPr lang="en-IN" sz="1050" kern="1200">
                    <a:solidFill>
                      <a:prstClr val="black"/>
                    </a:solidFill>
                    <a:latin typeface="Perpetua" panose="02020502060401020303" pitchFamily="18" charset="0"/>
                    <a:ea typeface="+mn-ea"/>
                    <a:cs typeface="+mn-cs"/>
                  </a:rPr>
                  <a:t>Figure: Paper based reporting at site</a:t>
                </a:r>
              </a:p>
            </p:txBody>
          </p:sp>
        </p:grpSp>
        <p:grpSp>
          <p:nvGrpSpPr>
            <p:cNvPr id="40" name="Group 39">
              <a:extLst>
                <a:ext uri="{FF2B5EF4-FFF2-40B4-BE49-F238E27FC236}">
                  <a16:creationId xmlns:a16="http://schemas.microsoft.com/office/drawing/2014/main" id="{CE8BD546-7504-37F0-0CD4-8F3AEABE20F6}"/>
                </a:ext>
              </a:extLst>
            </p:cNvPr>
            <p:cNvGrpSpPr/>
            <p:nvPr/>
          </p:nvGrpSpPr>
          <p:grpSpPr>
            <a:xfrm>
              <a:off x="6089950" y="3511969"/>
              <a:ext cx="5497870" cy="2940746"/>
              <a:chOff x="4187142" y="1939168"/>
              <a:chExt cx="5446437" cy="2981053"/>
            </a:xfrm>
          </p:grpSpPr>
          <p:pic>
            <p:nvPicPr>
              <p:cNvPr id="41" name="Picture 40">
                <a:extLst>
                  <a:ext uri="{FF2B5EF4-FFF2-40B4-BE49-F238E27FC236}">
                    <a16:creationId xmlns:a16="http://schemas.microsoft.com/office/drawing/2014/main" id="{83F84C4B-4C82-4252-D799-1E0E66DA794C}"/>
                  </a:ext>
                </a:extLst>
              </p:cNvPr>
              <p:cNvPicPr>
                <a:picLocks noChangeAspect="1"/>
              </p:cNvPicPr>
              <p:nvPr/>
            </p:nvPicPr>
            <p:blipFill>
              <a:blip r:embed="rId6"/>
              <a:stretch>
                <a:fillRect/>
              </a:stretch>
            </p:blipFill>
            <p:spPr>
              <a:xfrm>
                <a:off x="4187142" y="1939168"/>
                <a:ext cx="5436989" cy="2723900"/>
              </a:xfrm>
              <a:prstGeom prst="rect">
                <a:avLst/>
              </a:prstGeom>
              <a:ln>
                <a:solidFill>
                  <a:srgbClr val="00B050"/>
                </a:solidFill>
              </a:ln>
            </p:spPr>
          </p:pic>
          <p:sp>
            <p:nvSpPr>
              <p:cNvPr id="43" name="TextBox 42">
                <a:extLst>
                  <a:ext uri="{FF2B5EF4-FFF2-40B4-BE49-F238E27FC236}">
                    <a16:creationId xmlns:a16="http://schemas.microsoft.com/office/drawing/2014/main" id="{E5B6A01C-FD67-134B-5087-DA8DF186B4B2}"/>
                  </a:ext>
                </a:extLst>
              </p:cNvPr>
              <p:cNvSpPr txBox="1"/>
              <p:nvPr/>
            </p:nvSpPr>
            <p:spPr>
              <a:xfrm>
                <a:off x="7700978" y="2225539"/>
                <a:ext cx="1932601" cy="1965569"/>
              </a:xfrm>
              <a:prstGeom prst="rect">
                <a:avLst/>
              </a:prstGeom>
              <a:noFill/>
            </p:spPr>
            <p:txBody>
              <a:bodyPr wrap="square" rtlCol="0">
                <a:spAutoFit/>
              </a:bodyPr>
              <a:lstStyle/>
              <a:p>
                <a:pPr defTabSz="685800">
                  <a:lnSpc>
                    <a:spcPct val="150000"/>
                  </a:lnSpc>
                  <a:buClrTx/>
                  <a:defRPr/>
                </a:pPr>
                <a:r>
                  <a:rPr lang="en-US" sz="1200" b="1" kern="1200" dirty="0">
                    <a:solidFill>
                      <a:srgbClr val="FF0000"/>
                    </a:solidFill>
                    <a:latin typeface="Perpetua" panose="02020502060401020303" pitchFamily="18" charset="0"/>
                    <a:ea typeface="+mn-ea"/>
                    <a:cs typeface="+mn-cs"/>
                  </a:rPr>
                  <a:t>Delays</a:t>
                </a:r>
              </a:p>
              <a:p>
                <a:pPr defTabSz="685800">
                  <a:lnSpc>
                    <a:spcPct val="150000"/>
                  </a:lnSpc>
                  <a:buClrTx/>
                  <a:defRPr/>
                </a:pPr>
                <a:r>
                  <a:rPr lang="en-US" sz="1200" kern="1200" dirty="0">
                    <a:highlight>
                      <a:srgbClr val="CFE0C2"/>
                    </a:highlight>
                    <a:latin typeface="Perpetua" panose="02020502060401020303" pitchFamily="18" charset="0"/>
                    <a:ea typeface="+mn-ea"/>
                    <a:cs typeface="+mn-cs"/>
                  </a:rPr>
                  <a:t>Collaboration</a:t>
                </a:r>
              </a:p>
              <a:p>
                <a:pPr defTabSz="685800">
                  <a:lnSpc>
                    <a:spcPct val="150000"/>
                  </a:lnSpc>
                  <a:buClrTx/>
                  <a:defRPr/>
                </a:pPr>
                <a:r>
                  <a:rPr lang="en-US" sz="1200" kern="1200" dirty="0">
                    <a:highlight>
                      <a:srgbClr val="CFE0C2"/>
                    </a:highlight>
                    <a:latin typeface="Perpetua" panose="02020502060401020303" pitchFamily="18" charset="0"/>
                    <a:ea typeface="+mn-ea"/>
                    <a:cs typeface="+mn-cs"/>
                  </a:rPr>
                  <a:t>Course corrections</a:t>
                </a:r>
              </a:p>
              <a:p>
                <a:pPr defTabSz="685800">
                  <a:lnSpc>
                    <a:spcPct val="150000"/>
                  </a:lnSpc>
                  <a:buClrTx/>
                  <a:defRPr/>
                </a:pPr>
                <a:r>
                  <a:rPr lang="en-US" sz="1200" kern="1200" dirty="0">
                    <a:highlight>
                      <a:srgbClr val="CFE0C2"/>
                    </a:highlight>
                    <a:latin typeface="Perpetua" panose="02020502060401020303" pitchFamily="18" charset="0"/>
                    <a:ea typeface="+mn-ea"/>
                    <a:cs typeface="+mn-cs"/>
                  </a:rPr>
                  <a:t>Decision-making</a:t>
                </a:r>
              </a:p>
              <a:p>
                <a:pPr defTabSz="685800">
                  <a:lnSpc>
                    <a:spcPct val="150000"/>
                  </a:lnSpc>
                  <a:buClrTx/>
                  <a:defRPr/>
                </a:pPr>
                <a:r>
                  <a:rPr lang="en-US" sz="1200" kern="1200" dirty="0">
                    <a:highlight>
                      <a:srgbClr val="CFE0C2"/>
                    </a:highlight>
                    <a:latin typeface="Perpetua" panose="02020502060401020303" pitchFamily="18" charset="0"/>
                    <a:ea typeface="+mn-ea"/>
                    <a:cs typeface="+mn-cs"/>
                  </a:rPr>
                  <a:t> Dispute resolution</a:t>
                </a:r>
                <a:endParaRPr lang="en-US" sz="1050" b="1" kern="1200" dirty="0">
                  <a:solidFill>
                    <a:prstClr val="white"/>
                  </a:solidFill>
                  <a:highlight>
                    <a:srgbClr val="CFE0C2"/>
                  </a:highlight>
                  <a:latin typeface="Perpetua" panose="02020502060401020303" pitchFamily="18" charset="0"/>
                  <a:ea typeface="+mn-ea"/>
                  <a:cs typeface="+mn-cs"/>
                </a:endParaRPr>
              </a:p>
            </p:txBody>
          </p:sp>
          <p:sp>
            <p:nvSpPr>
              <p:cNvPr id="48" name="TextBox 47">
                <a:extLst>
                  <a:ext uri="{FF2B5EF4-FFF2-40B4-BE49-F238E27FC236}">
                    <a16:creationId xmlns:a16="http://schemas.microsoft.com/office/drawing/2014/main" id="{66038202-7C2B-1EAF-7ED9-A1D938933A6B}"/>
                  </a:ext>
                </a:extLst>
              </p:cNvPr>
              <p:cNvSpPr txBox="1"/>
              <p:nvPr/>
            </p:nvSpPr>
            <p:spPr>
              <a:xfrm>
                <a:off x="4273348" y="2205863"/>
                <a:ext cx="3751419" cy="2714358"/>
              </a:xfrm>
              <a:prstGeom prst="rect">
                <a:avLst/>
              </a:prstGeom>
              <a:noFill/>
            </p:spPr>
            <p:txBody>
              <a:bodyPr wrap="square" rtlCol="0">
                <a:spAutoFit/>
              </a:bodyPr>
              <a:lstStyle/>
              <a:p>
                <a:pPr defTabSz="685800">
                  <a:lnSpc>
                    <a:spcPct val="150000"/>
                  </a:lnSpc>
                  <a:buClrTx/>
                  <a:defRPr/>
                </a:pPr>
                <a:r>
                  <a:rPr lang="en-US" sz="1200" b="1" kern="1200" dirty="0">
                    <a:solidFill>
                      <a:srgbClr val="FF0000"/>
                    </a:solidFill>
                    <a:latin typeface="Perpetua" panose="02020502060401020303" pitchFamily="18" charset="0"/>
                    <a:ea typeface="+mn-ea"/>
                    <a:cs typeface="+mn-cs"/>
                  </a:rPr>
                  <a:t>Issues</a:t>
                </a:r>
              </a:p>
              <a:p>
                <a:pPr defTabSz="685800">
                  <a:lnSpc>
                    <a:spcPct val="150000"/>
                  </a:lnSpc>
                  <a:buClrTx/>
                  <a:defRPr/>
                </a:pPr>
                <a:r>
                  <a:rPr lang="en-US" sz="1200" kern="1200" dirty="0">
                    <a:solidFill>
                      <a:prstClr val="black"/>
                    </a:solidFill>
                    <a:highlight>
                      <a:srgbClr val="D7E4BD"/>
                    </a:highlight>
                    <a:latin typeface="Perpetua" panose="02020502060401020303" pitchFamily="18" charset="0"/>
                    <a:ea typeface="+mn-ea"/>
                    <a:cs typeface="+mn-cs"/>
                  </a:rPr>
                  <a:t>Time Consuming</a:t>
                </a:r>
              </a:p>
              <a:p>
                <a:pPr defTabSz="685800">
                  <a:lnSpc>
                    <a:spcPct val="150000"/>
                  </a:lnSpc>
                  <a:buClrTx/>
                  <a:defRPr/>
                </a:pPr>
                <a:r>
                  <a:rPr lang="en-US" sz="1200" kern="1200" dirty="0">
                    <a:solidFill>
                      <a:prstClr val="black"/>
                    </a:solidFill>
                    <a:highlight>
                      <a:srgbClr val="D7E4BD"/>
                    </a:highlight>
                    <a:latin typeface="Perpetua" panose="02020502060401020303" pitchFamily="18" charset="0"/>
                    <a:ea typeface="+mn-ea"/>
                    <a:cs typeface="+mn-cs"/>
                  </a:rPr>
                  <a:t>Storage space and Security issues</a:t>
                </a:r>
              </a:p>
              <a:p>
                <a:pPr defTabSz="685800">
                  <a:lnSpc>
                    <a:spcPct val="150000"/>
                  </a:lnSpc>
                  <a:buClrTx/>
                  <a:defRPr/>
                </a:pPr>
                <a:r>
                  <a:rPr lang="en-US" sz="1200" kern="1200" dirty="0">
                    <a:solidFill>
                      <a:prstClr val="black"/>
                    </a:solidFill>
                    <a:highlight>
                      <a:srgbClr val="D7E4BD"/>
                    </a:highlight>
                    <a:latin typeface="Perpetua" panose="02020502060401020303" pitchFamily="18" charset="0"/>
                    <a:ea typeface="+mn-ea"/>
                    <a:cs typeface="+mn-cs"/>
                  </a:rPr>
                  <a:t>Prone to damage and document loss</a:t>
                </a:r>
              </a:p>
              <a:p>
                <a:pPr defTabSz="685800">
                  <a:lnSpc>
                    <a:spcPct val="150000"/>
                  </a:lnSpc>
                  <a:buClrTx/>
                  <a:defRPr/>
                </a:pPr>
                <a:r>
                  <a:rPr lang="en-US" sz="1200" kern="1200" dirty="0">
                    <a:solidFill>
                      <a:prstClr val="black"/>
                    </a:solidFill>
                    <a:highlight>
                      <a:srgbClr val="D7E4BD"/>
                    </a:highlight>
                    <a:latin typeface="Perpetua" panose="02020502060401020303" pitchFamily="18" charset="0"/>
                    <a:ea typeface="+mn-ea"/>
                    <a:cs typeface="+mn-cs"/>
                  </a:rPr>
                  <a:t>Environmental damage</a:t>
                </a:r>
              </a:p>
              <a:p>
                <a:pPr defTabSz="685800">
                  <a:lnSpc>
                    <a:spcPct val="150000"/>
                  </a:lnSpc>
                  <a:buClrTx/>
                  <a:defRPr/>
                </a:pPr>
                <a:r>
                  <a:rPr lang="en-US" sz="1200" kern="1200" dirty="0">
                    <a:solidFill>
                      <a:prstClr val="black"/>
                    </a:solidFill>
                    <a:highlight>
                      <a:srgbClr val="D7E4BD"/>
                    </a:highlight>
                    <a:latin typeface="Perpetua" panose="02020502060401020303" pitchFamily="18" charset="0"/>
                    <a:ea typeface="+mn-ea"/>
                    <a:cs typeface="+mn-cs"/>
                  </a:rPr>
                  <a:t>Document transportation</a:t>
                </a:r>
              </a:p>
              <a:p>
                <a:pPr defTabSz="685800">
                  <a:lnSpc>
                    <a:spcPct val="150000"/>
                  </a:lnSpc>
                  <a:buClrTx/>
                  <a:defRPr/>
                </a:pPr>
                <a:endParaRPr lang="en-US" sz="1200" kern="1200" dirty="0">
                  <a:solidFill>
                    <a:prstClr val="black"/>
                  </a:solidFill>
                  <a:highlight>
                    <a:srgbClr val="D7E4BD"/>
                  </a:highlight>
                  <a:latin typeface="Perpetua" panose="02020502060401020303" pitchFamily="18" charset="0"/>
                  <a:ea typeface="+mn-ea"/>
                  <a:cs typeface="+mn-cs"/>
                </a:endParaRPr>
              </a:p>
            </p:txBody>
          </p:sp>
        </p:grpSp>
      </p:grpSp>
      <p:graphicFrame>
        <p:nvGraphicFramePr>
          <p:cNvPr id="6" name="Object 5" hidden="1">
            <a:extLst>
              <a:ext uri="{FF2B5EF4-FFF2-40B4-BE49-F238E27FC236}">
                <a16:creationId xmlns:a16="http://schemas.microsoft.com/office/drawing/2014/main" id="{AF6C4E06-1802-CF0D-4C30-ED4DE2C5DB07}"/>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7" imgW="383" imgH="384" progId="TCLayout.ActiveDocument.1">
                  <p:embed/>
                </p:oleObj>
              </mc:Choice>
              <mc:Fallback>
                <p:oleObj name="think-cell Slide" r:id="rId7" imgW="383" imgH="384" progId="TCLayout.ActiveDocument.1">
                  <p:embed/>
                  <p:pic>
                    <p:nvPicPr>
                      <p:cNvPr id="6" name="Object 5" hidden="1">
                        <a:extLst>
                          <a:ext uri="{FF2B5EF4-FFF2-40B4-BE49-F238E27FC236}">
                            <a16:creationId xmlns:a16="http://schemas.microsoft.com/office/drawing/2014/main" id="{AF6C4E06-1802-CF0D-4C30-ED4DE2C5DB07}"/>
                          </a:ext>
                        </a:extLst>
                      </p:cNvPr>
                      <p:cNvPicPr/>
                      <p:nvPr/>
                    </p:nvPicPr>
                    <p:blipFill>
                      <a:blip r:embed="rId8"/>
                      <a:stretch>
                        <a:fillRect/>
                      </a:stretch>
                    </p:blipFill>
                    <p:spPr>
                      <a:xfrm>
                        <a:off x="1191" y="1191"/>
                        <a:ext cx="1191" cy="1191"/>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FA514447-966D-989E-FCED-D0D7C5F30A96}"/>
              </a:ext>
            </a:extLst>
          </p:cNvPr>
          <p:cNvSpPr txBox="1"/>
          <p:nvPr/>
        </p:nvSpPr>
        <p:spPr>
          <a:xfrm>
            <a:off x="155747" y="1005539"/>
            <a:ext cx="3915215" cy="3340301"/>
          </a:xfrm>
          <a:prstGeom prst="rect">
            <a:avLst/>
          </a:prstGeom>
        </p:spPr>
        <p:txBody>
          <a:bodyPr vert="horz" lIns="68580" tIns="34290" rIns="68580" bIns="34290" rtlCol="0" anchor="ctr">
            <a:normAutofit fontScale="77500" lnSpcReduction="20000"/>
          </a:bodyPr>
          <a:lstStyle/>
          <a:p>
            <a:pPr marL="257175" indent="-214313" defTabSz="685800">
              <a:lnSpc>
                <a:spcPct val="150000"/>
              </a:lnSpc>
              <a:buClrTx/>
              <a:buFont typeface="Arial" panose="020B0604020202020204" pitchFamily="34" charset="0"/>
              <a:buChar char="•"/>
              <a:defRPr/>
            </a:pPr>
            <a:r>
              <a:rPr lang="en-US" sz="1200" kern="1200" dirty="0">
                <a:solidFill>
                  <a:prstClr val="black"/>
                </a:solidFill>
                <a:latin typeface="Perpetua" panose="02020502060401020303" pitchFamily="18" charset="0"/>
                <a:ea typeface="+mn-ea"/>
                <a:cs typeface="+mn-cs"/>
              </a:rPr>
              <a:t>Challenges associated with paper-based reporting</a:t>
            </a:r>
          </a:p>
          <a:p>
            <a:pPr marL="257175" indent="-214313" defTabSz="685800">
              <a:lnSpc>
                <a:spcPct val="150000"/>
              </a:lnSpc>
              <a:buClrTx/>
              <a:buFont typeface="Arial" panose="020B0604020202020204" pitchFamily="34" charset="0"/>
              <a:buChar char="•"/>
              <a:defRPr/>
            </a:pPr>
            <a:r>
              <a:rPr lang="en-US" sz="1200" kern="1200" dirty="0">
                <a:solidFill>
                  <a:schemeClr val="bg1"/>
                </a:solidFill>
                <a:latin typeface="Perpetua" panose="02020502060401020303" pitchFamily="18" charset="0"/>
                <a:ea typeface="+mn-ea"/>
                <a:cs typeface="+mn-cs"/>
              </a:rPr>
              <a:t>The Frequency of testing of different material &amp; products viz. Steel, Cement, Aggregate, Emulsion, MBCB material tests, etc. being used at site is not in accordance with IRC:SP-112 and MoRTH                specifications for Roads &amp; Bridges as per circular dated 09-08-2024.</a:t>
            </a:r>
          </a:p>
          <a:p>
            <a:pPr marL="257175" indent="-214313" defTabSz="685800">
              <a:lnSpc>
                <a:spcPct val="150000"/>
              </a:lnSpc>
              <a:buClrTx/>
              <a:buFont typeface="Arial" panose="020B0604020202020204" pitchFamily="34" charset="0"/>
              <a:buChar char="•"/>
              <a:defRPr/>
            </a:pPr>
            <a:r>
              <a:rPr lang="en-US" sz="1200" kern="1200" dirty="0">
                <a:solidFill>
                  <a:schemeClr val="bg1"/>
                </a:solidFill>
                <a:latin typeface="Perpetua" panose="02020502060401020303" pitchFamily="18" charset="0"/>
                <a:ea typeface="+mn-ea"/>
                <a:cs typeface="+mn-cs"/>
              </a:rPr>
              <a:t>Limited inspection scope of current quality monitoring practices by IE/AE.</a:t>
            </a:r>
          </a:p>
          <a:p>
            <a:pPr marL="257175" indent="-214313" defTabSz="685800">
              <a:lnSpc>
                <a:spcPct val="150000"/>
              </a:lnSpc>
              <a:buClrTx/>
              <a:buFont typeface="Arial" panose="020B0604020202020204" pitchFamily="34" charset="0"/>
              <a:buChar char="•"/>
              <a:defRPr/>
            </a:pPr>
            <a:r>
              <a:rPr lang="en-US" sz="1200" kern="1200" dirty="0">
                <a:solidFill>
                  <a:schemeClr val="bg1"/>
                </a:solidFill>
                <a:latin typeface="Perpetua" panose="02020502060401020303" pitchFamily="18" charset="0"/>
                <a:ea typeface="+mn-ea"/>
                <a:cs typeface="+mn-cs"/>
              </a:rPr>
              <a:t>Absence of real-time quality control monitoring and a centralized database for comprehensive project oversight for all stakeholders</a:t>
            </a:r>
          </a:p>
          <a:p>
            <a:pPr marL="257175" indent="-214313" defTabSz="685800">
              <a:lnSpc>
                <a:spcPct val="150000"/>
              </a:lnSpc>
              <a:buClrTx/>
              <a:buFont typeface="Arial" panose="020B0604020202020204" pitchFamily="34" charset="0"/>
              <a:buChar char="•"/>
              <a:defRPr/>
            </a:pPr>
            <a:r>
              <a:rPr lang="en-US" sz="1200" kern="1200" dirty="0">
                <a:solidFill>
                  <a:schemeClr val="bg1"/>
                </a:solidFill>
                <a:latin typeface="Perpetua" panose="02020502060401020303" pitchFamily="18" charset="0"/>
                <a:ea typeface="+mn-ea"/>
                <a:cs typeface="+mn-cs"/>
              </a:rPr>
              <a:t>Early failures in pavement and structures caused by non-adherence to standard construction procedures outlined by IRC/MoRTH</a:t>
            </a:r>
          </a:p>
          <a:p>
            <a:pPr marL="257175" indent="-214313" defTabSz="685800">
              <a:lnSpc>
                <a:spcPct val="150000"/>
              </a:lnSpc>
              <a:buClrTx/>
              <a:buFont typeface="Arial" panose="020B0604020202020204" pitchFamily="34" charset="0"/>
              <a:buChar char="•"/>
              <a:defRPr/>
            </a:pPr>
            <a:r>
              <a:rPr lang="en-US" sz="1200" kern="1200" dirty="0">
                <a:solidFill>
                  <a:schemeClr val="bg1"/>
                </a:solidFill>
                <a:latin typeface="Perpetua" panose="02020502060401020303" pitchFamily="18" charset="0"/>
                <a:ea typeface="+mn-ea"/>
                <a:cs typeface="+mn-cs"/>
              </a:rPr>
              <a:t>Requirement for a unified platform for standardized quality control</a:t>
            </a:r>
          </a:p>
          <a:p>
            <a:pPr marL="257175" indent="-214313" defTabSz="685800">
              <a:lnSpc>
                <a:spcPct val="150000"/>
              </a:lnSpc>
              <a:buClrTx/>
              <a:buFont typeface="Arial" panose="020B0604020202020204" pitchFamily="34" charset="0"/>
              <a:buChar char="•"/>
              <a:defRPr/>
            </a:pPr>
            <a:r>
              <a:rPr lang="en-US" sz="1200" kern="1200" dirty="0">
                <a:solidFill>
                  <a:schemeClr val="bg1"/>
                </a:solidFill>
                <a:latin typeface="Perpetua" panose="02020502060401020303" pitchFamily="18" charset="0"/>
                <a:ea typeface="+mn-ea"/>
                <a:cs typeface="+mn-cs"/>
              </a:rPr>
              <a:t>Non updation of checklists with the updation of new technologies and methodologies.</a:t>
            </a:r>
          </a:p>
          <a:p>
            <a:pPr marL="257175" indent="-214313" defTabSz="685800">
              <a:lnSpc>
                <a:spcPct val="150000"/>
              </a:lnSpc>
              <a:buClrTx/>
              <a:buFont typeface="Arial" panose="020B0604020202020204" pitchFamily="34" charset="0"/>
              <a:buChar char="•"/>
              <a:defRPr/>
            </a:pPr>
            <a:r>
              <a:rPr lang="en-US" sz="1200" kern="1200" dirty="0">
                <a:solidFill>
                  <a:schemeClr val="bg1"/>
                </a:solidFill>
                <a:latin typeface="Perpetua" panose="02020502060401020303" pitchFamily="18" charset="0"/>
                <a:ea typeface="+mn-ea"/>
                <a:cs typeface="+mn-cs"/>
              </a:rPr>
              <a:t>Inconsistent adherence to site instructions and non availability of issue tracking methods.</a:t>
            </a:r>
          </a:p>
          <a:p>
            <a:pPr marL="257175" indent="-214313" defTabSz="685800">
              <a:lnSpc>
                <a:spcPct val="150000"/>
              </a:lnSpc>
              <a:buClrTx/>
              <a:buFont typeface="Arial" panose="020B0604020202020204" pitchFamily="34" charset="0"/>
              <a:buChar char="•"/>
              <a:defRPr/>
            </a:pPr>
            <a:r>
              <a:rPr lang="en-US" sz="1200" kern="1200" dirty="0">
                <a:solidFill>
                  <a:schemeClr val="bg1"/>
                </a:solidFill>
                <a:latin typeface="Perpetua" panose="02020502060401020303" pitchFamily="18" charset="0"/>
                <a:ea typeface="+mn-ea"/>
                <a:cs typeface="+mn-cs"/>
              </a:rPr>
              <a:t>Absence of predate connectors to identify the recurring issues.</a:t>
            </a:r>
          </a:p>
          <a:p>
            <a:pPr marL="257175" indent="-214313" defTabSz="685800">
              <a:lnSpc>
                <a:spcPct val="150000"/>
              </a:lnSpc>
              <a:buClrTx/>
              <a:buFont typeface="Arial" panose="020B0604020202020204" pitchFamily="34" charset="0"/>
              <a:buChar char="•"/>
              <a:defRPr/>
            </a:pPr>
            <a:r>
              <a:rPr lang="en-US" sz="1200" kern="1200" dirty="0">
                <a:solidFill>
                  <a:schemeClr val="bg1"/>
                </a:solidFill>
                <a:latin typeface="Perpetua" panose="02020502060401020303" pitchFamily="18" charset="0"/>
                <a:ea typeface="+mn-ea"/>
                <a:cs typeface="+mn-cs"/>
              </a:rPr>
              <a:t>Insufficient oversight on overall construction quality ratings and absence of an overall project quality index.</a:t>
            </a:r>
          </a:p>
        </p:txBody>
      </p:sp>
      <p:pic>
        <p:nvPicPr>
          <p:cNvPr id="3" name="Google Shape;98;p16" title="HIA Blue_New Logo_Only -01.png">
            <a:extLst>
              <a:ext uri="{FF2B5EF4-FFF2-40B4-BE49-F238E27FC236}">
                <a16:creationId xmlns:a16="http://schemas.microsoft.com/office/drawing/2014/main" id="{0534B86D-8B45-D29B-0DC0-AB7E430CBA79}"/>
              </a:ext>
            </a:extLst>
          </p:cNvPr>
          <p:cNvPicPr preferRelativeResize="0"/>
          <p:nvPr/>
        </p:nvPicPr>
        <p:blipFill rotWithShape="1">
          <a:blip r:embed="rId9">
            <a:alphaModFix/>
          </a:blip>
          <a:srcRect/>
          <a:stretch/>
        </p:blipFill>
        <p:spPr>
          <a:xfrm>
            <a:off x="7838442" y="152425"/>
            <a:ext cx="1126001" cy="788201"/>
          </a:xfrm>
          <a:prstGeom prst="rect">
            <a:avLst/>
          </a:prstGeom>
          <a:noFill/>
          <a:ln>
            <a:noFill/>
          </a:ln>
        </p:spPr>
      </p:pic>
      <p:sp>
        <p:nvSpPr>
          <p:cNvPr id="5" name="Google Shape;97;p16">
            <a:extLst>
              <a:ext uri="{FF2B5EF4-FFF2-40B4-BE49-F238E27FC236}">
                <a16:creationId xmlns:a16="http://schemas.microsoft.com/office/drawing/2014/main" id="{EFA61C60-2532-A3C8-D8B6-3B6D61CC70CE}"/>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44475"/>
                </a:solidFill>
                <a:latin typeface="DM Sans"/>
                <a:ea typeface="DM Sans"/>
                <a:cs typeface="DM Sans"/>
                <a:sym typeface="DM Sans"/>
              </a:rPr>
              <a:t>Problem Statement</a:t>
            </a:r>
            <a:endParaRPr sz="2000" b="1" dirty="0">
              <a:solidFill>
                <a:srgbClr val="044475"/>
              </a:solidFill>
              <a:latin typeface="DM Sans"/>
              <a:ea typeface="DM Sans"/>
              <a:cs typeface="DM Sans"/>
              <a:sym typeface="DM Sans"/>
            </a:endParaRPr>
          </a:p>
        </p:txBody>
      </p:sp>
      <p:cxnSp>
        <p:nvCxnSpPr>
          <p:cNvPr id="7" name="Google Shape;102;p16">
            <a:extLst>
              <a:ext uri="{FF2B5EF4-FFF2-40B4-BE49-F238E27FC236}">
                <a16:creationId xmlns:a16="http://schemas.microsoft.com/office/drawing/2014/main" id="{B1375A97-25FA-8C87-29B6-AF8AFFEFA071}"/>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8" name="Google Shape;66;p14">
            <a:extLst>
              <a:ext uri="{FF2B5EF4-FFF2-40B4-BE49-F238E27FC236}">
                <a16:creationId xmlns:a16="http://schemas.microsoft.com/office/drawing/2014/main" id="{84904174-A8F9-15AA-45E2-F6A517E66E5D}"/>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Google Shape;67;p14">
            <a:extLst>
              <a:ext uri="{FF2B5EF4-FFF2-40B4-BE49-F238E27FC236}">
                <a16:creationId xmlns:a16="http://schemas.microsoft.com/office/drawing/2014/main" id="{32E41EC5-4947-2795-51CE-2B430094A26D}"/>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44475"/>
                </a:solidFill>
                <a:latin typeface="DM Sans"/>
                <a:ea typeface="DM Sans"/>
                <a:cs typeface="DM Sans"/>
                <a:sym typeface="DM Sans"/>
              </a:rPr>
              <a:t>Private and confidential</a:t>
            </a:r>
            <a:endParaRPr sz="800" dirty="0">
              <a:solidFill>
                <a:srgbClr val="044475"/>
              </a:solidFill>
              <a:latin typeface="DM Sans"/>
              <a:ea typeface="DM Sans"/>
              <a:cs typeface="DM Sans"/>
              <a:sym typeface="DM Sans"/>
            </a:endParaRPr>
          </a:p>
        </p:txBody>
      </p:sp>
      <p:sp>
        <p:nvSpPr>
          <p:cNvPr id="10" name="Slide Number Placeholder 9">
            <a:extLst>
              <a:ext uri="{FF2B5EF4-FFF2-40B4-BE49-F238E27FC236}">
                <a16:creationId xmlns:a16="http://schemas.microsoft.com/office/drawing/2014/main" id="{892E841B-6F5E-8CBD-4F68-53538E2842C9}"/>
              </a:ext>
            </a:extLst>
          </p:cNvPr>
          <p:cNvSpPr>
            <a:spLocks noGrp="1"/>
          </p:cNvSpPr>
          <p:nvPr>
            <p:ph type="sldNum" sz="quarter" idx="12"/>
          </p:nvPr>
        </p:nvSpPr>
        <p:spPr/>
        <p:txBody>
          <a:bodyPr/>
          <a:lstStyle/>
          <a:p>
            <a:fld id="{7476E806-B426-4043-B850-C90DEF4A2F9F}" type="slidenum">
              <a:rPr lang="en-US" smtClean="0"/>
              <a:t>5</a:t>
            </a:fld>
            <a:endParaRPr lang="en-US"/>
          </a:p>
        </p:txBody>
      </p:sp>
    </p:spTree>
    <p:extLst>
      <p:ext uri="{BB962C8B-B14F-4D97-AF65-F5344CB8AC3E}">
        <p14:creationId xmlns:p14="http://schemas.microsoft.com/office/powerpoint/2010/main" val="15515075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B0A994BB-5A26-BF87-2463-CE2A5C453CA1}"/>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914F5239-AB27-14FA-149B-CD0F5B645D00}"/>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Problem Statement</a:t>
            </a:r>
          </a:p>
        </p:txBody>
      </p:sp>
      <p:pic>
        <p:nvPicPr>
          <p:cNvPr id="98" name="Google Shape;98;p16" title="HIA Blue_New Logo_Only -01.png">
            <a:extLst>
              <a:ext uri="{FF2B5EF4-FFF2-40B4-BE49-F238E27FC236}">
                <a16:creationId xmlns:a16="http://schemas.microsoft.com/office/drawing/2014/main" id="{DBB20A7C-582C-2189-3A58-54513F0D5D89}"/>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FE4389F0-1D21-6EDC-1EB1-DF7BF0C896F2}"/>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09BC909A-2F04-A94B-A653-5FC56845EE22}"/>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A10D2CB1-A0D8-FCDD-AB7F-89A59ADBD1E2}"/>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6" name="TextBox 25">
            <a:extLst>
              <a:ext uri="{FF2B5EF4-FFF2-40B4-BE49-F238E27FC236}">
                <a16:creationId xmlns:a16="http://schemas.microsoft.com/office/drawing/2014/main" id="{049EAEBA-D493-07CB-8381-88516A834DA0}"/>
              </a:ext>
            </a:extLst>
          </p:cNvPr>
          <p:cNvSpPr txBox="1"/>
          <p:nvPr/>
        </p:nvSpPr>
        <p:spPr>
          <a:xfrm>
            <a:off x="105301" y="884669"/>
            <a:ext cx="5220287" cy="5179945"/>
          </a:xfrm>
          <a:prstGeom prst="rect">
            <a:avLst/>
          </a:prstGeom>
        </p:spPr>
        <p:txBody>
          <a:bodyPr vert="horz" lIns="91440" tIns="45720" rIns="91440" bIns="45720" rtlCol="0" anchor="ctr">
            <a:normAutofit fontScale="92500" lnSpcReduction="20000"/>
          </a:bodyPr>
          <a:lstStyle/>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Challenges associated with paper-based reporting</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The Frequency of testing of different material &amp; products viz. Steel, Cement, Aggregate, Emulsion, MBCB material tests, etc. being used at site is not in accordance with IRC:SP-112 and MoRTH </a:t>
            </a:r>
            <a:r>
              <a:rPr lang="en-US" sz="1000" dirty="0">
                <a:solidFill>
                  <a:prstClr val="black"/>
                </a:solidFill>
                <a:latin typeface="Perpetua" panose="02020502060401020303" pitchFamily="18" charset="0"/>
              </a:rPr>
              <a:t> </a:t>
            </a:r>
            <a:r>
              <a:rPr kumimoji="0" lang="en-US" sz="100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specifications for Roads &amp; Bridges as per circular dated 09-08-2024.</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Limited inspection scope of current quality monitoring practices by IE/AE.</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Absence of real-time quality control monitoring and a centralized database for comprehensive project oversight for all stakeholders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Early failures in pavement and structures caused by non-adherence to standard construction procedures outlined by IRC/MoRTH</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Requirement for a unified platform for standardized quality control</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Non updation of checklists with the updation of new technologies and methodologies.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Inconsistent adherence to site instructions and non availability of issue tracking methods.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Absence of predate connectors to identify the recurring issues.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Insufficient oversight on overall construction quality ratings and absence of an overall project quality index.</a:t>
            </a:r>
          </a:p>
        </p:txBody>
      </p:sp>
      <p:grpSp>
        <p:nvGrpSpPr>
          <p:cNvPr id="30" name="Group 29">
            <a:extLst>
              <a:ext uri="{FF2B5EF4-FFF2-40B4-BE49-F238E27FC236}">
                <a16:creationId xmlns:a16="http://schemas.microsoft.com/office/drawing/2014/main" id="{09EF8BA9-4035-27F0-08D4-269861A6CA26}"/>
              </a:ext>
            </a:extLst>
          </p:cNvPr>
          <p:cNvGrpSpPr/>
          <p:nvPr/>
        </p:nvGrpSpPr>
        <p:grpSpPr>
          <a:xfrm>
            <a:off x="5872976" y="1142509"/>
            <a:ext cx="2886139" cy="3859082"/>
            <a:chOff x="1126429" y="1366539"/>
            <a:chExt cx="3662486" cy="4885780"/>
          </a:xfrm>
        </p:grpSpPr>
        <p:sp>
          <p:nvSpPr>
            <p:cNvPr id="31" name="TextBox 30">
              <a:extLst>
                <a:ext uri="{FF2B5EF4-FFF2-40B4-BE49-F238E27FC236}">
                  <a16:creationId xmlns:a16="http://schemas.microsoft.com/office/drawing/2014/main" id="{06033FE7-8125-9E4F-37C2-81D9E8A51DD8}"/>
                </a:ext>
              </a:extLst>
            </p:cNvPr>
            <p:cNvSpPr txBox="1"/>
            <p:nvPr/>
          </p:nvSpPr>
          <p:spPr>
            <a:xfrm>
              <a:off x="1126429" y="5960075"/>
              <a:ext cx="2014263" cy="2922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Figure: Untested Concrete cubes </a:t>
              </a:r>
            </a:p>
          </p:txBody>
        </p:sp>
        <p:pic>
          <p:nvPicPr>
            <p:cNvPr id="32" name="Picture 31">
              <a:extLst>
                <a:ext uri="{FF2B5EF4-FFF2-40B4-BE49-F238E27FC236}">
                  <a16:creationId xmlns:a16="http://schemas.microsoft.com/office/drawing/2014/main" id="{048DF47F-163A-73E6-0FCF-0706C3D85E4E}"/>
                </a:ext>
              </a:extLst>
            </p:cNvPr>
            <p:cNvPicPr>
              <a:picLocks noChangeAspect="1"/>
            </p:cNvPicPr>
            <p:nvPr/>
          </p:nvPicPr>
          <p:blipFill>
            <a:blip r:embed="rId4">
              <a:extLst>
                <a:ext uri="{28A0092B-C50C-407E-A947-70E740481C1C}">
                  <a14:useLocalDpi xmlns:a14="http://schemas.microsoft.com/office/drawing/2010/main" val="0"/>
                </a:ext>
              </a:extLst>
            </a:blip>
            <a:srcRect l="3651" t="14578"/>
            <a:stretch/>
          </p:blipFill>
          <p:spPr>
            <a:xfrm>
              <a:off x="1126429" y="1366539"/>
              <a:ext cx="3662486" cy="2126551"/>
            </a:xfrm>
            <a:prstGeom prst="rect">
              <a:avLst/>
            </a:prstGeom>
            <a:ln>
              <a:solidFill>
                <a:srgbClr val="00B050"/>
              </a:solidFill>
            </a:ln>
          </p:spPr>
        </p:pic>
      </p:grpSp>
      <p:pic>
        <p:nvPicPr>
          <p:cNvPr id="33" name="Picture 32">
            <a:extLst>
              <a:ext uri="{FF2B5EF4-FFF2-40B4-BE49-F238E27FC236}">
                <a16:creationId xmlns:a16="http://schemas.microsoft.com/office/drawing/2014/main" id="{C9CFE60F-2D24-A1E0-549D-0CC53BBCFB57}"/>
              </a:ext>
            </a:extLst>
          </p:cNvPr>
          <p:cNvPicPr>
            <a:picLocks noChangeAspect="1"/>
          </p:cNvPicPr>
          <p:nvPr/>
        </p:nvPicPr>
        <p:blipFill>
          <a:blip r:embed="rId5"/>
          <a:srcRect b="11626"/>
          <a:stretch/>
        </p:blipFill>
        <p:spPr>
          <a:xfrm>
            <a:off x="5872976" y="2930413"/>
            <a:ext cx="2886139" cy="1840345"/>
          </a:xfrm>
          <a:prstGeom prst="rect">
            <a:avLst/>
          </a:prstGeom>
          <a:ln>
            <a:solidFill>
              <a:srgbClr val="00B050"/>
            </a:solidFill>
          </a:ln>
        </p:spPr>
      </p:pic>
      <p:sp>
        <p:nvSpPr>
          <p:cNvPr id="2" name="Slide Number Placeholder 1">
            <a:extLst>
              <a:ext uri="{FF2B5EF4-FFF2-40B4-BE49-F238E27FC236}">
                <a16:creationId xmlns:a16="http://schemas.microsoft.com/office/drawing/2014/main" id="{EF47CCB1-EFE7-3FDD-1AEC-B16DA0C525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936507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EF1852E9-B37A-F0E4-11A5-FED1E91FBD11}"/>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FF568E02-D758-4E3A-85B0-9BB0738CB647}"/>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Problem Statement</a:t>
            </a:r>
          </a:p>
        </p:txBody>
      </p:sp>
      <p:pic>
        <p:nvPicPr>
          <p:cNvPr id="98" name="Google Shape;98;p16" title="HIA Blue_New Logo_Only -01.png">
            <a:extLst>
              <a:ext uri="{FF2B5EF4-FFF2-40B4-BE49-F238E27FC236}">
                <a16:creationId xmlns:a16="http://schemas.microsoft.com/office/drawing/2014/main" id="{A51C3DB9-C360-1927-C351-C6EA6C0B3B4D}"/>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1065434F-A495-53D7-5434-06F23D23E85B}"/>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96309422-D103-3301-79C5-E836271F14A3}"/>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B8176E5A-E42A-D243-D900-42FCA9F49F15}"/>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3" name="TextBox 2">
            <a:extLst>
              <a:ext uri="{FF2B5EF4-FFF2-40B4-BE49-F238E27FC236}">
                <a16:creationId xmlns:a16="http://schemas.microsoft.com/office/drawing/2014/main" id="{8315E614-84BD-BF10-55DD-82DEB8B39706}"/>
              </a:ext>
            </a:extLst>
          </p:cNvPr>
          <p:cNvSpPr txBox="1"/>
          <p:nvPr/>
        </p:nvSpPr>
        <p:spPr>
          <a:xfrm>
            <a:off x="105301" y="-229582"/>
            <a:ext cx="5220287" cy="5312886"/>
          </a:xfrm>
          <a:prstGeom prst="rect">
            <a:avLst/>
          </a:prstGeom>
        </p:spPr>
        <p:txBody>
          <a:bodyPr vert="horz" lIns="91440" tIns="45720" rIns="91440" bIns="45720" rtlCol="0" anchor="ctr">
            <a:normAutofit/>
          </a:bodyPr>
          <a:lstStyle/>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Challenges associated with paper-based reporting</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The Frequency of testing of different material &amp; products viz. Steel, Cement, Aggregate, Emulsion, MBCB material tests, etc. being used at site is not in accordance with IRC:SP-112 and MoRTH specifications for Roads &amp; Bridges as per circular dated 09-08-2024.</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Limited inspection scope of current quality monitoring practices by IE/AE.</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Absence of real-time quality control monitoring and a centralized database for comprehensive project oversight for all stakeholders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Early failures in pavement and structures caused by non-adherence to standard construction procedures outlined by IRC/MoRTH</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Requirement for a unified platform for standardized quality control</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Non updation of checklists with the updation of new technologies and methodologies.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Inconsistent adherence to site instructions and non availability of issue tracking methods.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Absence of predate connectors to identify the recurring issues.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Insufficient oversight on overall construction quality ratings and absence of an overall project quality index.</a:t>
            </a:r>
          </a:p>
        </p:txBody>
      </p:sp>
      <p:grpSp>
        <p:nvGrpSpPr>
          <p:cNvPr id="4" name="Group 3">
            <a:extLst>
              <a:ext uri="{FF2B5EF4-FFF2-40B4-BE49-F238E27FC236}">
                <a16:creationId xmlns:a16="http://schemas.microsoft.com/office/drawing/2014/main" id="{D3578EDA-C40B-E5AC-73C1-835D04A9B688}"/>
              </a:ext>
            </a:extLst>
          </p:cNvPr>
          <p:cNvGrpSpPr/>
          <p:nvPr/>
        </p:nvGrpSpPr>
        <p:grpSpPr>
          <a:xfrm>
            <a:off x="3813758" y="1163921"/>
            <a:ext cx="4836446" cy="2164992"/>
            <a:chOff x="5342256" y="1359692"/>
            <a:chExt cx="6245983" cy="3827290"/>
          </a:xfrm>
        </p:grpSpPr>
        <p:pic>
          <p:nvPicPr>
            <p:cNvPr id="5" name="Picture 4">
              <a:extLst>
                <a:ext uri="{FF2B5EF4-FFF2-40B4-BE49-F238E27FC236}">
                  <a16:creationId xmlns:a16="http://schemas.microsoft.com/office/drawing/2014/main" id="{360A9CF7-A4B4-8626-C3A4-51A3128DCC78}"/>
                </a:ext>
              </a:extLst>
            </p:cNvPr>
            <p:cNvPicPr>
              <a:picLocks noChangeAspect="1"/>
            </p:cNvPicPr>
            <p:nvPr/>
          </p:nvPicPr>
          <p:blipFill>
            <a:blip r:embed="rId4"/>
            <a:stretch>
              <a:fillRect/>
            </a:stretch>
          </p:blipFill>
          <p:spPr>
            <a:xfrm>
              <a:off x="6858369" y="1359692"/>
              <a:ext cx="4729870" cy="3253285"/>
            </a:xfrm>
            <a:prstGeom prst="rect">
              <a:avLst/>
            </a:prstGeom>
            <a:ln>
              <a:solidFill>
                <a:srgbClr val="00B050"/>
              </a:solidFill>
            </a:ln>
          </p:spPr>
        </p:pic>
        <p:sp>
          <p:nvSpPr>
            <p:cNvPr id="6" name="TextBox 5">
              <a:extLst>
                <a:ext uri="{FF2B5EF4-FFF2-40B4-BE49-F238E27FC236}">
                  <a16:creationId xmlns:a16="http://schemas.microsoft.com/office/drawing/2014/main" id="{A5A53D23-2CD5-EB02-C9D4-9A6D6C70E6DF}"/>
                </a:ext>
              </a:extLst>
            </p:cNvPr>
            <p:cNvSpPr txBox="1"/>
            <p:nvPr/>
          </p:nvSpPr>
          <p:spPr>
            <a:xfrm>
              <a:off x="5342256" y="4642891"/>
              <a:ext cx="5084784" cy="5440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                            </a:t>
              </a:r>
              <a:r>
                <a:rPr kumimoji="0" lang="en-IN"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Figure: </a:t>
              </a: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MoRTH Quality Control Zone circular dated 01-10-20</a:t>
              </a:r>
              <a:endParaRPr kumimoji="0" lang="en-IN"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endParaRPr>
            </a:p>
          </p:txBody>
        </p:sp>
      </p:grpSp>
      <p:sp>
        <p:nvSpPr>
          <p:cNvPr id="2" name="Slide Number Placeholder 1">
            <a:extLst>
              <a:ext uri="{FF2B5EF4-FFF2-40B4-BE49-F238E27FC236}">
                <a16:creationId xmlns:a16="http://schemas.microsoft.com/office/drawing/2014/main" id="{8B857867-0394-2F2B-AF04-EFDECC10D4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418657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37D7B0F5-EEDD-C0C0-FA55-2E0167056B4A}"/>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F622389A-66BF-85FF-A35F-21BFFBCA2611}"/>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Problem Statement</a:t>
            </a:r>
          </a:p>
        </p:txBody>
      </p:sp>
      <p:pic>
        <p:nvPicPr>
          <p:cNvPr id="98" name="Google Shape;98;p16" title="HIA Blue_New Logo_Only -01.png">
            <a:extLst>
              <a:ext uri="{FF2B5EF4-FFF2-40B4-BE49-F238E27FC236}">
                <a16:creationId xmlns:a16="http://schemas.microsoft.com/office/drawing/2014/main" id="{7241559B-76F0-E0F6-97AE-A17EAA1640AC}"/>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2BC1810C-7F4B-E720-3252-8711FD6746AA}"/>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F59C11D6-1406-F6B5-9AD0-022E447561F4}"/>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68B41580-7842-A958-9F64-E80FA363DAD9}"/>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 name="TextBox 1">
            <a:extLst>
              <a:ext uri="{FF2B5EF4-FFF2-40B4-BE49-F238E27FC236}">
                <a16:creationId xmlns:a16="http://schemas.microsoft.com/office/drawing/2014/main" id="{4396A17D-7A01-4EA6-3D31-7C8CD0C86C50}"/>
              </a:ext>
            </a:extLst>
          </p:cNvPr>
          <p:cNvSpPr txBox="1"/>
          <p:nvPr/>
        </p:nvSpPr>
        <p:spPr>
          <a:xfrm>
            <a:off x="105301" y="-268945"/>
            <a:ext cx="5220287" cy="5381986"/>
          </a:xfrm>
          <a:prstGeom prst="rect">
            <a:avLst/>
          </a:prstGeom>
        </p:spPr>
        <p:txBody>
          <a:bodyPr vert="horz" lIns="91440" tIns="45720" rIns="91440" bIns="45720" rtlCol="0" anchor="ctr">
            <a:normAutofit/>
          </a:bodyPr>
          <a:lstStyle/>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Challenges associated with paper-based reporting</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The Frequency of testing of different material &amp; products viz. Steel, Cement, Aggregate, Emulsion, MBCB material tests, etc. being used at site is not in accordance with IRC:SP-112 and MoRTH specifications for Roads &amp; Bridges as per circular dated 09-08-2024.</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Limited inspection scope of current quality monitoring practices by IE/AE.</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Absence of real-time quality control monitoring and a centralized database for comprehensive project oversight for all stakeholders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Early failures in pavement and structures caused by non-adherence to standard construction procedures outlined by IRC/MoRTH</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Requirement for a unified platform for standardized quality control</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Non updation of checklists with the updation of new technologies and methodologies.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Inconsistent adherence to site instructions and non availability of issue tracking methods.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Absence of predate connectors to identify the recurring issues.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Insufficient oversight on overall construction quality ratings and absence of an overall project quality index.</a:t>
            </a:r>
          </a:p>
        </p:txBody>
      </p:sp>
      <p:grpSp>
        <p:nvGrpSpPr>
          <p:cNvPr id="3" name="Group 2">
            <a:extLst>
              <a:ext uri="{FF2B5EF4-FFF2-40B4-BE49-F238E27FC236}">
                <a16:creationId xmlns:a16="http://schemas.microsoft.com/office/drawing/2014/main" id="{487F4B1F-376B-C797-1013-29998FEA56E7}"/>
              </a:ext>
            </a:extLst>
          </p:cNvPr>
          <p:cNvGrpSpPr/>
          <p:nvPr/>
        </p:nvGrpSpPr>
        <p:grpSpPr>
          <a:xfrm>
            <a:off x="5897059" y="1073409"/>
            <a:ext cx="2652209" cy="2817679"/>
            <a:chOff x="6525484" y="928568"/>
            <a:chExt cx="3405569" cy="4643640"/>
          </a:xfrm>
        </p:grpSpPr>
        <p:pic>
          <p:nvPicPr>
            <p:cNvPr id="4" name="Picture 3">
              <a:extLst>
                <a:ext uri="{FF2B5EF4-FFF2-40B4-BE49-F238E27FC236}">
                  <a16:creationId xmlns:a16="http://schemas.microsoft.com/office/drawing/2014/main" id="{71C1C37E-EF4D-BD02-5B06-1E2C990CA5D0}"/>
                </a:ext>
              </a:extLst>
            </p:cNvPr>
            <p:cNvPicPr>
              <a:picLocks noChangeAspect="1"/>
            </p:cNvPicPr>
            <p:nvPr/>
          </p:nvPicPr>
          <p:blipFill>
            <a:blip r:embed="rId4"/>
            <a:stretch>
              <a:fillRect/>
            </a:stretch>
          </p:blipFill>
          <p:spPr>
            <a:xfrm>
              <a:off x="6532083" y="3306228"/>
              <a:ext cx="3398970" cy="2265980"/>
            </a:xfrm>
            <a:prstGeom prst="rect">
              <a:avLst/>
            </a:prstGeom>
            <a:ln>
              <a:solidFill>
                <a:srgbClr val="00B050"/>
              </a:solidFill>
            </a:ln>
          </p:spPr>
        </p:pic>
        <p:pic>
          <p:nvPicPr>
            <p:cNvPr id="5" name="Picture 4">
              <a:extLst>
                <a:ext uri="{FF2B5EF4-FFF2-40B4-BE49-F238E27FC236}">
                  <a16:creationId xmlns:a16="http://schemas.microsoft.com/office/drawing/2014/main" id="{1950B870-38E2-6990-D2F0-1EB96559D428}"/>
                </a:ext>
              </a:extLst>
            </p:cNvPr>
            <p:cNvPicPr>
              <a:picLocks noChangeAspect="1"/>
            </p:cNvPicPr>
            <p:nvPr/>
          </p:nvPicPr>
          <p:blipFill>
            <a:blip r:embed="rId5"/>
            <a:stretch>
              <a:fillRect/>
            </a:stretch>
          </p:blipFill>
          <p:spPr>
            <a:xfrm>
              <a:off x="6525484" y="928568"/>
              <a:ext cx="3386717" cy="2256400"/>
            </a:xfrm>
            <a:prstGeom prst="rect">
              <a:avLst/>
            </a:prstGeom>
            <a:ln>
              <a:solidFill>
                <a:srgbClr val="00B050"/>
              </a:solidFill>
            </a:ln>
          </p:spPr>
        </p:pic>
      </p:grpSp>
      <p:sp>
        <p:nvSpPr>
          <p:cNvPr id="6" name="Slide Number Placeholder 5">
            <a:extLst>
              <a:ext uri="{FF2B5EF4-FFF2-40B4-BE49-F238E27FC236}">
                <a16:creationId xmlns:a16="http://schemas.microsoft.com/office/drawing/2014/main" id="{71AA56E0-887E-F3B8-8C54-6F694BAF76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95565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C721B7A2-4B3F-D365-BC7C-518385004B80}"/>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E71C69E6-AAFB-15FF-001D-DE6C1237DF4E}"/>
              </a:ext>
            </a:extLst>
          </p:cNvPr>
          <p:cNvSpPr txBox="1"/>
          <p:nvPr/>
        </p:nvSpPr>
        <p:spPr>
          <a:xfrm>
            <a:off x="457200" y="482742"/>
            <a:ext cx="4788300" cy="394200"/>
          </a:xfrm>
          <a:prstGeom prst="rect">
            <a:avLst/>
          </a:prstGeom>
          <a:noFill/>
          <a:ln>
            <a:noFill/>
          </a:ln>
        </p:spPr>
        <p:txBody>
          <a:bodyPr spcFirstLastPara="1" wrap="square" lIns="91425" tIns="91425" rIns="91425" bIns="91425" anchor="t" anchorCtr="0">
            <a:noAutofit/>
          </a:bodyPr>
          <a:lstStyle/>
          <a:p>
            <a:pPr lvl="0"/>
            <a:r>
              <a:rPr lang="en-IN" sz="2000" b="1" dirty="0">
                <a:solidFill>
                  <a:srgbClr val="044475"/>
                </a:solidFill>
                <a:latin typeface="DM Sans"/>
                <a:ea typeface="DM Sans"/>
                <a:cs typeface="DM Sans"/>
                <a:sym typeface="DM Sans"/>
              </a:rPr>
              <a:t>Problem Statement</a:t>
            </a:r>
          </a:p>
        </p:txBody>
      </p:sp>
      <p:pic>
        <p:nvPicPr>
          <p:cNvPr id="98" name="Google Shape;98;p16" title="HIA Blue_New Logo_Only -01.png">
            <a:extLst>
              <a:ext uri="{FF2B5EF4-FFF2-40B4-BE49-F238E27FC236}">
                <a16:creationId xmlns:a16="http://schemas.microsoft.com/office/drawing/2014/main" id="{2D31EAAD-907D-7243-608E-AABD7B81D043}"/>
              </a:ext>
            </a:extLst>
          </p:cNvPr>
          <p:cNvPicPr preferRelativeResize="0"/>
          <p:nvPr/>
        </p:nvPicPr>
        <p:blipFill rotWithShape="1">
          <a:blip r:embed="rId3">
            <a:alphaModFix/>
          </a:blip>
          <a:srcRect/>
          <a:stretch/>
        </p:blipFill>
        <p:spPr>
          <a:xfrm>
            <a:off x="7838442" y="152425"/>
            <a:ext cx="1126001" cy="788201"/>
          </a:xfrm>
          <a:prstGeom prst="rect">
            <a:avLst/>
          </a:prstGeom>
          <a:noFill/>
          <a:ln>
            <a:noFill/>
          </a:ln>
        </p:spPr>
      </p:pic>
      <p:sp>
        <p:nvSpPr>
          <p:cNvPr id="99" name="Google Shape;99;p16">
            <a:extLst>
              <a:ext uri="{FF2B5EF4-FFF2-40B4-BE49-F238E27FC236}">
                <a16:creationId xmlns:a16="http://schemas.microsoft.com/office/drawing/2014/main" id="{4A9F1322-F987-5DA4-96D4-04C171FA8B29}"/>
              </a:ext>
            </a:extLst>
          </p:cNvPr>
          <p:cNvSpPr/>
          <p:nvPr/>
        </p:nvSpPr>
        <p:spPr>
          <a:xfrm>
            <a:off x="0" y="5102675"/>
            <a:ext cx="9144000" cy="62400"/>
          </a:xfrm>
          <a:prstGeom prst="rect">
            <a:avLst/>
          </a:prstGeom>
          <a:solidFill>
            <a:srgbClr val="0444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a:extLst>
              <a:ext uri="{FF2B5EF4-FFF2-40B4-BE49-F238E27FC236}">
                <a16:creationId xmlns:a16="http://schemas.microsoft.com/office/drawing/2014/main" id="{3377BED3-5841-23C6-5DAB-E6A657A26DD0}"/>
              </a:ext>
            </a:extLst>
          </p:cNvPr>
          <p:cNvSpPr txBox="1"/>
          <p:nvPr/>
        </p:nvSpPr>
        <p:spPr>
          <a:xfrm>
            <a:off x="457200" y="4811974"/>
            <a:ext cx="2209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44475"/>
                </a:solidFill>
                <a:latin typeface="DM Sans"/>
                <a:ea typeface="DM Sans"/>
                <a:cs typeface="DM Sans"/>
                <a:sym typeface="DM Sans"/>
              </a:rPr>
              <a:t>Private and confidential</a:t>
            </a:r>
            <a:endParaRPr sz="800">
              <a:solidFill>
                <a:srgbClr val="044475"/>
              </a:solidFill>
              <a:latin typeface="DM Sans"/>
              <a:ea typeface="DM Sans"/>
              <a:cs typeface="DM Sans"/>
              <a:sym typeface="DM Sans"/>
            </a:endParaRPr>
          </a:p>
        </p:txBody>
      </p:sp>
      <p:cxnSp>
        <p:nvCxnSpPr>
          <p:cNvPr id="102" name="Google Shape;102;p16">
            <a:extLst>
              <a:ext uri="{FF2B5EF4-FFF2-40B4-BE49-F238E27FC236}">
                <a16:creationId xmlns:a16="http://schemas.microsoft.com/office/drawing/2014/main" id="{4AA2D60F-C3CB-0791-72C6-22BAEA5204FC}"/>
              </a:ext>
            </a:extLst>
          </p:cNvPr>
          <p:cNvCxnSpPr/>
          <p:nvPr/>
        </p:nvCxnSpPr>
        <p:spPr>
          <a:xfrm>
            <a:off x="538925" y="1009725"/>
            <a:ext cx="8309400" cy="0"/>
          </a:xfrm>
          <a:prstGeom prst="straightConnector1">
            <a:avLst/>
          </a:prstGeom>
          <a:noFill/>
          <a:ln w="9525" cap="flat" cmpd="sng">
            <a:solidFill>
              <a:srgbClr val="9CDBE5"/>
            </a:solidFill>
            <a:prstDash val="solid"/>
            <a:round/>
            <a:headEnd type="none" w="med" len="med"/>
            <a:tailEnd type="none" w="med" len="med"/>
          </a:ln>
        </p:spPr>
      </p:cxnSp>
      <p:sp>
        <p:nvSpPr>
          <p:cNvPr id="2" name="TextBox 1">
            <a:extLst>
              <a:ext uri="{FF2B5EF4-FFF2-40B4-BE49-F238E27FC236}">
                <a16:creationId xmlns:a16="http://schemas.microsoft.com/office/drawing/2014/main" id="{5725E4E2-59FA-EC6D-C255-D800E12833D0}"/>
              </a:ext>
            </a:extLst>
          </p:cNvPr>
          <p:cNvSpPr txBox="1"/>
          <p:nvPr/>
        </p:nvSpPr>
        <p:spPr>
          <a:xfrm>
            <a:off x="105301" y="-494932"/>
            <a:ext cx="5220287" cy="5868170"/>
          </a:xfrm>
          <a:prstGeom prst="rect">
            <a:avLst/>
          </a:prstGeom>
        </p:spPr>
        <p:txBody>
          <a:bodyPr vert="horz" lIns="91440" tIns="45720" rIns="91440" bIns="45720" rtlCol="0" anchor="ctr">
            <a:normAutofit/>
          </a:bodyPr>
          <a:lstStyle/>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Challenges associated with paper-based reporting</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The Frequency of testing of different material &amp; products viz. Steel, Cement, Aggregate, Emulsion, MBCB material tests, etc. being used at site is not in accordance with IRC:SP-112 and MoRTH  specifications for Roads &amp; Bridges as per circular dated 09-08-2024.</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Limited inspection scope of current quality monitoring practices by IE/AE.</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Absence of real-time quality control monitoring and a centralized database for comprehensive project oversight for all stakeholders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Early failures in pavement and structures caused by non-adherence to standard construction procedures outlined by IRC/MoRTH</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Requirement for a unified platform for standardized quality control</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Non updation of checklists with the updation of new technologies and methodologies.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Inconsistent adherence to site instructions and non availability of issue tracking methods.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Absence of predate connectors to identify the recurring issues.</a:t>
            </a:r>
          </a:p>
          <a:p>
            <a:pPr marL="3429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Perpetua" panose="02020502060401020303" pitchFamily="18" charset="0"/>
                <a:ea typeface="+mn-ea"/>
                <a:cs typeface="+mn-cs"/>
              </a:rPr>
              <a:t>Insufficient oversight on overall construction quality ratings and absence of an overall project quality index.</a:t>
            </a:r>
          </a:p>
        </p:txBody>
      </p:sp>
      <p:grpSp>
        <p:nvGrpSpPr>
          <p:cNvPr id="3" name="Group 2">
            <a:extLst>
              <a:ext uri="{FF2B5EF4-FFF2-40B4-BE49-F238E27FC236}">
                <a16:creationId xmlns:a16="http://schemas.microsoft.com/office/drawing/2014/main" id="{86B36BDC-EB71-52E3-5CB2-6A84A351C74A}"/>
              </a:ext>
            </a:extLst>
          </p:cNvPr>
          <p:cNvGrpSpPr/>
          <p:nvPr/>
        </p:nvGrpSpPr>
        <p:grpSpPr>
          <a:xfrm>
            <a:off x="5245500" y="1142509"/>
            <a:ext cx="3718943" cy="2969236"/>
            <a:chOff x="2514887" y="1179037"/>
            <a:chExt cx="6227922" cy="4394444"/>
          </a:xfrm>
        </p:grpSpPr>
        <p:grpSp>
          <p:nvGrpSpPr>
            <p:cNvPr id="4" name="Group 3">
              <a:extLst>
                <a:ext uri="{FF2B5EF4-FFF2-40B4-BE49-F238E27FC236}">
                  <a16:creationId xmlns:a16="http://schemas.microsoft.com/office/drawing/2014/main" id="{C6C96BB7-AE7B-C276-71F4-BB5E0BAAE380}"/>
                </a:ext>
              </a:extLst>
            </p:cNvPr>
            <p:cNvGrpSpPr/>
            <p:nvPr/>
          </p:nvGrpSpPr>
          <p:grpSpPr>
            <a:xfrm>
              <a:off x="2542485" y="3356662"/>
              <a:ext cx="6200324" cy="2216819"/>
              <a:chOff x="2446510" y="886266"/>
              <a:chExt cx="6200324" cy="2216819"/>
            </a:xfrm>
          </p:grpSpPr>
          <p:pic>
            <p:nvPicPr>
              <p:cNvPr id="12" name="Picture 11">
                <a:extLst>
                  <a:ext uri="{FF2B5EF4-FFF2-40B4-BE49-F238E27FC236}">
                    <a16:creationId xmlns:a16="http://schemas.microsoft.com/office/drawing/2014/main" id="{E78388BA-B2D8-2A48-2B93-E63F7BA3065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5598751" y="911000"/>
                <a:ext cx="3048083" cy="1860635"/>
              </a:xfrm>
              <a:prstGeom prst="rect">
                <a:avLst/>
              </a:prstGeom>
              <a:ln>
                <a:solidFill>
                  <a:srgbClr val="00B050"/>
                </a:solidFill>
              </a:ln>
            </p:spPr>
          </p:pic>
          <p:pic>
            <p:nvPicPr>
              <p:cNvPr id="13" name="Picture 12" descr="A construction vehicle on a road&#10;&#10;Description automatically generated">
                <a:extLst>
                  <a:ext uri="{FF2B5EF4-FFF2-40B4-BE49-F238E27FC236}">
                    <a16:creationId xmlns:a16="http://schemas.microsoft.com/office/drawing/2014/main" id="{6CF7F693-9201-07C2-81EA-65BA44DC1895}"/>
                  </a:ext>
                </a:extLst>
              </p:cNvPr>
              <p:cNvPicPr>
                <a:picLocks noChangeAspect="1"/>
              </p:cNvPicPr>
              <p:nvPr/>
            </p:nvPicPr>
            <p:blipFill>
              <a:blip r:embed="rId6">
                <a:extLst>
                  <a:ext uri="{28A0092B-C50C-407E-A947-70E740481C1C}">
                    <a14:useLocalDpi xmlns:a14="http://schemas.microsoft.com/office/drawing/2010/main" val="0"/>
                  </a:ext>
                </a:extLst>
              </a:blip>
              <a:srcRect l="3637" r="3428"/>
              <a:stretch/>
            </p:blipFill>
            <p:spPr>
              <a:xfrm>
                <a:off x="2497858" y="886266"/>
                <a:ext cx="3019374" cy="1875192"/>
              </a:xfrm>
              <a:prstGeom prst="rect">
                <a:avLst/>
              </a:prstGeom>
              <a:ln>
                <a:solidFill>
                  <a:srgbClr val="00B050"/>
                </a:solidFill>
              </a:ln>
            </p:spPr>
          </p:pic>
          <p:sp>
            <p:nvSpPr>
              <p:cNvPr id="14" name="TextBox 13">
                <a:extLst>
                  <a:ext uri="{FF2B5EF4-FFF2-40B4-BE49-F238E27FC236}">
                    <a16:creationId xmlns:a16="http://schemas.microsoft.com/office/drawing/2014/main" id="{CD90756F-D576-BFB7-5BEF-C4AF42468A1F}"/>
                  </a:ext>
                </a:extLst>
              </p:cNvPr>
              <p:cNvSpPr txBox="1"/>
              <p:nvPr/>
            </p:nvSpPr>
            <p:spPr>
              <a:xfrm>
                <a:off x="2446510" y="2761456"/>
                <a:ext cx="5645970" cy="3416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prstClr val="black"/>
                    </a:solidFill>
                    <a:effectLst/>
                    <a:uLnTx/>
                    <a:uFillTx/>
                    <a:latin typeface="Perpetua" panose="02020502060401020303" pitchFamily="18" charset="0"/>
                    <a:ea typeface="+mn-ea"/>
                    <a:cs typeface="+mn-cs"/>
                  </a:rPr>
                  <a:t>Figure: Failure in recently constructed flexible pavement and rigid pavement</a:t>
                </a:r>
              </a:p>
            </p:txBody>
          </p:sp>
        </p:grpSp>
        <p:grpSp>
          <p:nvGrpSpPr>
            <p:cNvPr id="5" name="Group 4">
              <a:extLst>
                <a:ext uri="{FF2B5EF4-FFF2-40B4-BE49-F238E27FC236}">
                  <a16:creationId xmlns:a16="http://schemas.microsoft.com/office/drawing/2014/main" id="{F7AA714C-7DF9-4B87-40FE-9AF425D80AE3}"/>
                </a:ext>
              </a:extLst>
            </p:cNvPr>
            <p:cNvGrpSpPr/>
            <p:nvPr/>
          </p:nvGrpSpPr>
          <p:grpSpPr>
            <a:xfrm>
              <a:off x="2514887" y="1179037"/>
              <a:ext cx="4429907" cy="2054947"/>
              <a:chOff x="2594568" y="3878059"/>
              <a:chExt cx="4429907" cy="2054947"/>
            </a:xfrm>
          </p:grpSpPr>
          <p:sp>
            <p:nvSpPr>
              <p:cNvPr id="6" name="TextBox 5">
                <a:extLst>
                  <a:ext uri="{FF2B5EF4-FFF2-40B4-BE49-F238E27FC236}">
                    <a16:creationId xmlns:a16="http://schemas.microsoft.com/office/drawing/2014/main" id="{D719AFEF-58E7-3DBF-CEAC-33EE50BB43B8}"/>
                  </a:ext>
                </a:extLst>
              </p:cNvPr>
              <p:cNvSpPr txBox="1"/>
              <p:nvPr/>
            </p:nvSpPr>
            <p:spPr>
              <a:xfrm>
                <a:off x="2594568" y="5591377"/>
                <a:ext cx="4429907" cy="3416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Figure: Non-adherence of standard construction procedure</a:t>
                </a:r>
              </a:p>
            </p:txBody>
          </p:sp>
          <p:grpSp>
            <p:nvGrpSpPr>
              <p:cNvPr id="7" name="Group 6">
                <a:extLst>
                  <a:ext uri="{FF2B5EF4-FFF2-40B4-BE49-F238E27FC236}">
                    <a16:creationId xmlns:a16="http://schemas.microsoft.com/office/drawing/2014/main" id="{38FCE568-5FF6-9452-ED1D-9A3600FB174B}"/>
                  </a:ext>
                </a:extLst>
              </p:cNvPr>
              <p:cNvGrpSpPr/>
              <p:nvPr/>
            </p:nvGrpSpPr>
            <p:grpSpPr>
              <a:xfrm>
                <a:off x="2658185" y="3878059"/>
                <a:ext cx="4317888" cy="1710677"/>
                <a:chOff x="783772" y="3838410"/>
                <a:chExt cx="5234685" cy="2289079"/>
              </a:xfrm>
            </p:grpSpPr>
            <p:pic>
              <p:nvPicPr>
                <p:cNvPr id="8" name="Picture 2">
                  <a:extLst>
                    <a:ext uri="{FF2B5EF4-FFF2-40B4-BE49-F238E27FC236}">
                      <a16:creationId xmlns:a16="http://schemas.microsoft.com/office/drawing/2014/main" id="{A07AB0F8-CA2C-4900-6715-F6807DDC9F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399" t="6679" r="38601" b="17426"/>
                <a:stretch/>
              </p:blipFill>
              <p:spPr bwMode="auto">
                <a:xfrm>
                  <a:off x="783772" y="3838410"/>
                  <a:ext cx="2035628" cy="2289079"/>
                </a:xfrm>
                <a:prstGeom prst="rect">
                  <a:avLst/>
                </a:prstGeom>
                <a:solidFill>
                  <a:srgbClr val="FFFFFF"/>
                </a:solidFill>
                <a:ln>
                  <a:solidFill>
                    <a:srgbClr val="00B050"/>
                  </a:solidFill>
                </a:ln>
              </p:spPr>
            </p:pic>
            <p:grpSp>
              <p:nvGrpSpPr>
                <p:cNvPr id="9" name="Group 8">
                  <a:extLst>
                    <a:ext uri="{FF2B5EF4-FFF2-40B4-BE49-F238E27FC236}">
                      <a16:creationId xmlns:a16="http://schemas.microsoft.com/office/drawing/2014/main" id="{E9C64983-E632-FA0E-291A-F6F717CCCF92}"/>
                    </a:ext>
                  </a:extLst>
                </p:cNvPr>
                <p:cNvGrpSpPr/>
                <p:nvPr/>
              </p:nvGrpSpPr>
              <p:grpSpPr>
                <a:xfrm>
                  <a:off x="2900760" y="3838410"/>
                  <a:ext cx="3117697" cy="2289079"/>
                  <a:chOff x="364389" y="960050"/>
                  <a:chExt cx="3725554" cy="2534468"/>
                </a:xfrm>
              </p:grpSpPr>
              <p:pic>
                <p:nvPicPr>
                  <p:cNvPr id="10" name="Picture 9">
                    <a:extLst>
                      <a:ext uri="{FF2B5EF4-FFF2-40B4-BE49-F238E27FC236}">
                        <a16:creationId xmlns:a16="http://schemas.microsoft.com/office/drawing/2014/main" id="{32BEEFB9-3A17-472E-C8B0-7F67998D1898}"/>
                      </a:ext>
                    </a:extLst>
                  </p:cNvPr>
                  <p:cNvPicPr>
                    <a:picLocks noChangeAspect="1"/>
                  </p:cNvPicPr>
                  <p:nvPr/>
                </p:nvPicPr>
                <p:blipFill rotWithShape="1">
                  <a:blip r:embed="rId8"/>
                  <a:srcRect r="13571" b="16941"/>
                  <a:stretch/>
                </p:blipFill>
                <p:spPr>
                  <a:xfrm>
                    <a:off x="364389" y="960052"/>
                    <a:ext cx="3725554" cy="2534466"/>
                  </a:xfrm>
                  <a:prstGeom prst="rect">
                    <a:avLst/>
                  </a:prstGeom>
                  <a:solidFill>
                    <a:schemeClr val="accent6">
                      <a:lumMod val="40000"/>
                      <a:lumOff val="60000"/>
                    </a:schemeClr>
                  </a:solidFill>
                  <a:ln>
                    <a:solidFill>
                      <a:srgbClr val="00B050"/>
                    </a:solidFill>
                  </a:ln>
                </p:spPr>
              </p:pic>
              <p:sp>
                <p:nvSpPr>
                  <p:cNvPr id="11" name="Rectangle 10">
                    <a:extLst>
                      <a:ext uri="{FF2B5EF4-FFF2-40B4-BE49-F238E27FC236}">
                        <a16:creationId xmlns:a16="http://schemas.microsoft.com/office/drawing/2014/main" id="{9AD0233D-BBBA-1601-1C85-9E4F2C9EB652}"/>
                      </a:ext>
                    </a:extLst>
                  </p:cNvPr>
                  <p:cNvSpPr/>
                  <p:nvPr/>
                </p:nvSpPr>
                <p:spPr>
                  <a:xfrm>
                    <a:off x="364389" y="960050"/>
                    <a:ext cx="616272" cy="54943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FFFFFF"/>
                      </a:solidFill>
                      <a:effectLst/>
                      <a:uLnTx/>
                      <a:uFillTx/>
                      <a:latin typeface="Arial"/>
                      <a:ea typeface="+mn-ea"/>
                      <a:cs typeface="+mn-cs"/>
                    </a:endParaRPr>
                  </a:p>
                </p:txBody>
              </p:sp>
            </p:grpSp>
          </p:grpSp>
        </p:grpSp>
      </p:grpSp>
      <p:sp>
        <p:nvSpPr>
          <p:cNvPr id="15" name="Slide Number Placeholder 14">
            <a:extLst>
              <a:ext uri="{FF2B5EF4-FFF2-40B4-BE49-F238E27FC236}">
                <a16:creationId xmlns:a16="http://schemas.microsoft.com/office/drawing/2014/main" id="{4CF49CE1-47EB-E6D0-D6AB-C20D6CDCA4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905937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431</TotalTime>
  <Words>3598</Words>
  <Application>Microsoft Office PowerPoint</Application>
  <PresentationFormat>On-screen Show (16:9)</PresentationFormat>
  <Paragraphs>660</Paragraphs>
  <Slides>34</Slides>
  <Notes>34</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6" baseType="lpstr">
      <vt:lpstr>DM Sans Medium</vt:lpstr>
      <vt:lpstr>Lora</vt:lpstr>
      <vt:lpstr>DM Sans</vt:lpstr>
      <vt:lpstr>Wingdings</vt:lpstr>
      <vt:lpstr>Perpetua</vt:lpstr>
      <vt:lpstr>Montserrat</vt:lpstr>
      <vt:lpstr>Calibri</vt:lpstr>
      <vt:lpstr>Open Sans</vt:lpstr>
      <vt:lpstr>Arial</vt:lpstr>
      <vt:lpstr>Freestyle Script</vt:lpstr>
      <vt:lpstr>Simple Light</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Guduru Shravan Kumar</cp:lastModifiedBy>
  <cp:revision>8</cp:revision>
  <dcterms:modified xsi:type="dcterms:W3CDTF">2026-04-27T11:57:36Z</dcterms:modified>
</cp:coreProperties>
</file>