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61" r:id="rId4"/>
    <p:sldId id="1335" r:id="rId5"/>
    <p:sldId id="1334" r:id="rId6"/>
    <p:sldId id="262" r:id="rId7"/>
    <p:sldId id="1336" r:id="rId8"/>
    <p:sldId id="2902" r:id="rId9"/>
    <p:sldId id="1337" r:id="rId10"/>
    <p:sldId id="2905" r:id="rId11"/>
    <p:sldId id="2904" r:id="rId12"/>
    <p:sldId id="2906" r:id="rId13"/>
    <p:sldId id="260" r:id="rId14"/>
  </p:sldIdLst>
  <p:sldSz cx="9144000" cy="5143500" type="screen16x9"/>
  <p:notesSz cx="6858000" cy="9144000"/>
  <p:embeddedFontLst>
    <p:embeddedFont>
      <p:font typeface="DM Sans" pitchFamily="2" charset="0"/>
      <p:regular r:id="rId16"/>
      <p:bold r:id="rId17"/>
      <p:italic r:id="rId18"/>
      <p:boldItalic r:id="rId19"/>
    </p:embeddedFont>
    <p:embeddedFont>
      <p:font typeface="Perpetua" panose="02020502060401020303" pitchFamily="18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D70AFBCE-4C35-2C5F-1BAE-D145EB43B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cc4543cb2_0_56:notes">
            <a:extLst>
              <a:ext uri="{FF2B5EF4-FFF2-40B4-BE49-F238E27FC236}">
                <a16:creationId xmlns:a16="http://schemas.microsoft.com/office/drawing/2014/main" id="{E7101294-FD0D-68BF-8AD2-E9DE5E52E1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cc4543cb2_0_56:notes">
            <a:extLst>
              <a:ext uri="{FF2B5EF4-FFF2-40B4-BE49-F238E27FC236}">
                <a16:creationId xmlns:a16="http://schemas.microsoft.com/office/drawing/2014/main" id="{E655644B-80B3-310D-E56A-8A5BC45D50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6400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4E3D06C7-13FB-1ED8-A61A-8772629E1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cc4543cb2_0_56:notes">
            <a:extLst>
              <a:ext uri="{FF2B5EF4-FFF2-40B4-BE49-F238E27FC236}">
                <a16:creationId xmlns:a16="http://schemas.microsoft.com/office/drawing/2014/main" id="{FE71D157-E9ED-3897-28FA-6CCA02B08D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cc4543cb2_0_56:notes">
            <a:extLst>
              <a:ext uri="{FF2B5EF4-FFF2-40B4-BE49-F238E27FC236}">
                <a16:creationId xmlns:a16="http://schemas.microsoft.com/office/drawing/2014/main" id="{837AFE43-116D-F358-6EA4-1A87A23ABB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950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D8EF66E2-01F3-FA3F-A156-828968DB3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cc4543cb2_0_56:notes">
            <a:extLst>
              <a:ext uri="{FF2B5EF4-FFF2-40B4-BE49-F238E27FC236}">
                <a16:creationId xmlns:a16="http://schemas.microsoft.com/office/drawing/2014/main" id="{9E0F30FE-ED0A-374E-7F0E-3978972294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cc4543cb2_0_56:notes">
            <a:extLst>
              <a:ext uri="{FF2B5EF4-FFF2-40B4-BE49-F238E27FC236}">
                <a16:creationId xmlns:a16="http://schemas.microsoft.com/office/drawing/2014/main" id="{88E993CC-8DF3-A267-DC74-9CFA420DDF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7856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dcc4543cb2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dcc4543cb2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dcc4543cb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dcc4543cb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E781F1F4-73A2-68D9-B7F0-F1E0E6C70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cc4543cb2_0_56:notes">
            <a:extLst>
              <a:ext uri="{FF2B5EF4-FFF2-40B4-BE49-F238E27FC236}">
                <a16:creationId xmlns:a16="http://schemas.microsoft.com/office/drawing/2014/main" id="{25DC808C-4C49-E4B0-2BE3-3EE7A102CF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cc4543cb2_0_56:notes">
            <a:extLst>
              <a:ext uri="{FF2B5EF4-FFF2-40B4-BE49-F238E27FC236}">
                <a16:creationId xmlns:a16="http://schemas.microsoft.com/office/drawing/2014/main" id="{B34FBC60-F572-CC38-3E55-B863D220B0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609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0AB77C90-A385-B684-4BCB-C379B4B19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cc4543cb2_0_56:notes">
            <a:extLst>
              <a:ext uri="{FF2B5EF4-FFF2-40B4-BE49-F238E27FC236}">
                <a16:creationId xmlns:a16="http://schemas.microsoft.com/office/drawing/2014/main" id="{4E8A9899-6868-ABF5-3863-6686E7B120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cc4543cb2_0_56:notes">
            <a:extLst>
              <a:ext uri="{FF2B5EF4-FFF2-40B4-BE49-F238E27FC236}">
                <a16:creationId xmlns:a16="http://schemas.microsoft.com/office/drawing/2014/main" id="{F232B7A5-78D2-B4F6-16B5-56365071C4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416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8B1BE5CE-5B1A-5FE1-3B04-1381639F6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cc4543cb2_0_56:notes">
            <a:extLst>
              <a:ext uri="{FF2B5EF4-FFF2-40B4-BE49-F238E27FC236}">
                <a16:creationId xmlns:a16="http://schemas.microsoft.com/office/drawing/2014/main" id="{399F7864-7B1F-8F95-3D44-DC14EC6331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cc4543cb2_0_56:notes">
            <a:extLst>
              <a:ext uri="{FF2B5EF4-FFF2-40B4-BE49-F238E27FC236}">
                <a16:creationId xmlns:a16="http://schemas.microsoft.com/office/drawing/2014/main" id="{17B0AC59-3221-7AA1-9DE0-D124D63267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2976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869A3D49-67C1-B872-F927-92A505DA0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cc4543cb2_0_56:notes">
            <a:extLst>
              <a:ext uri="{FF2B5EF4-FFF2-40B4-BE49-F238E27FC236}">
                <a16:creationId xmlns:a16="http://schemas.microsoft.com/office/drawing/2014/main" id="{6ADA1D99-A524-11DE-EF2D-A60E6F7AE4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cc4543cb2_0_56:notes">
            <a:extLst>
              <a:ext uri="{FF2B5EF4-FFF2-40B4-BE49-F238E27FC236}">
                <a16:creationId xmlns:a16="http://schemas.microsoft.com/office/drawing/2014/main" id="{E1D4C07F-3FEC-B434-1F85-60718787FA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068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81793870-F42B-F897-64B0-7350FA1DD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cc4543cb2_0_56:notes">
            <a:extLst>
              <a:ext uri="{FF2B5EF4-FFF2-40B4-BE49-F238E27FC236}">
                <a16:creationId xmlns:a16="http://schemas.microsoft.com/office/drawing/2014/main" id="{0034EAD3-5488-CEFF-5E84-9BF8B81023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cc4543cb2_0_56:notes">
            <a:extLst>
              <a:ext uri="{FF2B5EF4-FFF2-40B4-BE49-F238E27FC236}">
                <a16:creationId xmlns:a16="http://schemas.microsoft.com/office/drawing/2014/main" id="{4F87BB78-3F32-EDE4-AC24-18B430CD1A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8283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9E1EA22F-F374-8D5D-422D-7A3FA2831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cc4543cb2_0_56:notes">
            <a:extLst>
              <a:ext uri="{FF2B5EF4-FFF2-40B4-BE49-F238E27FC236}">
                <a16:creationId xmlns:a16="http://schemas.microsoft.com/office/drawing/2014/main" id="{098FD564-5AF1-4B27-5385-85A728E451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cc4543cb2_0_56:notes">
            <a:extLst>
              <a:ext uri="{FF2B5EF4-FFF2-40B4-BE49-F238E27FC236}">
                <a16:creationId xmlns:a16="http://schemas.microsoft.com/office/drawing/2014/main" id="{4714896A-207F-C638-54BE-FC04D75087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69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76C4EFC9-6317-4D90-2C0D-7E3E51A95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cc4543cb2_0_56:notes">
            <a:extLst>
              <a:ext uri="{FF2B5EF4-FFF2-40B4-BE49-F238E27FC236}">
                <a16:creationId xmlns:a16="http://schemas.microsoft.com/office/drawing/2014/main" id="{9D1FF292-2259-9CDE-C217-1B781CFC9A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cc4543cb2_0_56:notes">
            <a:extLst>
              <a:ext uri="{FF2B5EF4-FFF2-40B4-BE49-F238E27FC236}">
                <a16:creationId xmlns:a16="http://schemas.microsoft.com/office/drawing/2014/main" id="{8896EA49-8EA1-18F7-7208-5B4CD4E6A6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78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svg"/><Relationship Id="rId5" Type="http://schemas.openxmlformats.org/officeDocument/2006/relationships/image" Target="../media/image45.svg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475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26183" t="19387"/>
          <a:stretch/>
        </p:blipFill>
        <p:spPr>
          <a:xfrm>
            <a:off x="2808218" y="1270000"/>
            <a:ext cx="6350002" cy="390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 title="HIA White_New Logo_Only 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842" y="152425"/>
            <a:ext cx="1126001" cy="7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457200" y="1749588"/>
            <a:ext cx="47883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dirty="0">
                <a:solidFill>
                  <a:schemeClr val="bg1"/>
                </a:solidFill>
                <a:latin typeface="Perpetua" panose="02020502060401020303" pitchFamily="18" charset="0"/>
                <a:cs typeface="Segoe UI" panose="020B0502040204020203" pitchFamily="34" charset="0"/>
              </a:rPr>
              <a:t>Revolutionizing Bridge Inspection: </a:t>
            </a:r>
            <a:r>
              <a:rPr lang="en-US" altLang="en-US" sz="2400" b="1" dirty="0" err="1">
                <a:solidFill>
                  <a:schemeClr val="bg1"/>
                </a:solidFill>
                <a:latin typeface="Perpetua" panose="02020502060401020303" pitchFamily="18" charset="0"/>
                <a:cs typeface="Segoe UI" panose="020B0502040204020203" pitchFamily="34" charset="0"/>
              </a:rPr>
              <a:t>SetuSTHITI</a:t>
            </a:r>
            <a:r>
              <a:rPr lang="en-US" altLang="en-US" sz="2400" b="1" dirty="0">
                <a:solidFill>
                  <a:schemeClr val="bg1"/>
                </a:solidFill>
                <a:latin typeface="Perpetua" panose="02020502060401020303" pitchFamily="18" charset="0"/>
                <a:cs typeface="Segoe UI" panose="020B0502040204020203" pitchFamily="34" charset="0"/>
              </a:rPr>
              <a:t>-Driven Automation with Drone Integration</a:t>
            </a:r>
          </a:p>
        </p:txBody>
      </p:sp>
      <p:sp>
        <p:nvSpPr>
          <p:cNvPr id="57" name="Google Shape;57;p13"/>
          <p:cNvSpPr txBox="1"/>
          <p:nvPr/>
        </p:nvSpPr>
        <p:spPr>
          <a:xfrm>
            <a:off x="457200" y="4811972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Private and confidential</a:t>
            </a:r>
            <a:endParaRPr sz="800" dirty="0">
              <a:solidFill>
                <a:srgbClr val="FFFFFF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6819900" y="4811972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01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45D8B668-517B-6E88-B59C-87AD8DD2C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>
            <a:extLst>
              <a:ext uri="{FF2B5EF4-FFF2-40B4-BE49-F238E27FC236}">
                <a16:creationId xmlns:a16="http://schemas.microsoft.com/office/drawing/2014/main" id="{78A960A7-F0E0-0791-C5AC-685BF6DBFAD2}"/>
              </a:ext>
            </a:extLst>
          </p:cNvPr>
          <p:cNvSpPr txBox="1"/>
          <p:nvPr/>
        </p:nvSpPr>
        <p:spPr>
          <a:xfrm>
            <a:off x="457200" y="482742"/>
            <a:ext cx="6901132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Revolutionizing Bridge Inspection: </a:t>
            </a:r>
            <a:r>
              <a:rPr lang="en-US" altLang="en-US" b="1" dirty="0" err="1">
                <a:solidFill>
                  <a:srgbClr val="044475"/>
                </a:solidFill>
                <a:latin typeface="Perpetua" panose="02020502060401020303" pitchFamily="18" charset="0"/>
              </a:rPr>
              <a:t>SetuSTHITI</a:t>
            </a:r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-Driven Automation with Drone Integration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pic>
        <p:nvPicPr>
          <p:cNvPr id="98" name="Google Shape;98;p16" title="HIA Blue_New Logo_Only -01.png">
            <a:extLst>
              <a:ext uri="{FF2B5EF4-FFF2-40B4-BE49-F238E27FC236}">
                <a16:creationId xmlns:a16="http://schemas.microsoft.com/office/drawing/2014/main" id="{F888A198-1F99-83AF-EE06-A0D88DBA67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442" y="152425"/>
            <a:ext cx="1126001" cy="7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>
            <a:extLst>
              <a:ext uri="{FF2B5EF4-FFF2-40B4-BE49-F238E27FC236}">
                <a16:creationId xmlns:a16="http://schemas.microsoft.com/office/drawing/2014/main" id="{2B633B1B-63D0-53BD-DE74-4D5FE9025E2F}"/>
              </a:ext>
            </a:extLst>
          </p:cNvPr>
          <p:cNvSpPr/>
          <p:nvPr/>
        </p:nvSpPr>
        <p:spPr>
          <a:xfrm>
            <a:off x="0" y="5102675"/>
            <a:ext cx="9144000" cy="62400"/>
          </a:xfrm>
          <a:prstGeom prst="rect">
            <a:avLst/>
          </a:prstGeom>
          <a:solidFill>
            <a:srgbClr val="0444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>
            <a:extLst>
              <a:ext uri="{FF2B5EF4-FFF2-40B4-BE49-F238E27FC236}">
                <a16:creationId xmlns:a16="http://schemas.microsoft.com/office/drawing/2014/main" id="{C5D5EC29-800E-5F2F-A200-B1C1FD14B0FA}"/>
              </a:ext>
            </a:extLst>
          </p:cNvPr>
          <p:cNvSpPr txBox="1"/>
          <p:nvPr/>
        </p:nvSpPr>
        <p:spPr>
          <a:xfrm>
            <a:off x="4572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Private and confidential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sp>
        <p:nvSpPr>
          <p:cNvPr id="101" name="Google Shape;101;p16">
            <a:extLst>
              <a:ext uri="{FF2B5EF4-FFF2-40B4-BE49-F238E27FC236}">
                <a16:creationId xmlns:a16="http://schemas.microsoft.com/office/drawing/2014/main" id="{D19ED9C0-C66D-F03F-48F7-66FB8E14D137}"/>
              </a:ext>
            </a:extLst>
          </p:cNvPr>
          <p:cNvSpPr txBox="1"/>
          <p:nvPr/>
        </p:nvSpPr>
        <p:spPr>
          <a:xfrm>
            <a:off x="68199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11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cxnSp>
        <p:nvCxnSpPr>
          <p:cNvPr id="102" name="Google Shape;102;p16">
            <a:extLst>
              <a:ext uri="{FF2B5EF4-FFF2-40B4-BE49-F238E27FC236}">
                <a16:creationId xmlns:a16="http://schemas.microsoft.com/office/drawing/2014/main" id="{B63215D7-75A2-C9FA-7FC7-46BEB2369482}"/>
              </a:ext>
            </a:extLst>
          </p:cNvPr>
          <p:cNvCxnSpPr/>
          <p:nvPr/>
        </p:nvCxnSpPr>
        <p:spPr>
          <a:xfrm>
            <a:off x="538925" y="1009725"/>
            <a:ext cx="8309400" cy="0"/>
          </a:xfrm>
          <a:prstGeom prst="straightConnector1">
            <a:avLst/>
          </a:prstGeom>
          <a:noFill/>
          <a:ln w="9525" cap="flat" cmpd="sng">
            <a:solidFill>
              <a:srgbClr val="9CDB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le 3">
            <a:extLst>
              <a:ext uri="{FF2B5EF4-FFF2-40B4-BE49-F238E27FC236}">
                <a16:creationId xmlns:a16="http://schemas.microsoft.com/office/drawing/2014/main" id="{84ABE67C-D0A2-6696-CF4E-9572180C904B}"/>
              </a:ext>
            </a:extLst>
          </p:cNvPr>
          <p:cNvSpPr txBox="1">
            <a:spLocks/>
          </p:cNvSpPr>
          <p:nvPr/>
        </p:nvSpPr>
        <p:spPr>
          <a:xfrm>
            <a:off x="362085" y="1550027"/>
            <a:ext cx="5703979" cy="16627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400" dirty="0">
                <a:latin typeface="Perpetua" panose="02020502060401020303" pitchFamily="18" charset="0"/>
                <a:ea typeface="Cambria" panose="02040503050406030204" pitchFamily="18" charset="0"/>
              </a:rPr>
              <a:t>Bridges Constructed over Perennial rivers and water bodies pose challenges in inspecting substructures and foundation due to Continuous flow.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400" dirty="0">
                <a:latin typeface="Perpetua" panose="02020502060401020303" pitchFamily="18" charset="0"/>
                <a:ea typeface="Cambria" panose="02040503050406030204" pitchFamily="18" charset="0"/>
              </a:rPr>
              <a:t>To overcome these challenges, Underwater Inspection robots are deployed for detailed assessment of submerged structural elements.</a:t>
            </a:r>
          </a:p>
          <a:p>
            <a:pPr algn="l">
              <a:spcAft>
                <a:spcPts val="600"/>
              </a:spcAft>
            </a:pPr>
            <a:r>
              <a:rPr lang="en-IN" sz="1400" dirty="0">
                <a:latin typeface="Perpetua" panose="02020502060401020303" pitchFamily="18" charset="0"/>
                <a:ea typeface="Cambria" panose="02040503050406030204" pitchFamily="18" charset="0"/>
              </a:rPr>
              <a:t>Key Advantages of Underwater Robotic Inspection: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400" dirty="0">
                <a:latin typeface="Perpetua" panose="02020502060401020303" pitchFamily="18" charset="0"/>
                <a:ea typeface="Cambria" panose="02040503050406030204" pitchFamily="18" charset="0"/>
              </a:rPr>
              <a:t>Safe Operation with extended and uninterrupted endurance.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400" dirty="0">
                <a:latin typeface="Perpetua" panose="02020502060401020303" pitchFamily="18" charset="0"/>
                <a:ea typeface="Cambria" panose="02040503050406030204" pitchFamily="18" charset="0"/>
              </a:rPr>
              <a:t>Effective performance in hostile and low-visibility environments.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400" dirty="0">
                <a:latin typeface="Perpetua" panose="02020502060401020303" pitchFamily="18" charset="0"/>
                <a:ea typeface="Cambria" panose="02040503050406030204" pitchFamily="18" charset="0"/>
              </a:rPr>
              <a:t>Enhanced Inspection accuracy.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400" dirty="0">
                <a:latin typeface="Perpetua" panose="02020502060401020303" pitchFamily="18" charset="0"/>
                <a:ea typeface="Cambria" panose="02040503050406030204" pitchFamily="18" charset="0"/>
              </a:rPr>
              <a:t>Digital reporting through an integrated dashboard.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400" dirty="0">
                <a:latin typeface="Perpetua" panose="02020502060401020303" pitchFamily="18" charset="0"/>
                <a:ea typeface="Cambria" panose="02040503050406030204" pitchFamily="18" charset="0"/>
              </a:rPr>
              <a:t>Video- based documentation for detailed analysis and record keeping.</a:t>
            </a:r>
          </a:p>
          <a:p>
            <a:pPr algn="l">
              <a:spcAft>
                <a:spcPts val="600"/>
              </a:spcAft>
            </a:pPr>
            <a:endParaRPr lang="en-IN" sz="1400" dirty="0">
              <a:latin typeface="Perpetua" panose="02020502060401020303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95EEC-69B7-FFEE-7790-53C17FEFBBD4}"/>
              </a:ext>
            </a:extLst>
          </p:cNvPr>
          <p:cNvSpPr txBox="1"/>
          <p:nvPr/>
        </p:nvSpPr>
        <p:spPr>
          <a:xfrm>
            <a:off x="457199" y="1085780"/>
            <a:ext cx="48105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Perpetua" panose="02020502060401020303" pitchFamily="18" charset="0"/>
              </a:rPr>
              <a:t>SMART INSPECTION USING UNDERWATER ROBOTS</a:t>
            </a:r>
            <a:endParaRPr lang="en-IN" b="1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93573D-652B-7334-ECFE-0579E4BB6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540" y="1277909"/>
            <a:ext cx="2619375" cy="174307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F00D6E-0D08-4551-76D0-FD0EF480C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539" y="3062856"/>
            <a:ext cx="2619375" cy="172751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696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48B8E3A-02EC-D16C-44EE-75646FAAA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>
            <a:extLst>
              <a:ext uri="{FF2B5EF4-FFF2-40B4-BE49-F238E27FC236}">
                <a16:creationId xmlns:a16="http://schemas.microsoft.com/office/drawing/2014/main" id="{974FAE12-C851-A224-3314-671EF351B21D}"/>
              </a:ext>
            </a:extLst>
          </p:cNvPr>
          <p:cNvSpPr txBox="1"/>
          <p:nvPr/>
        </p:nvSpPr>
        <p:spPr>
          <a:xfrm>
            <a:off x="457200" y="482742"/>
            <a:ext cx="6901132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Revolutionizing Bridge Inspection: </a:t>
            </a:r>
            <a:r>
              <a:rPr lang="en-US" altLang="en-US" b="1" dirty="0" err="1">
                <a:solidFill>
                  <a:srgbClr val="044475"/>
                </a:solidFill>
                <a:latin typeface="Perpetua" panose="02020502060401020303" pitchFamily="18" charset="0"/>
              </a:rPr>
              <a:t>SetuSTHITI</a:t>
            </a:r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-Driven Automation with Drone Integration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pic>
        <p:nvPicPr>
          <p:cNvPr id="98" name="Google Shape;98;p16" title="HIA Blue_New Logo_Only -01.png">
            <a:extLst>
              <a:ext uri="{FF2B5EF4-FFF2-40B4-BE49-F238E27FC236}">
                <a16:creationId xmlns:a16="http://schemas.microsoft.com/office/drawing/2014/main" id="{0A7CE574-C876-B4B6-A4D1-4B97C7D45D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442" y="152425"/>
            <a:ext cx="1126001" cy="7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>
            <a:extLst>
              <a:ext uri="{FF2B5EF4-FFF2-40B4-BE49-F238E27FC236}">
                <a16:creationId xmlns:a16="http://schemas.microsoft.com/office/drawing/2014/main" id="{30D8349D-3394-3780-D47C-3CDA036A20EB}"/>
              </a:ext>
            </a:extLst>
          </p:cNvPr>
          <p:cNvSpPr/>
          <p:nvPr/>
        </p:nvSpPr>
        <p:spPr>
          <a:xfrm>
            <a:off x="0" y="5102675"/>
            <a:ext cx="9144000" cy="62400"/>
          </a:xfrm>
          <a:prstGeom prst="rect">
            <a:avLst/>
          </a:prstGeom>
          <a:solidFill>
            <a:srgbClr val="0444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>
            <a:extLst>
              <a:ext uri="{FF2B5EF4-FFF2-40B4-BE49-F238E27FC236}">
                <a16:creationId xmlns:a16="http://schemas.microsoft.com/office/drawing/2014/main" id="{765CDF8C-18F4-2C61-D7CD-D5F4182AD533}"/>
              </a:ext>
            </a:extLst>
          </p:cNvPr>
          <p:cNvSpPr txBox="1"/>
          <p:nvPr/>
        </p:nvSpPr>
        <p:spPr>
          <a:xfrm>
            <a:off x="4572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Private and </a:t>
            </a: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sym typeface="DM Sans"/>
              </a:rPr>
              <a:t>confidential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sym typeface="DM Sans"/>
            </a:endParaRPr>
          </a:p>
        </p:txBody>
      </p:sp>
      <p:sp>
        <p:nvSpPr>
          <p:cNvPr id="101" name="Google Shape;101;p16">
            <a:extLst>
              <a:ext uri="{FF2B5EF4-FFF2-40B4-BE49-F238E27FC236}">
                <a16:creationId xmlns:a16="http://schemas.microsoft.com/office/drawing/2014/main" id="{DF0C100B-32C3-9508-AE8E-E69C3E622663}"/>
              </a:ext>
            </a:extLst>
          </p:cNvPr>
          <p:cNvSpPr txBox="1"/>
          <p:nvPr/>
        </p:nvSpPr>
        <p:spPr>
          <a:xfrm>
            <a:off x="68199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12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cxnSp>
        <p:nvCxnSpPr>
          <p:cNvPr id="102" name="Google Shape;102;p16">
            <a:extLst>
              <a:ext uri="{FF2B5EF4-FFF2-40B4-BE49-F238E27FC236}">
                <a16:creationId xmlns:a16="http://schemas.microsoft.com/office/drawing/2014/main" id="{77FE3B02-FD87-0373-9B48-4828C419FAA8}"/>
              </a:ext>
            </a:extLst>
          </p:cNvPr>
          <p:cNvCxnSpPr/>
          <p:nvPr/>
        </p:nvCxnSpPr>
        <p:spPr>
          <a:xfrm>
            <a:off x="538925" y="1009725"/>
            <a:ext cx="8309400" cy="0"/>
          </a:xfrm>
          <a:prstGeom prst="straightConnector1">
            <a:avLst/>
          </a:prstGeom>
          <a:noFill/>
          <a:ln w="9525" cap="flat" cmpd="sng">
            <a:solidFill>
              <a:srgbClr val="9CDB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object 2">
            <a:extLst>
              <a:ext uri="{FF2B5EF4-FFF2-40B4-BE49-F238E27FC236}">
                <a16:creationId xmlns:a16="http://schemas.microsoft.com/office/drawing/2014/main" id="{9A1844DE-C440-2B80-A809-BB3C75B6F6A1}"/>
              </a:ext>
            </a:extLst>
          </p:cNvPr>
          <p:cNvSpPr txBox="1"/>
          <p:nvPr/>
        </p:nvSpPr>
        <p:spPr>
          <a:xfrm>
            <a:off x="7257918" y="1727591"/>
            <a:ext cx="777716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Defect</a:t>
            </a:r>
            <a:endParaRPr dirty="0">
              <a:latin typeface="Perpetua" panose="02020502060401020303" pitchFamily="18" charset="0"/>
              <a:cs typeface="Calibri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595AA2DA-6B86-6464-4147-3F616419BFB8}"/>
              </a:ext>
            </a:extLst>
          </p:cNvPr>
          <p:cNvSpPr/>
          <p:nvPr/>
        </p:nvSpPr>
        <p:spPr>
          <a:xfrm>
            <a:off x="5958041" y="1840026"/>
            <a:ext cx="733901" cy="148967"/>
          </a:xfrm>
          <a:custGeom>
            <a:avLst/>
            <a:gdLst/>
            <a:ahLst/>
            <a:cxnLst/>
            <a:rect l="l" t="t" r="r" b="b"/>
            <a:pathLst>
              <a:path w="978534" h="248919">
                <a:moveTo>
                  <a:pt x="124206" y="0"/>
                </a:moveTo>
                <a:lnTo>
                  <a:pt x="0" y="124206"/>
                </a:lnTo>
                <a:lnTo>
                  <a:pt x="124206" y="248412"/>
                </a:lnTo>
                <a:lnTo>
                  <a:pt x="124206" y="186309"/>
                </a:lnTo>
                <a:lnTo>
                  <a:pt x="978408" y="186309"/>
                </a:lnTo>
                <a:lnTo>
                  <a:pt x="978408" y="62102"/>
                </a:lnTo>
                <a:lnTo>
                  <a:pt x="124206" y="62102"/>
                </a:lnTo>
                <a:lnTo>
                  <a:pt x="124206" y="0"/>
                </a:lnTo>
                <a:close/>
              </a:path>
            </a:pathLst>
          </a:custGeom>
          <a:solidFill>
            <a:srgbClr val="1389DB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C63011C1-FA55-D6E5-740A-DCC0625B305D}"/>
              </a:ext>
            </a:extLst>
          </p:cNvPr>
          <p:cNvSpPr/>
          <p:nvPr/>
        </p:nvSpPr>
        <p:spPr>
          <a:xfrm>
            <a:off x="3059394" y="1851456"/>
            <a:ext cx="733901" cy="148967"/>
          </a:xfrm>
          <a:custGeom>
            <a:avLst/>
            <a:gdLst/>
            <a:ahLst/>
            <a:cxnLst/>
            <a:rect l="l" t="t" r="r" b="b"/>
            <a:pathLst>
              <a:path w="978535" h="248919">
                <a:moveTo>
                  <a:pt x="124205" y="0"/>
                </a:moveTo>
                <a:lnTo>
                  <a:pt x="0" y="124206"/>
                </a:lnTo>
                <a:lnTo>
                  <a:pt x="124205" y="248412"/>
                </a:lnTo>
                <a:lnTo>
                  <a:pt x="124205" y="186309"/>
                </a:lnTo>
                <a:lnTo>
                  <a:pt x="978407" y="186309"/>
                </a:lnTo>
                <a:lnTo>
                  <a:pt x="978407" y="62103"/>
                </a:lnTo>
                <a:lnTo>
                  <a:pt x="124205" y="62103"/>
                </a:lnTo>
                <a:lnTo>
                  <a:pt x="124205" y="0"/>
                </a:lnTo>
                <a:close/>
              </a:path>
            </a:pathLst>
          </a:custGeom>
          <a:solidFill>
            <a:srgbClr val="1389DB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FCC51DFD-1A97-F49F-DCA7-FA3C78ECDACC}"/>
              </a:ext>
            </a:extLst>
          </p:cNvPr>
          <p:cNvSpPr txBox="1"/>
          <p:nvPr/>
        </p:nvSpPr>
        <p:spPr>
          <a:xfrm>
            <a:off x="4412991" y="1752107"/>
            <a:ext cx="937736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El</a:t>
            </a:r>
            <a:r>
              <a:rPr spc="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e</a:t>
            </a:r>
            <a:r>
              <a:rPr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ment</a:t>
            </a:r>
            <a:endParaRPr dirty="0">
              <a:latin typeface="Perpetua" panose="02020502060401020303" pitchFamily="18" charset="0"/>
              <a:cs typeface="Calibri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17492E5D-E292-0645-1309-C12BDAF79866}"/>
              </a:ext>
            </a:extLst>
          </p:cNvPr>
          <p:cNvSpPr txBox="1"/>
          <p:nvPr/>
        </p:nvSpPr>
        <p:spPr>
          <a:xfrm>
            <a:off x="538925" y="1729915"/>
            <a:ext cx="2195513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Asset</a:t>
            </a:r>
            <a:r>
              <a:rPr spc="-3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Condition</a:t>
            </a:r>
            <a:r>
              <a:rPr spc="-3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Score</a:t>
            </a:r>
            <a:endParaRPr dirty="0">
              <a:latin typeface="Perpetua" panose="02020502060401020303" pitchFamily="18" charset="0"/>
              <a:cs typeface="Arial MT"/>
            </a:endParaRPr>
          </a:p>
        </p:txBody>
      </p:sp>
      <p:grpSp>
        <p:nvGrpSpPr>
          <p:cNvPr id="17" name="object 8">
            <a:extLst>
              <a:ext uri="{FF2B5EF4-FFF2-40B4-BE49-F238E27FC236}">
                <a16:creationId xmlns:a16="http://schemas.microsoft.com/office/drawing/2014/main" id="{AC93EBCE-65EE-FE8A-6DE6-C7920F681D09}"/>
              </a:ext>
            </a:extLst>
          </p:cNvPr>
          <p:cNvGrpSpPr/>
          <p:nvPr/>
        </p:nvGrpSpPr>
        <p:grpSpPr>
          <a:xfrm>
            <a:off x="136207" y="2900715"/>
            <a:ext cx="9007793" cy="1808123"/>
            <a:chOff x="179831" y="3636264"/>
            <a:chExt cx="12010390" cy="3021330"/>
          </a:xfrm>
        </p:grpSpPr>
        <p:pic>
          <p:nvPicPr>
            <p:cNvPr id="18" name="object 9">
              <a:extLst>
                <a:ext uri="{FF2B5EF4-FFF2-40B4-BE49-F238E27FC236}">
                  <a16:creationId xmlns:a16="http://schemas.microsoft.com/office/drawing/2014/main" id="{B405BAB7-E117-C9BB-ADE8-D5D00B8653A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3364" y="4792980"/>
              <a:ext cx="4872990" cy="1829562"/>
            </a:xfrm>
            <a:prstGeom prst="rect">
              <a:avLst/>
            </a:prstGeom>
          </p:spPr>
        </p:pic>
        <p:pic>
          <p:nvPicPr>
            <p:cNvPr id="19" name="object 10">
              <a:extLst>
                <a:ext uri="{FF2B5EF4-FFF2-40B4-BE49-F238E27FC236}">
                  <a16:creationId xmlns:a16="http://schemas.microsoft.com/office/drawing/2014/main" id="{7B6BC2C5-5766-E572-7650-3414C871DA6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02150" y="4782295"/>
              <a:ext cx="3987563" cy="1803688"/>
            </a:xfrm>
            <a:prstGeom prst="rect">
              <a:avLst/>
            </a:prstGeom>
          </p:spPr>
        </p:pic>
        <p:pic>
          <p:nvPicPr>
            <p:cNvPr id="20" name="object 11">
              <a:extLst>
                <a:ext uri="{FF2B5EF4-FFF2-40B4-BE49-F238E27FC236}">
                  <a16:creationId xmlns:a16="http://schemas.microsoft.com/office/drawing/2014/main" id="{0C717765-A226-4A52-B427-590BFEEDC7E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64751" y="3636264"/>
              <a:ext cx="1988057" cy="1337310"/>
            </a:xfrm>
            <a:prstGeom prst="rect">
              <a:avLst/>
            </a:prstGeom>
          </p:spPr>
        </p:pic>
        <p:pic>
          <p:nvPicPr>
            <p:cNvPr id="21" name="object 12">
              <a:extLst>
                <a:ext uri="{FF2B5EF4-FFF2-40B4-BE49-F238E27FC236}">
                  <a16:creationId xmlns:a16="http://schemas.microsoft.com/office/drawing/2014/main" id="{61364803-1127-83D9-6A90-8B4B4AB2797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831" y="4792980"/>
              <a:ext cx="3096006" cy="1864614"/>
            </a:xfrm>
            <a:prstGeom prst="rect">
              <a:avLst/>
            </a:prstGeom>
          </p:spPr>
        </p:pic>
      </p:grpSp>
      <p:sp>
        <p:nvSpPr>
          <p:cNvPr id="22" name="object 13">
            <a:extLst>
              <a:ext uri="{FF2B5EF4-FFF2-40B4-BE49-F238E27FC236}">
                <a16:creationId xmlns:a16="http://schemas.microsoft.com/office/drawing/2014/main" id="{292E9380-7136-976B-33E5-ADEA14527DBF}"/>
              </a:ext>
            </a:extLst>
          </p:cNvPr>
          <p:cNvSpPr txBox="1">
            <a:spLocks/>
          </p:cNvSpPr>
          <p:nvPr/>
        </p:nvSpPr>
        <p:spPr>
          <a:xfrm>
            <a:off x="538925" y="1142509"/>
            <a:ext cx="7007543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l">
              <a:spcBef>
                <a:spcPts val="71"/>
              </a:spcBef>
            </a:pPr>
            <a:r>
              <a:rPr lang="en-IN" sz="1400" b="1" spc="-83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STRUCTUR</a:t>
            </a:r>
            <a:r>
              <a:rPr lang="en-IN" sz="1400" b="1" spc="-101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AL</a:t>
            </a:r>
            <a:r>
              <a:rPr lang="en-IN" sz="1400" b="1" spc="-109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en-IN" sz="1400" b="1" spc="-71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HEALTH</a:t>
            </a:r>
            <a:r>
              <a:rPr lang="en-IN" sz="1400" b="1" spc="-124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en-IN" sz="1400" b="1" spc="-53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CONDITION</a:t>
            </a:r>
            <a:r>
              <a:rPr lang="en-IN" sz="1400" b="1" spc="-124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en-IN" sz="1400" b="1" spc="-83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ASSESSMENT</a:t>
            </a:r>
            <a:endParaRPr lang="en-IN" sz="1400" b="1" dirty="0">
              <a:latin typeface="Perpetua" panose="02020502060401020303" pitchFamily="18" charset="0"/>
              <a:ea typeface="Cambria" panose="02040503050406030204" pitchFamily="18" charset="0"/>
              <a:cs typeface="Verdana"/>
            </a:endParaRP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ABAADF65-2BA7-4E5E-EA36-6D0F7ABC95D7}"/>
              </a:ext>
            </a:extLst>
          </p:cNvPr>
          <p:cNvSpPr txBox="1"/>
          <p:nvPr/>
        </p:nvSpPr>
        <p:spPr>
          <a:xfrm>
            <a:off x="6908595" y="2147727"/>
            <a:ext cx="1654493" cy="6559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indent="-215265">
              <a:spcBef>
                <a:spcPts val="75"/>
              </a:spcBef>
              <a:buFont typeface="Arial MT"/>
              <a:buChar char="•"/>
              <a:tabLst>
                <a:tab pos="224314" algn="l"/>
                <a:tab pos="224790" algn="l"/>
              </a:tabLst>
            </a:pPr>
            <a:r>
              <a:rPr spc="-8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Detection</a:t>
            </a:r>
            <a:endParaRPr dirty="0">
              <a:latin typeface="Perpetua" panose="02020502060401020303" pitchFamily="18" charset="0"/>
              <a:cs typeface="Calibri"/>
            </a:endParaRPr>
          </a:p>
          <a:p>
            <a:pPr marL="224314" indent="-215265">
              <a:buFont typeface="Arial MT"/>
              <a:buChar char="•"/>
              <a:tabLst>
                <a:tab pos="224314" algn="l"/>
                <a:tab pos="224790" algn="l"/>
              </a:tabLst>
            </a:pPr>
            <a:r>
              <a:rPr spc="-8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Classification</a:t>
            </a:r>
            <a:endParaRPr dirty="0">
              <a:latin typeface="Perpetua" panose="02020502060401020303" pitchFamily="18" charset="0"/>
              <a:cs typeface="Calibri"/>
            </a:endParaRPr>
          </a:p>
          <a:p>
            <a:pPr marL="224314" indent="-215265">
              <a:spcBef>
                <a:spcPts val="19"/>
              </a:spcBef>
              <a:buFont typeface="Arial MT"/>
              <a:buChar char="•"/>
              <a:tabLst>
                <a:tab pos="224314" algn="l"/>
                <a:tab pos="224790" algn="l"/>
              </a:tabLst>
            </a:pP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Severity</a:t>
            </a:r>
            <a:r>
              <a:rPr spc="-38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Assessment</a:t>
            </a:r>
            <a:endParaRPr dirty="0">
              <a:latin typeface="Perpetua" panose="02020502060401020303" pitchFamily="18" charset="0"/>
              <a:cs typeface="Calibri"/>
            </a:endParaRPr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id="{AB2AEB2E-20EA-EE6E-BBE1-0E0C3F1F0CA4}"/>
              </a:ext>
            </a:extLst>
          </p:cNvPr>
          <p:cNvSpPr txBox="1"/>
          <p:nvPr/>
        </p:nvSpPr>
        <p:spPr>
          <a:xfrm>
            <a:off x="3911042" y="2118908"/>
            <a:ext cx="2358390" cy="8713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indent="-215265">
              <a:spcBef>
                <a:spcPts val="75"/>
              </a:spcBef>
              <a:buFont typeface="Arial MT"/>
              <a:buChar char="•"/>
              <a:tabLst>
                <a:tab pos="224314" algn="l"/>
                <a:tab pos="224790" algn="l"/>
              </a:tabLst>
            </a:pPr>
            <a:r>
              <a:rPr spc="-8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Structural</a:t>
            </a:r>
            <a:r>
              <a:rPr spc="-11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Element</a:t>
            </a:r>
            <a:r>
              <a:rPr spc="-8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Breakdown</a:t>
            </a:r>
            <a:endParaRPr dirty="0">
              <a:latin typeface="Perpetua" panose="02020502060401020303" pitchFamily="18" charset="0"/>
              <a:cs typeface="Calibri"/>
            </a:endParaRPr>
          </a:p>
          <a:p>
            <a:pPr marL="224314" indent="-215265">
              <a:buFont typeface="Arial MT"/>
              <a:buChar char="•"/>
              <a:tabLst>
                <a:tab pos="224314" algn="l"/>
                <a:tab pos="224790" algn="l"/>
              </a:tabLst>
            </a:pPr>
            <a:r>
              <a:rPr spc="-8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Defining</a:t>
            </a:r>
            <a:r>
              <a:rPr spc="8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Element</a:t>
            </a:r>
            <a:r>
              <a:rPr spc="8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</a:t>
            </a:r>
            <a:r>
              <a:rPr spc="-8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coefficient</a:t>
            </a:r>
            <a:endParaRPr dirty="0">
              <a:latin typeface="Perpetua" panose="02020502060401020303" pitchFamily="18" charset="0"/>
              <a:cs typeface="Calibri"/>
            </a:endParaRPr>
          </a:p>
          <a:p>
            <a:pPr marL="224314" indent="-215265">
              <a:buFont typeface="Arial MT"/>
              <a:buChar char="•"/>
              <a:tabLst>
                <a:tab pos="224314" algn="l"/>
                <a:tab pos="224790" algn="l"/>
              </a:tabLst>
            </a:pP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Element</a:t>
            </a:r>
            <a:r>
              <a:rPr spc="-15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</a:t>
            </a:r>
            <a:r>
              <a:rPr spc="-8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Area 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Calculation</a:t>
            </a:r>
            <a:endParaRPr dirty="0">
              <a:latin typeface="Perpetua" panose="02020502060401020303" pitchFamily="18" charset="0"/>
              <a:cs typeface="Calibri"/>
            </a:endParaRPr>
          </a:p>
          <a:p>
            <a:pPr marL="224314" indent="-215265">
              <a:spcBef>
                <a:spcPts val="19"/>
              </a:spcBef>
              <a:buFont typeface="Arial MT"/>
              <a:buChar char="•"/>
              <a:tabLst>
                <a:tab pos="224314" algn="l"/>
                <a:tab pos="224790" algn="l"/>
              </a:tabLst>
            </a:pP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Severity</a:t>
            </a:r>
            <a:r>
              <a:rPr spc="-11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Score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</a:t>
            </a:r>
            <a:r>
              <a:rPr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per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Element</a:t>
            </a:r>
            <a:endParaRPr dirty="0">
              <a:latin typeface="Perpetua" panose="02020502060401020303" pitchFamily="18" charset="0"/>
              <a:cs typeface="Calibri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A89A9E40-366A-3574-60C0-1FFB8CB74FF0}"/>
              </a:ext>
            </a:extLst>
          </p:cNvPr>
          <p:cNvSpPr txBox="1"/>
          <p:nvPr/>
        </p:nvSpPr>
        <p:spPr>
          <a:xfrm>
            <a:off x="688657" y="2160064"/>
            <a:ext cx="1746885" cy="8534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marR="4286" indent="-215265">
              <a:spcBef>
                <a:spcPts val="75"/>
              </a:spcBef>
              <a:buFont typeface="Arial MT"/>
              <a:buChar char="•"/>
              <a:tabLst>
                <a:tab pos="224314" algn="l"/>
                <a:tab pos="224790" algn="l"/>
              </a:tabLst>
            </a:pPr>
            <a:r>
              <a:rPr spc="-11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Weighted</a:t>
            </a:r>
            <a:r>
              <a:rPr spc="199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</a:t>
            </a:r>
            <a:r>
              <a:rPr spc="-11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Average</a:t>
            </a:r>
            <a:r>
              <a:rPr spc="199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of </a:t>
            </a:r>
            <a:r>
              <a:rPr spc="-296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</a:t>
            </a:r>
            <a:r>
              <a:rPr spc="-8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Structural</a:t>
            </a:r>
            <a:r>
              <a:rPr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Elements</a:t>
            </a:r>
            <a:endParaRPr dirty="0">
              <a:latin typeface="Perpetua" panose="02020502060401020303" pitchFamily="18" charset="0"/>
              <a:cs typeface="Calibri"/>
            </a:endParaRPr>
          </a:p>
          <a:p>
            <a:pPr marL="224314" marR="3810" indent="-215265">
              <a:lnSpc>
                <a:spcPts val="1635"/>
              </a:lnSpc>
              <a:spcBef>
                <a:spcPts val="41"/>
              </a:spcBef>
              <a:buFont typeface="Arial MT"/>
              <a:buChar char="•"/>
              <a:tabLst>
                <a:tab pos="224314" algn="l"/>
                <a:tab pos="224790" algn="l"/>
                <a:tab pos="1107758" algn="l"/>
                <a:tab pos="1363028" algn="l"/>
              </a:tabLst>
            </a:pP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Cal</a:t>
            </a:r>
            <a:r>
              <a:rPr spc="-8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c</a:t>
            </a:r>
            <a:r>
              <a:rPr spc="8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u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l</a:t>
            </a:r>
            <a:r>
              <a:rPr spc="-11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a</a:t>
            </a:r>
            <a:r>
              <a:rPr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t</a:t>
            </a:r>
            <a:r>
              <a:rPr spc="-8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i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o</a:t>
            </a:r>
            <a:r>
              <a:rPr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n	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o</a:t>
            </a:r>
            <a:r>
              <a:rPr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f	A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ss</a:t>
            </a:r>
            <a:r>
              <a:rPr spc="-15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e</a:t>
            </a:r>
            <a:r>
              <a:rPr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t  </a:t>
            </a:r>
            <a:r>
              <a:rPr spc="-4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Condition</a:t>
            </a:r>
            <a:r>
              <a:rPr spc="15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 </a:t>
            </a:r>
            <a:r>
              <a:rPr spc="-11" dirty="0">
                <a:solidFill>
                  <a:srgbClr val="2F393E"/>
                </a:solidFill>
                <a:latin typeface="Perpetua" panose="02020502060401020303" pitchFamily="18" charset="0"/>
                <a:cs typeface="Calibri"/>
              </a:rPr>
              <a:t>Score</a:t>
            </a:r>
            <a:endParaRPr dirty="0">
              <a:latin typeface="Perpetua" panose="02020502060401020303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4916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A2EBD16-746A-3908-8FDB-5C8A69D35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>
            <a:extLst>
              <a:ext uri="{FF2B5EF4-FFF2-40B4-BE49-F238E27FC236}">
                <a16:creationId xmlns:a16="http://schemas.microsoft.com/office/drawing/2014/main" id="{41021636-2238-1C75-787A-5D7018F89455}"/>
              </a:ext>
            </a:extLst>
          </p:cNvPr>
          <p:cNvSpPr txBox="1"/>
          <p:nvPr/>
        </p:nvSpPr>
        <p:spPr>
          <a:xfrm>
            <a:off x="457200" y="482742"/>
            <a:ext cx="6901132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Revolutionizing Bridge Inspection: </a:t>
            </a:r>
            <a:r>
              <a:rPr lang="en-US" altLang="en-US" b="1" dirty="0" err="1">
                <a:solidFill>
                  <a:srgbClr val="044475"/>
                </a:solidFill>
                <a:latin typeface="Perpetua" panose="02020502060401020303" pitchFamily="18" charset="0"/>
              </a:rPr>
              <a:t>SetuSTHITI</a:t>
            </a:r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-Driven Automation with Drone Integration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pic>
        <p:nvPicPr>
          <p:cNvPr id="98" name="Google Shape;98;p16" title="HIA Blue_New Logo_Only -01.png">
            <a:extLst>
              <a:ext uri="{FF2B5EF4-FFF2-40B4-BE49-F238E27FC236}">
                <a16:creationId xmlns:a16="http://schemas.microsoft.com/office/drawing/2014/main" id="{83C0F7C4-DA0A-8792-2CF2-E838B154FB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442" y="152425"/>
            <a:ext cx="1126001" cy="7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>
            <a:extLst>
              <a:ext uri="{FF2B5EF4-FFF2-40B4-BE49-F238E27FC236}">
                <a16:creationId xmlns:a16="http://schemas.microsoft.com/office/drawing/2014/main" id="{5A7E6AB7-35D4-751C-449E-A13410232957}"/>
              </a:ext>
            </a:extLst>
          </p:cNvPr>
          <p:cNvSpPr/>
          <p:nvPr/>
        </p:nvSpPr>
        <p:spPr>
          <a:xfrm>
            <a:off x="0" y="5102675"/>
            <a:ext cx="9144000" cy="62400"/>
          </a:xfrm>
          <a:prstGeom prst="rect">
            <a:avLst/>
          </a:prstGeom>
          <a:solidFill>
            <a:srgbClr val="0444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>
            <a:extLst>
              <a:ext uri="{FF2B5EF4-FFF2-40B4-BE49-F238E27FC236}">
                <a16:creationId xmlns:a16="http://schemas.microsoft.com/office/drawing/2014/main" id="{6ABC3D06-A8C2-E05F-80DF-8055B6CC1C45}"/>
              </a:ext>
            </a:extLst>
          </p:cNvPr>
          <p:cNvSpPr txBox="1"/>
          <p:nvPr/>
        </p:nvSpPr>
        <p:spPr>
          <a:xfrm>
            <a:off x="4572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Private and confidential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sp>
        <p:nvSpPr>
          <p:cNvPr id="101" name="Google Shape;101;p16">
            <a:extLst>
              <a:ext uri="{FF2B5EF4-FFF2-40B4-BE49-F238E27FC236}">
                <a16:creationId xmlns:a16="http://schemas.microsoft.com/office/drawing/2014/main" id="{54537BC6-6195-27B6-DACA-EF93B4E8ABD1}"/>
              </a:ext>
            </a:extLst>
          </p:cNvPr>
          <p:cNvSpPr txBox="1"/>
          <p:nvPr/>
        </p:nvSpPr>
        <p:spPr>
          <a:xfrm>
            <a:off x="68199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13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cxnSp>
        <p:nvCxnSpPr>
          <p:cNvPr id="102" name="Google Shape;102;p16">
            <a:extLst>
              <a:ext uri="{FF2B5EF4-FFF2-40B4-BE49-F238E27FC236}">
                <a16:creationId xmlns:a16="http://schemas.microsoft.com/office/drawing/2014/main" id="{67BBE9F5-22DC-D535-ADD8-1DB740CCC275}"/>
              </a:ext>
            </a:extLst>
          </p:cNvPr>
          <p:cNvCxnSpPr/>
          <p:nvPr/>
        </p:nvCxnSpPr>
        <p:spPr>
          <a:xfrm>
            <a:off x="538925" y="1009725"/>
            <a:ext cx="8309400" cy="0"/>
          </a:xfrm>
          <a:prstGeom prst="straightConnector1">
            <a:avLst/>
          </a:prstGeom>
          <a:noFill/>
          <a:ln w="9525" cap="flat" cmpd="sng">
            <a:solidFill>
              <a:srgbClr val="9CDB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object 13">
            <a:extLst>
              <a:ext uri="{FF2B5EF4-FFF2-40B4-BE49-F238E27FC236}">
                <a16:creationId xmlns:a16="http://schemas.microsoft.com/office/drawing/2014/main" id="{130C8394-8054-26B5-936E-AB074FD5F834}"/>
              </a:ext>
            </a:extLst>
          </p:cNvPr>
          <p:cNvSpPr txBox="1">
            <a:spLocks/>
          </p:cNvSpPr>
          <p:nvPr/>
        </p:nvSpPr>
        <p:spPr>
          <a:xfrm>
            <a:off x="538925" y="1142509"/>
            <a:ext cx="7007543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l">
              <a:spcBef>
                <a:spcPts val="71"/>
              </a:spcBef>
            </a:pPr>
            <a:r>
              <a:rPr lang="en-IN" sz="1400" b="1" spc="-83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STRUCTUR</a:t>
            </a:r>
            <a:r>
              <a:rPr lang="en-IN" sz="1400" b="1" spc="-101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AL</a:t>
            </a:r>
            <a:r>
              <a:rPr lang="en-IN" sz="1400" b="1" spc="-109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en-IN" sz="1400" b="1" spc="-71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HEALTH</a:t>
            </a:r>
            <a:r>
              <a:rPr lang="en-IN" sz="1400" b="1" spc="-124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en-IN" sz="1400" b="1" spc="-53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CONDITION</a:t>
            </a:r>
            <a:r>
              <a:rPr lang="en-IN" sz="1400" b="1" spc="-124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en-IN" sz="1400" b="1" spc="-83" dirty="0">
                <a:latin typeface="Perpetua" panose="02020502060401020303" pitchFamily="18" charset="0"/>
                <a:ea typeface="Cambria" panose="02040503050406030204" pitchFamily="18" charset="0"/>
                <a:cs typeface="Verdana"/>
              </a:rPr>
              <a:t>ASSESSMENT</a:t>
            </a:r>
            <a:endParaRPr lang="en-IN" sz="1400" b="1" dirty="0">
              <a:latin typeface="Perpetua" panose="02020502060401020303" pitchFamily="18" charset="0"/>
              <a:ea typeface="Cambria" panose="02040503050406030204" pitchFamily="18" charset="0"/>
              <a:cs typeface="Verdana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9A8F0B9F-BE0C-880C-E86D-4CCA1C43D78D}"/>
              </a:ext>
            </a:extLst>
          </p:cNvPr>
          <p:cNvSpPr/>
          <p:nvPr/>
        </p:nvSpPr>
        <p:spPr>
          <a:xfrm>
            <a:off x="457200" y="1508840"/>
            <a:ext cx="3337984" cy="276922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/>
          <a:lstStyle/>
          <a:p>
            <a:endParaRPr lang="en-IN" sz="105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7EC9D11-748F-6E1F-51DC-45A9B78FC71D}"/>
              </a:ext>
            </a:extLst>
          </p:cNvPr>
          <p:cNvSpPr/>
          <p:nvPr/>
        </p:nvSpPr>
        <p:spPr>
          <a:xfrm>
            <a:off x="918143" y="2052388"/>
            <a:ext cx="2278812" cy="179353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IN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B184194-4EDD-DAF5-33FF-CE36144F659D}"/>
              </a:ext>
            </a:extLst>
          </p:cNvPr>
          <p:cNvSpPr/>
          <p:nvPr/>
        </p:nvSpPr>
        <p:spPr>
          <a:xfrm>
            <a:off x="1457942" y="2554863"/>
            <a:ext cx="1075518" cy="696078"/>
          </a:xfrm>
          <a:custGeom>
            <a:avLst/>
            <a:gdLst/>
            <a:ahLst/>
            <a:cxnLst/>
            <a:rect l="l" t="t" r="r" b="b"/>
            <a:pathLst>
              <a:path w="2417222" h="2417222">
                <a:moveTo>
                  <a:pt x="0" y="0"/>
                </a:moveTo>
                <a:lnTo>
                  <a:pt x="2417222" y="0"/>
                </a:lnTo>
                <a:lnTo>
                  <a:pt x="2417222" y="2417222"/>
                </a:lnTo>
                <a:lnTo>
                  <a:pt x="0" y="24172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 sz="105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9DDE4E-969E-8465-B917-278F4D3E49BF}"/>
              </a:ext>
            </a:extLst>
          </p:cNvPr>
          <p:cNvSpPr txBox="1"/>
          <p:nvPr/>
        </p:nvSpPr>
        <p:spPr>
          <a:xfrm>
            <a:off x="1680318" y="3449426"/>
            <a:ext cx="91862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Advantages</a:t>
            </a:r>
            <a:r>
              <a:rPr lang="en-IN" sz="105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83008-9432-88A6-0A73-2800F2D9A391}"/>
              </a:ext>
            </a:extLst>
          </p:cNvPr>
          <p:cNvSpPr txBox="1"/>
          <p:nvPr/>
        </p:nvSpPr>
        <p:spPr>
          <a:xfrm>
            <a:off x="3498822" y="1489414"/>
            <a:ext cx="3925505" cy="72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IN" b="1" dirty="0">
                <a:latin typeface="Perpetua" panose="02020502060401020303" pitchFamily="18" charset="0"/>
              </a:rPr>
              <a:t>Time Efficiency</a:t>
            </a:r>
            <a:r>
              <a:rPr lang="en-IN" dirty="0">
                <a:latin typeface="Perpetua" panose="02020502060401020303" pitchFamily="18" charset="0"/>
              </a:rPr>
              <a:t>: </a:t>
            </a:r>
          </a:p>
          <a:p>
            <a:pPr lvl="0">
              <a:lnSpc>
                <a:spcPct val="150000"/>
              </a:lnSpc>
            </a:pPr>
            <a:r>
              <a:rPr lang="en-IN" dirty="0">
                <a:latin typeface="Perpetua" panose="02020502060401020303" pitchFamily="18" charset="0"/>
              </a:rPr>
              <a:t>Reduces time spent on inspections and report generation.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6CEEFB2-2EC6-EC15-40C6-731F5F36DF2C}"/>
              </a:ext>
            </a:extLst>
          </p:cNvPr>
          <p:cNvGrpSpPr/>
          <p:nvPr/>
        </p:nvGrpSpPr>
        <p:grpSpPr>
          <a:xfrm>
            <a:off x="3329447" y="2379658"/>
            <a:ext cx="676718" cy="489653"/>
            <a:chOff x="4688627" y="2295795"/>
            <a:chExt cx="1059502" cy="9816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CC9C5CD-E605-83E0-1946-1EE05D84F977}"/>
                </a:ext>
              </a:extLst>
            </p:cNvPr>
            <p:cNvSpPr/>
            <p:nvPr/>
          </p:nvSpPr>
          <p:spPr>
            <a:xfrm>
              <a:off x="4688627" y="2295795"/>
              <a:ext cx="1059502" cy="9816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5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3648A27-EC34-7A7B-0698-D556D48CD0CC}"/>
                </a:ext>
              </a:extLst>
            </p:cNvPr>
            <p:cNvGrpSpPr/>
            <p:nvPr/>
          </p:nvGrpSpPr>
          <p:grpSpPr>
            <a:xfrm>
              <a:off x="4780689" y="2376364"/>
              <a:ext cx="849407" cy="820544"/>
              <a:chOff x="9397192" y="3277477"/>
              <a:chExt cx="849407" cy="820544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0A4706D-0292-5732-DBDF-E2509C5EE0CC}"/>
                  </a:ext>
                </a:extLst>
              </p:cNvPr>
              <p:cNvSpPr/>
              <p:nvPr/>
            </p:nvSpPr>
            <p:spPr>
              <a:xfrm>
                <a:off x="9397192" y="3277477"/>
                <a:ext cx="849407" cy="820544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050" dirty="0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87174DF8-9C2F-A3B8-163A-C2497D16BDBD}"/>
                  </a:ext>
                </a:extLst>
              </p:cNvPr>
              <p:cNvSpPr/>
              <p:nvPr/>
            </p:nvSpPr>
            <p:spPr>
              <a:xfrm>
                <a:off x="9467462" y="3338990"/>
                <a:ext cx="708865" cy="697518"/>
              </a:xfrm>
              <a:custGeom>
                <a:avLst/>
                <a:gdLst/>
                <a:ahLst/>
                <a:cxnLst/>
                <a:rect l="l" t="t" r="r" b="b"/>
                <a:pathLst>
                  <a:path w="2681262" h="2681262">
                    <a:moveTo>
                      <a:pt x="0" y="0"/>
                    </a:moveTo>
                    <a:lnTo>
                      <a:pt x="2681262" y="0"/>
                    </a:lnTo>
                    <a:lnTo>
                      <a:pt x="2681262" y="2681262"/>
                    </a:lnTo>
                    <a:lnTo>
                      <a:pt x="0" y="26812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IN" sz="1050" dirty="0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08D9403-2F66-8801-FB92-2CC496BCA545}"/>
              </a:ext>
            </a:extLst>
          </p:cNvPr>
          <p:cNvGrpSpPr/>
          <p:nvPr/>
        </p:nvGrpSpPr>
        <p:grpSpPr>
          <a:xfrm>
            <a:off x="2878431" y="1508239"/>
            <a:ext cx="704637" cy="512851"/>
            <a:chOff x="3755821" y="966510"/>
            <a:chExt cx="1103215" cy="102819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44340C-1EC6-1836-4C4F-B6238CD94F68}"/>
                </a:ext>
              </a:extLst>
            </p:cNvPr>
            <p:cNvSpPr/>
            <p:nvPr/>
          </p:nvSpPr>
          <p:spPr>
            <a:xfrm>
              <a:off x="3755821" y="966510"/>
              <a:ext cx="1103215" cy="10281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5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3531008-55FE-9EA4-BD40-741146F4CDD1}"/>
                </a:ext>
              </a:extLst>
            </p:cNvPr>
            <p:cNvGrpSpPr/>
            <p:nvPr/>
          </p:nvGrpSpPr>
          <p:grpSpPr>
            <a:xfrm>
              <a:off x="3865313" y="1060694"/>
              <a:ext cx="849407" cy="820543"/>
              <a:chOff x="9825340" y="3563603"/>
              <a:chExt cx="849407" cy="820543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D876571-5B1C-784E-BEE7-2DBD04CA970C}"/>
                  </a:ext>
                </a:extLst>
              </p:cNvPr>
              <p:cNvSpPr/>
              <p:nvPr/>
            </p:nvSpPr>
            <p:spPr>
              <a:xfrm>
                <a:off x="9825340" y="3563603"/>
                <a:ext cx="849407" cy="820543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050" dirty="0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0931C8B3-9C23-BACF-7779-F4C88DAF126F}"/>
                  </a:ext>
                </a:extLst>
              </p:cNvPr>
              <p:cNvSpPr/>
              <p:nvPr/>
            </p:nvSpPr>
            <p:spPr>
              <a:xfrm>
                <a:off x="9911554" y="3635865"/>
                <a:ext cx="656701" cy="669043"/>
              </a:xfrm>
              <a:custGeom>
                <a:avLst/>
                <a:gdLst/>
                <a:ahLst/>
                <a:cxnLst/>
                <a:rect l="l" t="t" r="r" b="b"/>
                <a:pathLst>
                  <a:path w="2909615" h="2976588">
                    <a:moveTo>
                      <a:pt x="0" y="0"/>
                    </a:moveTo>
                    <a:lnTo>
                      <a:pt x="2909615" y="0"/>
                    </a:lnTo>
                    <a:lnTo>
                      <a:pt x="2909615" y="2976588"/>
                    </a:lnTo>
                    <a:lnTo>
                      <a:pt x="0" y="297658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IN" sz="1050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0369CC9-05E2-9D7F-AE03-6EEC71362562}"/>
              </a:ext>
            </a:extLst>
          </p:cNvPr>
          <p:cNvGrpSpPr/>
          <p:nvPr/>
        </p:nvGrpSpPr>
        <p:grpSpPr>
          <a:xfrm>
            <a:off x="3282412" y="3295976"/>
            <a:ext cx="676718" cy="489653"/>
            <a:chOff x="4732339" y="3974995"/>
            <a:chExt cx="1059502" cy="98168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725B3FB-858B-88EB-8026-546C4F568713}"/>
                </a:ext>
              </a:extLst>
            </p:cNvPr>
            <p:cNvSpPr/>
            <p:nvPr/>
          </p:nvSpPr>
          <p:spPr>
            <a:xfrm>
              <a:off x="4732339" y="3974995"/>
              <a:ext cx="1059502" cy="9816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5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1BB85F8-D07B-F463-729A-1CFF3D800953}"/>
                </a:ext>
              </a:extLst>
            </p:cNvPr>
            <p:cNvGrpSpPr/>
            <p:nvPr/>
          </p:nvGrpSpPr>
          <p:grpSpPr>
            <a:xfrm>
              <a:off x="4837386" y="4055564"/>
              <a:ext cx="849407" cy="820544"/>
              <a:chOff x="6491645" y="2918212"/>
              <a:chExt cx="849407" cy="82054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AC2DF56-64E6-256E-3714-DBF59A026A75}"/>
                  </a:ext>
                </a:extLst>
              </p:cNvPr>
              <p:cNvSpPr/>
              <p:nvPr/>
            </p:nvSpPr>
            <p:spPr>
              <a:xfrm>
                <a:off x="6491645" y="2918212"/>
                <a:ext cx="849407" cy="820544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050"/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D4493D81-B938-F439-1DC9-09641093E055}"/>
                  </a:ext>
                </a:extLst>
              </p:cNvPr>
              <p:cNvSpPr/>
              <p:nvPr/>
            </p:nvSpPr>
            <p:spPr>
              <a:xfrm>
                <a:off x="6546612" y="3004637"/>
                <a:ext cx="702509" cy="647695"/>
              </a:xfrm>
              <a:custGeom>
                <a:avLst/>
                <a:gdLst/>
                <a:ahLst/>
                <a:cxnLst/>
                <a:rect l="l" t="t" r="r" b="b"/>
                <a:pathLst>
                  <a:path w="2952431" h="2952431">
                    <a:moveTo>
                      <a:pt x="0" y="0"/>
                    </a:moveTo>
                    <a:lnTo>
                      <a:pt x="2952432" y="0"/>
                    </a:lnTo>
                    <a:lnTo>
                      <a:pt x="2952432" y="2952432"/>
                    </a:lnTo>
                    <a:lnTo>
                      <a:pt x="0" y="295243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endParaRPr lang="en-IN" sz="1050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9A4676C-F77D-7F3C-4169-6E61818043EC}"/>
              </a:ext>
            </a:extLst>
          </p:cNvPr>
          <p:cNvGrpSpPr/>
          <p:nvPr/>
        </p:nvGrpSpPr>
        <p:grpSpPr>
          <a:xfrm>
            <a:off x="2712979" y="3924592"/>
            <a:ext cx="676718" cy="489653"/>
            <a:chOff x="4088350" y="5504205"/>
            <a:chExt cx="1059503" cy="98168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836BCAF-8979-D543-7772-8D38532B733B}"/>
                </a:ext>
              </a:extLst>
            </p:cNvPr>
            <p:cNvSpPr/>
            <p:nvPr/>
          </p:nvSpPr>
          <p:spPr>
            <a:xfrm>
              <a:off x="4088350" y="5504205"/>
              <a:ext cx="1059503" cy="98168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05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7BE9BB6-E72D-07B8-6F80-DA1EA8289D52}"/>
                </a:ext>
              </a:extLst>
            </p:cNvPr>
            <p:cNvGrpSpPr/>
            <p:nvPr/>
          </p:nvGrpSpPr>
          <p:grpSpPr>
            <a:xfrm>
              <a:off x="4193397" y="5584774"/>
              <a:ext cx="849407" cy="820544"/>
              <a:chOff x="7791604" y="2902752"/>
              <a:chExt cx="849407" cy="82054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5B753CD-A3CE-8A44-A9D1-3A6A13E24073}"/>
                  </a:ext>
                </a:extLst>
              </p:cNvPr>
              <p:cNvSpPr/>
              <p:nvPr/>
            </p:nvSpPr>
            <p:spPr>
              <a:xfrm>
                <a:off x="7791604" y="2902752"/>
                <a:ext cx="849407" cy="820544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050"/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0702D3DC-231D-A5AE-32C0-F4BECD2ED546}"/>
                  </a:ext>
                </a:extLst>
              </p:cNvPr>
              <p:cNvSpPr/>
              <p:nvPr/>
            </p:nvSpPr>
            <p:spPr>
              <a:xfrm>
                <a:off x="7888224" y="3004637"/>
                <a:ext cx="656169" cy="616774"/>
              </a:xfrm>
              <a:custGeom>
                <a:avLst/>
                <a:gdLst/>
                <a:ahLst/>
                <a:cxnLst/>
                <a:rect l="l" t="t" r="r" b="b"/>
                <a:pathLst>
                  <a:path w="3367950" h="3476594">
                    <a:moveTo>
                      <a:pt x="0" y="0"/>
                    </a:moveTo>
                    <a:lnTo>
                      <a:pt x="3367950" y="0"/>
                    </a:lnTo>
                    <a:lnTo>
                      <a:pt x="3367950" y="3476594"/>
                    </a:lnTo>
                    <a:lnTo>
                      <a:pt x="0" y="34765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endParaRPr lang="en-IN" sz="1050"/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62248FC-C669-FBE7-DA57-8D8A738C8655}"/>
              </a:ext>
            </a:extLst>
          </p:cNvPr>
          <p:cNvSpPr txBox="1"/>
          <p:nvPr/>
        </p:nvSpPr>
        <p:spPr>
          <a:xfrm>
            <a:off x="4042696" y="2275045"/>
            <a:ext cx="4045185" cy="711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dirty="0">
                <a:latin typeface="Perpetua" panose="02020502060401020303" pitchFamily="18" charset="0"/>
              </a:rPr>
              <a:t>Accuracy</a:t>
            </a:r>
            <a:r>
              <a:rPr lang="en-IN" dirty="0">
                <a:latin typeface="Perpetua" panose="02020502060401020303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IN" dirty="0">
                <a:latin typeface="Perpetua" panose="02020502060401020303" pitchFamily="18" charset="0"/>
              </a:rPr>
              <a:t>Ensures precise documentation of structural conditions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6C9B25-7EB6-DE08-F01D-97536D2260F2}"/>
              </a:ext>
            </a:extLst>
          </p:cNvPr>
          <p:cNvSpPr txBox="1"/>
          <p:nvPr/>
        </p:nvSpPr>
        <p:spPr>
          <a:xfrm>
            <a:off x="4042696" y="3226504"/>
            <a:ext cx="4045185" cy="72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dirty="0">
                <a:latin typeface="Perpetua" panose="02020502060401020303" pitchFamily="18" charset="0"/>
              </a:rPr>
              <a:t>Comprehensive Management</a:t>
            </a:r>
            <a:r>
              <a:rPr lang="en-IN" dirty="0">
                <a:latin typeface="Perpetua" panose="02020502060401020303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IN" dirty="0">
                <a:latin typeface="Perpetua" panose="02020502060401020303" pitchFamily="18" charset="0"/>
              </a:rPr>
              <a:t>Integrates inventory, inspections, and condition tracking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C63E120-5DB3-666F-B44B-978A24F073D4}"/>
              </a:ext>
            </a:extLst>
          </p:cNvPr>
          <p:cNvSpPr txBox="1"/>
          <p:nvPr/>
        </p:nvSpPr>
        <p:spPr>
          <a:xfrm>
            <a:off x="3501283" y="3977341"/>
            <a:ext cx="4045185" cy="72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b="1" dirty="0">
                <a:latin typeface="Perpetua" panose="02020502060401020303" pitchFamily="18" charset="0"/>
              </a:rPr>
              <a:t>Actionable Insights</a:t>
            </a:r>
            <a:r>
              <a:rPr lang="en-IN" sz="1500" dirty="0">
                <a:latin typeface="Perpetua" panose="02020502060401020303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IN" sz="1350" dirty="0">
                <a:latin typeface="Perpetua" panose="02020502060401020303" pitchFamily="18" charset="0"/>
              </a:rPr>
              <a:t>Facilitates repair and rehabilitation decisions.</a:t>
            </a:r>
          </a:p>
        </p:txBody>
      </p:sp>
    </p:spTree>
    <p:extLst>
      <p:ext uri="{BB962C8B-B14F-4D97-AF65-F5344CB8AC3E}">
        <p14:creationId xmlns:p14="http://schemas.microsoft.com/office/powerpoint/2010/main" val="14091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39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475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7"/>
          <p:cNvPicPr preferRelativeResize="0"/>
          <p:nvPr/>
        </p:nvPicPr>
        <p:blipFill rotWithShape="1">
          <a:blip r:embed="rId3">
            <a:alphaModFix/>
          </a:blip>
          <a:srcRect l="26183" t="19387"/>
          <a:stretch/>
        </p:blipFill>
        <p:spPr>
          <a:xfrm>
            <a:off x="2808218" y="1270000"/>
            <a:ext cx="6350002" cy="390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 title="HIA White_New Logo_Only 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842" y="152425"/>
            <a:ext cx="1126001" cy="7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457200" y="4811972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Private and confidential</a:t>
            </a:r>
            <a:endParaRPr sz="800" dirty="0">
              <a:solidFill>
                <a:srgbClr val="FFFFFF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457200" y="2374638"/>
            <a:ext cx="49041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rgbClr val="FFFFFF"/>
                </a:solidFill>
                <a:latin typeface="Perpetua" panose="02020502060401020303" pitchFamily="18" charset="0"/>
                <a:ea typeface="DM Sans Medium"/>
                <a:cs typeface="DM Sans Medium"/>
                <a:sym typeface="DM Sans Medium"/>
              </a:rPr>
              <a:t>Thank You.</a:t>
            </a:r>
            <a:endParaRPr sz="1900" dirty="0">
              <a:solidFill>
                <a:srgbClr val="FFFFFF"/>
              </a:solidFill>
              <a:latin typeface="Perpetua" panose="02020502060401020303" pitchFamily="18" charset="0"/>
              <a:ea typeface="DM Sans Medium"/>
              <a:cs typeface="DM Sans Medium"/>
              <a:sym typeface="DM Sans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48967" y="1300427"/>
            <a:ext cx="5197817" cy="242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8950" indent="-342900">
              <a:buClr>
                <a:schemeClr val="tx1"/>
              </a:buClr>
              <a:buSzPts val="1300"/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Perpetua" panose="02020502060401020303" pitchFamily="18" charset="0"/>
              </a:rPr>
              <a:t>Current Practices</a:t>
            </a:r>
          </a:p>
          <a:p>
            <a:pPr marL="488950" indent="-342900">
              <a:buClr>
                <a:schemeClr val="tx1"/>
              </a:buClr>
              <a:buSzPts val="1300"/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Perpetua" panose="02020502060401020303" pitchFamily="18" charset="0"/>
              </a:rPr>
              <a:t>Introduction to </a:t>
            </a:r>
            <a:r>
              <a:rPr lang="en-US" altLang="en-US" b="1" dirty="0">
                <a:solidFill>
                  <a:schemeClr val="tx1"/>
                </a:solidFill>
                <a:latin typeface="Perpetua" panose="02020502060401020303" pitchFamily="18" charset="0"/>
              </a:rPr>
              <a:t>Revolutionizing Bridge Inspection.</a:t>
            </a:r>
          </a:p>
          <a:p>
            <a:pPr marL="488950" indent="-342900">
              <a:buClr>
                <a:schemeClr val="tx1"/>
              </a:buClr>
              <a:buSzPts val="1300"/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Perpetua" panose="02020502060401020303" pitchFamily="18" charset="0"/>
              </a:rPr>
              <a:t>Functionality of Inspection.</a:t>
            </a:r>
          </a:p>
          <a:p>
            <a:pPr marL="488950" indent="-342900">
              <a:buClr>
                <a:schemeClr val="tx1"/>
              </a:buClr>
              <a:buSzPts val="1300"/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Perpetua" panose="02020502060401020303" pitchFamily="18" charset="0"/>
              </a:rPr>
              <a:t>Smart inspection using Drones survey and under water robots.</a:t>
            </a:r>
          </a:p>
          <a:p>
            <a:pPr marL="488950" indent="-342900">
              <a:buClr>
                <a:schemeClr val="tx1"/>
              </a:buClr>
              <a:buSzPts val="1300"/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Perpetua" panose="02020502060401020303" pitchFamily="18" charset="0"/>
              </a:rPr>
              <a:t>Advantages of Inspections.</a:t>
            </a:r>
          </a:p>
        </p:txBody>
      </p:sp>
      <p:pic>
        <p:nvPicPr>
          <p:cNvPr id="65" name="Google Shape;65;p14" title="HIA Blue_New Logo_Only 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442" y="152425"/>
            <a:ext cx="1126001" cy="7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>
            <a:off x="0" y="5102675"/>
            <a:ext cx="9144000" cy="62400"/>
          </a:xfrm>
          <a:prstGeom prst="rect">
            <a:avLst/>
          </a:prstGeom>
          <a:solidFill>
            <a:srgbClr val="0444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4572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Private and confidential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68199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02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457200" y="482742"/>
            <a:ext cx="47883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Agenda</a:t>
            </a:r>
            <a:endParaRPr sz="2000" b="1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cxnSp>
        <p:nvCxnSpPr>
          <p:cNvPr id="72" name="Google Shape;72;p14"/>
          <p:cNvCxnSpPr/>
          <p:nvPr/>
        </p:nvCxnSpPr>
        <p:spPr>
          <a:xfrm>
            <a:off x="538925" y="1009725"/>
            <a:ext cx="8309400" cy="0"/>
          </a:xfrm>
          <a:prstGeom prst="straightConnector1">
            <a:avLst/>
          </a:prstGeom>
          <a:noFill/>
          <a:ln w="9525" cap="flat" cmpd="sng">
            <a:solidFill>
              <a:srgbClr val="9CDBE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DE48681C-DCE0-5E18-3A7F-968C0C73D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>
            <a:extLst>
              <a:ext uri="{FF2B5EF4-FFF2-40B4-BE49-F238E27FC236}">
                <a16:creationId xmlns:a16="http://schemas.microsoft.com/office/drawing/2014/main" id="{2DE31093-7391-7CF9-7B2E-1934DF309D6C}"/>
              </a:ext>
            </a:extLst>
          </p:cNvPr>
          <p:cNvSpPr txBox="1"/>
          <p:nvPr/>
        </p:nvSpPr>
        <p:spPr>
          <a:xfrm>
            <a:off x="457200" y="482742"/>
            <a:ext cx="7381242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Revolutionizing Bridge Inspection: </a:t>
            </a:r>
            <a:r>
              <a:rPr lang="en-US" altLang="en-US" b="1" dirty="0" err="1">
                <a:solidFill>
                  <a:srgbClr val="044475"/>
                </a:solidFill>
                <a:latin typeface="Perpetua" panose="02020502060401020303" pitchFamily="18" charset="0"/>
              </a:rPr>
              <a:t>SetuSTHITI</a:t>
            </a:r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-Driven Automation with Drone Integration</a:t>
            </a:r>
          </a:p>
          <a:p>
            <a:pPr lvl="0"/>
            <a:endParaRPr lang="en-US" b="1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pic>
        <p:nvPicPr>
          <p:cNvPr id="98" name="Google Shape;98;p16" title="HIA Blue_New Logo_Only -01.png">
            <a:extLst>
              <a:ext uri="{FF2B5EF4-FFF2-40B4-BE49-F238E27FC236}">
                <a16:creationId xmlns:a16="http://schemas.microsoft.com/office/drawing/2014/main" id="{01556AF1-9930-853F-8B65-FC128893FD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442" y="152425"/>
            <a:ext cx="1126001" cy="7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>
            <a:extLst>
              <a:ext uri="{FF2B5EF4-FFF2-40B4-BE49-F238E27FC236}">
                <a16:creationId xmlns:a16="http://schemas.microsoft.com/office/drawing/2014/main" id="{1B3B07C5-CF55-8314-1AA5-0082E0C90E98}"/>
              </a:ext>
            </a:extLst>
          </p:cNvPr>
          <p:cNvSpPr/>
          <p:nvPr/>
        </p:nvSpPr>
        <p:spPr>
          <a:xfrm>
            <a:off x="0" y="5102675"/>
            <a:ext cx="9144000" cy="62400"/>
          </a:xfrm>
          <a:prstGeom prst="rect">
            <a:avLst/>
          </a:prstGeom>
          <a:solidFill>
            <a:srgbClr val="0444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>
            <a:extLst>
              <a:ext uri="{FF2B5EF4-FFF2-40B4-BE49-F238E27FC236}">
                <a16:creationId xmlns:a16="http://schemas.microsoft.com/office/drawing/2014/main" id="{B2EE103C-F9AF-D03C-8221-1A0CD47A3A7B}"/>
              </a:ext>
            </a:extLst>
          </p:cNvPr>
          <p:cNvSpPr txBox="1"/>
          <p:nvPr/>
        </p:nvSpPr>
        <p:spPr>
          <a:xfrm>
            <a:off x="4572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Private and confidential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sp>
        <p:nvSpPr>
          <p:cNvPr id="101" name="Google Shape;101;p16">
            <a:extLst>
              <a:ext uri="{FF2B5EF4-FFF2-40B4-BE49-F238E27FC236}">
                <a16:creationId xmlns:a16="http://schemas.microsoft.com/office/drawing/2014/main" id="{AB64A9EB-0A7C-4D52-FD0F-88F5CF20D739}"/>
              </a:ext>
            </a:extLst>
          </p:cNvPr>
          <p:cNvSpPr txBox="1"/>
          <p:nvPr/>
        </p:nvSpPr>
        <p:spPr>
          <a:xfrm>
            <a:off x="68199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03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cxnSp>
        <p:nvCxnSpPr>
          <p:cNvPr id="102" name="Google Shape;102;p16">
            <a:extLst>
              <a:ext uri="{FF2B5EF4-FFF2-40B4-BE49-F238E27FC236}">
                <a16:creationId xmlns:a16="http://schemas.microsoft.com/office/drawing/2014/main" id="{4CC8D0ED-C5BC-9FB1-74F8-91CD9289F204}"/>
              </a:ext>
            </a:extLst>
          </p:cNvPr>
          <p:cNvCxnSpPr/>
          <p:nvPr/>
        </p:nvCxnSpPr>
        <p:spPr>
          <a:xfrm>
            <a:off x="538925" y="1009725"/>
            <a:ext cx="8309400" cy="0"/>
          </a:xfrm>
          <a:prstGeom prst="straightConnector1">
            <a:avLst/>
          </a:prstGeom>
          <a:noFill/>
          <a:ln w="9525" cap="flat" cmpd="sng">
            <a:solidFill>
              <a:srgbClr val="9CDBE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 descr="A bridge over a river">
            <a:extLst>
              <a:ext uri="{FF2B5EF4-FFF2-40B4-BE49-F238E27FC236}">
                <a16:creationId xmlns:a16="http://schemas.microsoft.com/office/drawing/2014/main" id="{251FB46A-3034-0F58-B162-191EB5298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25" y="2995799"/>
            <a:ext cx="3812481" cy="17321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FE6A34-D342-7E41-70A2-9BBD5F51C54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06" y="2995798"/>
            <a:ext cx="4253669" cy="17321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90BC36-742A-9EB1-5DC1-171AAAEA0286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351406" y="1384426"/>
            <a:ext cx="4253669" cy="1598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bridge over a road&#10;&#10;Description automatically generated">
            <a:extLst>
              <a:ext uri="{FF2B5EF4-FFF2-40B4-BE49-F238E27FC236}">
                <a16:creationId xmlns:a16="http://schemas.microsoft.com/office/drawing/2014/main" id="{DEBFA1E6-0763-235B-7D75-D73C4990D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25" y="1384427"/>
            <a:ext cx="3812481" cy="15987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DC3E9D6-3C2A-3625-8840-8B227D03E60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668" y="2075169"/>
            <a:ext cx="4152900" cy="18486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27187B-E3BF-1C84-9800-3D3439685781}"/>
              </a:ext>
            </a:extLst>
          </p:cNvPr>
          <p:cNvSpPr txBox="1"/>
          <p:nvPr/>
        </p:nvSpPr>
        <p:spPr>
          <a:xfrm>
            <a:off x="2328054" y="2828612"/>
            <a:ext cx="3830128" cy="477054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How often is inspection done ?</a:t>
            </a:r>
          </a:p>
        </p:txBody>
      </p:sp>
      <p:sp>
        <p:nvSpPr>
          <p:cNvPr id="8" name="Google Shape;97;p16">
            <a:extLst>
              <a:ext uri="{FF2B5EF4-FFF2-40B4-BE49-F238E27FC236}">
                <a16:creationId xmlns:a16="http://schemas.microsoft.com/office/drawing/2014/main" id="{D016A525-0157-2FD8-CBD2-A15E8F03ECD4}"/>
              </a:ext>
            </a:extLst>
          </p:cNvPr>
          <p:cNvSpPr txBox="1"/>
          <p:nvPr/>
        </p:nvSpPr>
        <p:spPr>
          <a:xfrm>
            <a:off x="609600" y="1060473"/>
            <a:ext cx="6901132" cy="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>
                <a:solidFill>
                  <a:srgbClr val="2F393E"/>
                </a:solidFill>
                <a:latin typeface="Perpetua" panose="02020502060401020303" pitchFamily="18" charset="0"/>
                <a:ea typeface="Cambria" panose="02040503050406030204" pitchFamily="18" charset="0"/>
              </a:rPr>
              <a:t>CURRENT SCENARIO OF INSPECTION</a:t>
            </a:r>
            <a:endParaRPr lang="es-ES" dirty="0">
              <a:latin typeface="Perpetua" panose="02020502060401020303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22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7102272F-13D9-1582-F93A-4B3EC2701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>
            <a:extLst>
              <a:ext uri="{FF2B5EF4-FFF2-40B4-BE49-F238E27FC236}">
                <a16:creationId xmlns:a16="http://schemas.microsoft.com/office/drawing/2014/main" id="{C1A1B05F-EA16-FC00-F731-3190D9DF898F}"/>
              </a:ext>
            </a:extLst>
          </p:cNvPr>
          <p:cNvSpPr txBox="1"/>
          <p:nvPr/>
        </p:nvSpPr>
        <p:spPr>
          <a:xfrm>
            <a:off x="457200" y="482742"/>
            <a:ext cx="6901132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Revolutionizing Bridge Inspection: </a:t>
            </a:r>
            <a:r>
              <a:rPr lang="en-US" altLang="en-US" b="1" dirty="0" err="1">
                <a:solidFill>
                  <a:srgbClr val="044475"/>
                </a:solidFill>
                <a:latin typeface="Perpetua" panose="02020502060401020303" pitchFamily="18" charset="0"/>
              </a:rPr>
              <a:t>SetuSTHITI</a:t>
            </a:r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-Driven Automation with Drone Integration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pic>
        <p:nvPicPr>
          <p:cNvPr id="98" name="Google Shape;98;p16" title="HIA Blue_New Logo_Only -01.png">
            <a:extLst>
              <a:ext uri="{FF2B5EF4-FFF2-40B4-BE49-F238E27FC236}">
                <a16:creationId xmlns:a16="http://schemas.microsoft.com/office/drawing/2014/main" id="{FA51AF60-271B-7E3E-A745-8067404FBD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442" y="152425"/>
            <a:ext cx="1126001" cy="7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>
            <a:extLst>
              <a:ext uri="{FF2B5EF4-FFF2-40B4-BE49-F238E27FC236}">
                <a16:creationId xmlns:a16="http://schemas.microsoft.com/office/drawing/2014/main" id="{1DC3BDF3-0D2A-3385-A417-ADD988779570}"/>
              </a:ext>
            </a:extLst>
          </p:cNvPr>
          <p:cNvSpPr/>
          <p:nvPr/>
        </p:nvSpPr>
        <p:spPr>
          <a:xfrm>
            <a:off x="0" y="5102675"/>
            <a:ext cx="9144000" cy="62400"/>
          </a:xfrm>
          <a:prstGeom prst="rect">
            <a:avLst/>
          </a:prstGeom>
          <a:solidFill>
            <a:srgbClr val="0444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>
            <a:extLst>
              <a:ext uri="{FF2B5EF4-FFF2-40B4-BE49-F238E27FC236}">
                <a16:creationId xmlns:a16="http://schemas.microsoft.com/office/drawing/2014/main" id="{4D81AE66-E9E4-23C3-2934-EA9A4FF5E0AB}"/>
              </a:ext>
            </a:extLst>
          </p:cNvPr>
          <p:cNvSpPr txBox="1"/>
          <p:nvPr/>
        </p:nvSpPr>
        <p:spPr>
          <a:xfrm>
            <a:off x="4572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Private and confidential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sp>
        <p:nvSpPr>
          <p:cNvPr id="101" name="Google Shape;101;p16">
            <a:extLst>
              <a:ext uri="{FF2B5EF4-FFF2-40B4-BE49-F238E27FC236}">
                <a16:creationId xmlns:a16="http://schemas.microsoft.com/office/drawing/2014/main" id="{70C2E274-7FBD-AD5D-8DB9-DB10B0D5D31A}"/>
              </a:ext>
            </a:extLst>
          </p:cNvPr>
          <p:cNvSpPr txBox="1"/>
          <p:nvPr/>
        </p:nvSpPr>
        <p:spPr>
          <a:xfrm>
            <a:off x="68199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04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cxnSp>
        <p:nvCxnSpPr>
          <p:cNvPr id="102" name="Google Shape;102;p16">
            <a:extLst>
              <a:ext uri="{FF2B5EF4-FFF2-40B4-BE49-F238E27FC236}">
                <a16:creationId xmlns:a16="http://schemas.microsoft.com/office/drawing/2014/main" id="{EC7517AA-B29B-16DE-B762-232054A69187}"/>
              </a:ext>
            </a:extLst>
          </p:cNvPr>
          <p:cNvCxnSpPr/>
          <p:nvPr/>
        </p:nvCxnSpPr>
        <p:spPr>
          <a:xfrm>
            <a:off x="538925" y="1009725"/>
            <a:ext cx="8309400" cy="0"/>
          </a:xfrm>
          <a:prstGeom prst="straightConnector1">
            <a:avLst/>
          </a:prstGeom>
          <a:noFill/>
          <a:ln w="9525" cap="flat" cmpd="sng">
            <a:solidFill>
              <a:srgbClr val="9CDB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ítulo 3">
            <a:extLst>
              <a:ext uri="{FF2B5EF4-FFF2-40B4-BE49-F238E27FC236}">
                <a16:creationId xmlns:a16="http://schemas.microsoft.com/office/drawing/2014/main" id="{735A13D5-00B6-ED1A-3537-BD702F0F321A}"/>
              </a:ext>
            </a:extLst>
          </p:cNvPr>
          <p:cNvSpPr txBox="1">
            <a:spLocks noChangeArrowheads="1"/>
          </p:cNvSpPr>
          <p:nvPr/>
        </p:nvSpPr>
        <p:spPr>
          <a:xfrm>
            <a:off x="538925" y="1154021"/>
            <a:ext cx="6083618" cy="979901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>
                <a:solidFill>
                  <a:srgbClr val="2F393E"/>
                </a:solidFill>
                <a:latin typeface="Perpetua" panose="02020502060401020303" pitchFamily="18" charset="0"/>
                <a:ea typeface="Cambria" panose="02040503050406030204" pitchFamily="18" charset="0"/>
              </a:rPr>
              <a:t>CURRENT SCENARIO OF INSPECTION</a:t>
            </a:r>
            <a:endParaRPr lang="es-ES" sz="1400" dirty="0">
              <a:latin typeface="Perpetua" panose="02020502060401020303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CF73C08C-84B1-E5D8-CCDF-F47F313A8DE0}"/>
              </a:ext>
            </a:extLst>
          </p:cNvPr>
          <p:cNvSpPr txBox="1"/>
          <p:nvPr/>
        </p:nvSpPr>
        <p:spPr>
          <a:xfrm>
            <a:off x="605549" y="1603413"/>
            <a:ext cx="5706856" cy="214353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1429" algn="just">
              <a:lnSpc>
                <a:spcPct val="100200"/>
              </a:lnSpc>
              <a:spcBef>
                <a:spcPts val="75"/>
              </a:spcBef>
            </a:pPr>
            <a:r>
              <a:rPr lang="en-US" sz="1200" spc="-4" dirty="0">
                <a:latin typeface="Perpetua" panose="02020502060401020303" pitchFamily="18" charset="0"/>
                <a:cs typeface="Verdana"/>
              </a:rPr>
              <a:t>Civil infrastructures in Road Sector are progressively deteriorating:</a:t>
            </a:r>
          </a:p>
          <a:p>
            <a:pPr marL="9525" marR="3810" indent="1429" algn="just">
              <a:lnSpc>
                <a:spcPct val="100200"/>
              </a:lnSpc>
              <a:spcBef>
                <a:spcPts val="75"/>
              </a:spcBef>
            </a:pPr>
            <a:endParaRPr lang="en-US" sz="1200" spc="-4" dirty="0">
              <a:latin typeface="Perpetua" panose="02020502060401020303" pitchFamily="18" charset="0"/>
              <a:cs typeface="Verdana"/>
            </a:endParaRPr>
          </a:p>
          <a:p>
            <a:pPr marL="9525" marR="3810" indent="1429" algn="just">
              <a:lnSpc>
                <a:spcPct val="100200"/>
              </a:lnSpc>
              <a:spcBef>
                <a:spcPts val="75"/>
              </a:spcBef>
            </a:pPr>
            <a:endParaRPr lang="en-US" sz="1200" spc="-4" dirty="0">
              <a:latin typeface="Perpetua" panose="02020502060401020303" pitchFamily="18" charset="0"/>
              <a:cs typeface="Verdana"/>
            </a:endParaRPr>
          </a:p>
          <a:p>
            <a:pPr marL="9525" marR="3810" indent="1429" algn="just">
              <a:lnSpc>
                <a:spcPct val="100200"/>
              </a:lnSpc>
              <a:spcBef>
                <a:spcPts val="75"/>
              </a:spcBef>
            </a:pPr>
            <a:r>
              <a:rPr lang="en-US" sz="1200" spc="-4" dirty="0">
                <a:latin typeface="Perpetua" panose="02020502060401020303" pitchFamily="18" charset="0"/>
                <a:cs typeface="Verdana"/>
              </a:rPr>
              <a:t>	Bridges	Flyovers 	Underpass</a:t>
            </a:r>
          </a:p>
          <a:p>
            <a:pPr marL="9525" marR="3810" indent="1429" algn="just">
              <a:lnSpc>
                <a:spcPct val="100200"/>
              </a:lnSpc>
              <a:spcBef>
                <a:spcPts val="75"/>
              </a:spcBef>
            </a:pPr>
            <a:endParaRPr lang="en-US" sz="1200" spc="-4" dirty="0">
              <a:latin typeface="Perpetua" panose="02020502060401020303" pitchFamily="18" charset="0"/>
              <a:cs typeface="Verdana"/>
            </a:endParaRPr>
          </a:p>
          <a:p>
            <a:pPr marL="9525" marR="3810" indent="1429" algn="just">
              <a:lnSpc>
                <a:spcPct val="100200"/>
              </a:lnSpc>
              <a:spcBef>
                <a:spcPts val="75"/>
              </a:spcBef>
            </a:pPr>
            <a:r>
              <a:rPr lang="en-US" sz="1200" spc="-4" dirty="0">
                <a:latin typeface="Perpetua" panose="02020502060401020303" pitchFamily="18" charset="0"/>
                <a:cs typeface="Verdana"/>
              </a:rPr>
              <a:t>Reason: Aging, environmental factors, increased loading, damages caused by human or natural factors, and inadequate maintenance.</a:t>
            </a:r>
          </a:p>
          <a:p>
            <a:pPr marL="9525" marR="3810" indent="1429" algn="just">
              <a:lnSpc>
                <a:spcPct val="100200"/>
              </a:lnSpc>
              <a:spcBef>
                <a:spcPts val="75"/>
              </a:spcBef>
            </a:pPr>
            <a:endParaRPr lang="en-US" sz="1200" spc="-4" dirty="0">
              <a:latin typeface="Perpetua" panose="02020502060401020303" pitchFamily="18" charset="0"/>
              <a:cs typeface="Verdana"/>
            </a:endParaRPr>
          </a:p>
          <a:p>
            <a:pPr marL="9525" marR="3810" indent="1429" algn="just">
              <a:lnSpc>
                <a:spcPct val="100200"/>
              </a:lnSpc>
              <a:spcBef>
                <a:spcPts val="75"/>
              </a:spcBef>
            </a:pPr>
            <a:r>
              <a:rPr lang="en-US" sz="1200" dirty="0">
                <a:latin typeface="Perpetua" panose="02020502060401020303" pitchFamily="18" charset="0"/>
                <a:cs typeface="Verdana"/>
              </a:rPr>
              <a:t>Periodic inspection, maintenance, and rehabilitation is needed to ensure that the planned life cycle is achieved or extended. </a:t>
            </a:r>
          </a:p>
          <a:p>
            <a:pPr marL="9525" marR="3810" indent="1429" algn="just">
              <a:lnSpc>
                <a:spcPct val="100200"/>
              </a:lnSpc>
              <a:spcBef>
                <a:spcPts val="75"/>
              </a:spcBef>
            </a:pPr>
            <a:endParaRPr lang="en-US" sz="1200" dirty="0">
              <a:latin typeface="Perpetua" panose="02020502060401020303" pitchFamily="18" charset="0"/>
              <a:cs typeface="Verdana"/>
            </a:endParaRPr>
          </a:p>
        </p:txBody>
      </p:sp>
      <p:pic>
        <p:nvPicPr>
          <p:cNvPr id="4" name="Graphic 3" descr="Bridge scene outline">
            <a:extLst>
              <a:ext uri="{FF2B5EF4-FFF2-40B4-BE49-F238E27FC236}">
                <a16:creationId xmlns:a16="http://schemas.microsoft.com/office/drawing/2014/main" id="{AD3B5D29-E3C7-9A0E-103E-06A0830EAB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8453" y="1740471"/>
            <a:ext cx="572432" cy="492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B33F5-DA12-4C58-2073-8F4A1CA19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781" y="1831878"/>
            <a:ext cx="519098" cy="446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AEF392-3E8C-EFCC-986F-BA548DD796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6" t="11653" r="11521" b="14055"/>
          <a:stretch/>
        </p:blipFill>
        <p:spPr>
          <a:xfrm>
            <a:off x="3397998" y="1769628"/>
            <a:ext cx="519098" cy="446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E9BDE8-60E3-271D-0B1A-2F911C05C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1" y="1102093"/>
            <a:ext cx="2447524" cy="1069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5C3487-4C9A-86AA-8B3F-BE789873B0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1" y="2930512"/>
            <a:ext cx="2473234" cy="12902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671B14-D6D9-5305-2520-4696D30C4A91}"/>
              </a:ext>
            </a:extLst>
          </p:cNvPr>
          <p:cNvSpPr txBox="1"/>
          <p:nvPr/>
        </p:nvSpPr>
        <p:spPr>
          <a:xfrm>
            <a:off x="7061783" y="4341619"/>
            <a:ext cx="14413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3810" indent="1429" algn="just">
              <a:lnSpc>
                <a:spcPct val="100200"/>
              </a:lnSpc>
              <a:spcBef>
                <a:spcPts val="75"/>
              </a:spcBef>
            </a:pPr>
            <a:r>
              <a:rPr lang="en-US" sz="1200" dirty="0">
                <a:latin typeface="Perpetua" panose="02020502060401020303" pitchFamily="18" charset="0"/>
                <a:cs typeface="Verdana"/>
              </a:rPr>
              <a:t>Pen &amp; Paper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88D136-F47B-F039-EABA-2C82E451FF3C}"/>
              </a:ext>
            </a:extLst>
          </p:cNvPr>
          <p:cNvSpPr txBox="1"/>
          <p:nvPr/>
        </p:nvSpPr>
        <p:spPr>
          <a:xfrm>
            <a:off x="7029450" y="2380587"/>
            <a:ext cx="16641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3810" indent="1429" algn="just">
              <a:lnSpc>
                <a:spcPct val="100200"/>
              </a:lnSpc>
              <a:spcBef>
                <a:spcPts val="75"/>
              </a:spcBef>
            </a:pPr>
            <a:r>
              <a:rPr lang="en-US" sz="1200" dirty="0">
                <a:latin typeface="Perpetua" panose="02020502060401020303" pitchFamily="18" charset="0"/>
                <a:cs typeface="Verdana"/>
              </a:rPr>
              <a:t>Inaccessible Area </a:t>
            </a:r>
          </a:p>
        </p:txBody>
      </p:sp>
    </p:spTree>
    <p:extLst>
      <p:ext uri="{BB962C8B-B14F-4D97-AF65-F5344CB8AC3E}">
        <p14:creationId xmlns:p14="http://schemas.microsoft.com/office/powerpoint/2010/main" val="2282700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8EE4523B-C6B7-FDD7-EB1D-7891FA42C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>
            <a:extLst>
              <a:ext uri="{FF2B5EF4-FFF2-40B4-BE49-F238E27FC236}">
                <a16:creationId xmlns:a16="http://schemas.microsoft.com/office/drawing/2014/main" id="{AA3B9340-57AC-DA96-B61D-472BC53B286A}"/>
              </a:ext>
            </a:extLst>
          </p:cNvPr>
          <p:cNvSpPr txBox="1"/>
          <p:nvPr/>
        </p:nvSpPr>
        <p:spPr>
          <a:xfrm>
            <a:off x="457200" y="482742"/>
            <a:ext cx="6901132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Revolutionizing Bridge Inspection: </a:t>
            </a:r>
            <a:r>
              <a:rPr lang="en-US" altLang="en-US" b="1" dirty="0" err="1">
                <a:solidFill>
                  <a:srgbClr val="044475"/>
                </a:solidFill>
                <a:latin typeface="Perpetua" panose="02020502060401020303" pitchFamily="18" charset="0"/>
              </a:rPr>
              <a:t>SetuSTHITI</a:t>
            </a:r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-Driven Automation with Drone Integration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pic>
        <p:nvPicPr>
          <p:cNvPr id="98" name="Google Shape;98;p16" title="HIA Blue_New Logo_Only -01.png">
            <a:extLst>
              <a:ext uri="{FF2B5EF4-FFF2-40B4-BE49-F238E27FC236}">
                <a16:creationId xmlns:a16="http://schemas.microsoft.com/office/drawing/2014/main" id="{05227C2A-F6D2-B659-A329-8ACBED3E9F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442" y="152425"/>
            <a:ext cx="1126001" cy="7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>
            <a:extLst>
              <a:ext uri="{FF2B5EF4-FFF2-40B4-BE49-F238E27FC236}">
                <a16:creationId xmlns:a16="http://schemas.microsoft.com/office/drawing/2014/main" id="{60097BE1-0754-99EE-C507-923C9EC7348A}"/>
              </a:ext>
            </a:extLst>
          </p:cNvPr>
          <p:cNvSpPr/>
          <p:nvPr/>
        </p:nvSpPr>
        <p:spPr>
          <a:xfrm>
            <a:off x="0" y="5102675"/>
            <a:ext cx="9144000" cy="62400"/>
          </a:xfrm>
          <a:prstGeom prst="rect">
            <a:avLst/>
          </a:prstGeom>
          <a:solidFill>
            <a:srgbClr val="0444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>
            <a:extLst>
              <a:ext uri="{FF2B5EF4-FFF2-40B4-BE49-F238E27FC236}">
                <a16:creationId xmlns:a16="http://schemas.microsoft.com/office/drawing/2014/main" id="{B22A8A85-6084-3328-1C89-0F38C06C7D91}"/>
              </a:ext>
            </a:extLst>
          </p:cNvPr>
          <p:cNvSpPr txBox="1"/>
          <p:nvPr/>
        </p:nvSpPr>
        <p:spPr>
          <a:xfrm>
            <a:off x="4572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Private and confidential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sp>
        <p:nvSpPr>
          <p:cNvPr id="101" name="Google Shape;101;p16">
            <a:extLst>
              <a:ext uri="{FF2B5EF4-FFF2-40B4-BE49-F238E27FC236}">
                <a16:creationId xmlns:a16="http://schemas.microsoft.com/office/drawing/2014/main" id="{8338FA4C-1D34-EE7B-5682-9141CCE33482}"/>
              </a:ext>
            </a:extLst>
          </p:cNvPr>
          <p:cNvSpPr txBox="1"/>
          <p:nvPr/>
        </p:nvSpPr>
        <p:spPr>
          <a:xfrm>
            <a:off x="68199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05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cxnSp>
        <p:nvCxnSpPr>
          <p:cNvPr id="102" name="Google Shape;102;p16">
            <a:extLst>
              <a:ext uri="{FF2B5EF4-FFF2-40B4-BE49-F238E27FC236}">
                <a16:creationId xmlns:a16="http://schemas.microsoft.com/office/drawing/2014/main" id="{6E956E19-CC83-D64A-5EC3-589D3CE8D67D}"/>
              </a:ext>
            </a:extLst>
          </p:cNvPr>
          <p:cNvCxnSpPr/>
          <p:nvPr/>
        </p:nvCxnSpPr>
        <p:spPr>
          <a:xfrm>
            <a:off x="538925" y="1009725"/>
            <a:ext cx="8309400" cy="0"/>
          </a:xfrm>
          <a:prstGeom prst="straightConnector1">
            <a:avLst/>
          </a:prstGeom>
          <a:noFill/>
          <a:ln w="9525" cap="flat" cmpd="sng">
            <a:solidFill>
              <a:srgbClr val="9CDB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object 14">
            <a:extLst>
              <a:ext uri="{FF2B5EF4-FFF2-40B4-BE49-F238E27FC236}">
                <a16:creationId xmlns:a16="http://schemas.microsoft.com/office/drawing/2014/main" id="{FEB27FA3-C646-33A7-A611-790B0204D864}"/>
              </a:ext>
            </a:extLst>
          </p:cNvPr>
          <p:cNvSpPr txBox="1"/>
          <p:nvPr/>
        </p:nvSpPr>
        <p:spPr>
          <a:xfrm>
            <a:off x="2858498" y="3298070"/>
            <a:ext cx="1267437" cy="195183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69558">
              <a:lnSpc>
                <a:spcPct val="100600"/>
              </a:lnSpc>
              <a:spcBef>
                <a:spcPts val="68"/>
              </a:spcBef>
            </a:pPr>
            <a:r>
              <a:rPr lang="en-US" sz="1200" spc="-8" dirty="0">
                <a:latin typeface="Perpetua" panose="02020502060401020303" pitchFamily="18" charset="0"/>
                <a:cs typeface="Verdana"/>
              </a:rPr>
              <a:t>Expensive</a:t>
            </a:r>
            <a:endParaRPr sz="1200" dirty="0">
              <a:latin typeface="Perpetua" panose="02020502060401020303" pitchFamily="18" charset="0"/>
              <a:cs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383CE-F731-1CA1-666C-4E0A78FC0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53" y="2727980"/>
            <a:ext cx="2772826" cy="149036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4" name="object 17">
            <a:extLst>
              <a:ext uri="{FF2B5EF4-FFF2-40B4-BE49-F238E27FC236}">
                <a16:creationId xmlns:a16="http://schemas.microsoft.com/office/drawing/2014/main" id="{A0F9F1BC-3CDA-A1B2-D797-FE59047378A9}"/>
              </a:ext>
            </a:extLst>
          </p:cNvPr>
          <p:cNvSpPr txBox="1"/>
          <p:nvPr/>
        </p:nvSpPr>
        <p:spPr>
          <a:xfrm>
            <a:off x="7435605" y="3821496"/>
            <a:ext cx="1107583" cy="193323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361950">
              <a:lnSpc>
                <a:spcPct val="100499"/>
              </a:lnSpc>
              <a:spcBef>
                <a:spcPts val="68"/>
              </a:spcBef>
            </a:pPr>
            <a:r>
              <a:rPr lang="en-US" sz="1200" spc="49" dirty="0">
                <a:latin typeface="Perpetua" panose="02020502060401020303" pitchFamily="18" charset="0"/>
                <a:cs typeface="Verdana"/>
              </a:rPr>
              <a:t>Safety</a:t>
            </a:r>
            <a:endParaRPr sz="1200" dirty="0">
              <a:latin typeface="Perpetua" panose="02020502060401020303" pitchFamily="18" charset="0"/>
              <a:cs typeface="Verdan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ADA43-85C7-1D10-9AE8-7EB2B4554992}"/>
              </a:ext>
            </a:extLst>
          </p:cNvPr>
          <p:cNvSpPr txBox="1"/>
          <p:nvPr/>
        </p:nvSpPr>
        <p:spPr>
          <a:xfrm>
            <a:off x="228753" y="4416483"/>
            <a:ext cx="80996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Perpetua" panose="02020502060401020303" pitchFamily="18" charset="0"/>
              </a:rPr>
              <a:t>Over 50% of inspection time is spent on collecting and processing this data. During human-conducted visual inspections it is possible to miss a defect, forget to record it, or record it incorrectly. The quality and quantity of data collected is often insufficient and fragmented.</a:t>
            </a: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72917714-67E6-9A4A-C386-A98204000A12}"/>
              </a:ext>
            </a:extLst>
          </p:cNvPr>
          <p:cNvSpPr txBox="1"/>
          <p:nvPr/>
        </p:nvSpPr>
        <p:spPr>
          <a:xfrm>
            <a:off x="379189" y="1653458"/>
            <a:ext cx="818589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1429" algn="ctr">
              <a:lnSpc>
                <a:spcPct val="100200"/>
              </a:lnSpc>
              <a:spcBef>
                <a:spcPts val="75"/>
              </a:spcBef>
            </a:pPr>
            <a:r>
              <a:rPr sz="1200" spc="-4" dirty="0">
                <a:latin typeface="Perpetua" panose="02020502060401020303" pitchFamily="18" charset="0"/>
                <a:cs typeface="Verdana"/>
              </a:rPr>
              <a:t>Skilled </a:t>
            </a:r>
            <a:r>
              <a:rPr sz="1200" dirty="0">
                <a:latin typeface="Perpetua" panose="02020502060401020303" pitchFamily="18" charset="0"/>
                <a:cs typeface="Verdana"/>
              </a:rPr>
              <a:t> </a:t>
            </a:r>
            <a:r>
              <a:rPr sz="1200" spc="11" dirty="0">
                <a:latin typeface="Perpetua" panose="02020502060401020303" pitchFamily="18" charset="0"/>
                <a:cs typeface="Verdana"/>
              </a:rPr>
              <a:t>labor </a:t>
            </a:r>
            <a:r>
              <a:rPr sz="1200" spc="15" dirty="0">
                <a:latin typeface="Perpetua" panose="02020502060401020303" pitchFamily="18" charset="0"/>
                <a:cs typeface="Verdana"/>
              </a:rPr>
              <a:t> </a:t>
            </a:r>
            <a:r>
              <a:rPr sz="1200" spc="19" dirty="0">
                <a:latin typeface="Perpetua" panose="02020502060401020303" pitchFamily="18" charset="0"/>
                <a:cs typeface="Verdana"/>
              </a:rPr>
              <a:t>inten</a:t>
            </a:r>
            <a:r>
              <a:rPr sz="1200" spc="23" dirty="0">
                <a:latin typeface="Perpetua" panose="02020502060401020303" pitchFamily="18" charset="0"/>
                <a:cs typeface="Verdana"/>
              </a:rPr>
              <a:t>s</a:t>
            </a:r>
            <a:r>
              <a:rPr sz="1200" spc="-41" dirty="0">
                <a:latin typeface="Perpetua" panose="02020502060401020303" pitchFamily="18" charset="0"/>
                <a:cs typeface="Verdana"/>
              </a:rPr>
              <a:t>iv</a:t>
            </a:r>
            <a:r>
              <a:rPr sz="1200" spc="11" dirty="0">
                <a:latin typeface="Perpetua" panose="02020502060401020303" pitchFamily="18" charset="0"/>
                <a:cs typeface="Verdana"/>
              </a:rPr>
              <a:t>e</a:t>
            </a:r>
            <a:endParaRPr sz="1200" dirty="0">
              <a:latin typeface="Perpetua" panose="02020502060401020303" pitchFamily="18" charset="0"/>
              <a:cs typeface="Verdana"/>
            </a:endParaRPr>
          </a:p>
        </p:txBody>
      </p:sp>
      <p:sp>
        <p:nvSpPr>
          <p:cNvPr id="13" name="object 17">
            <a:extLst>
              <a:ext uri="{FF2B5EF4-FFF2-40B4-BE49-F238E27FC236}">
                <a16:creationId xmlns:a16="http://schemas.microsoft.com/office/drawing/2014/main" id="{3787A1A9-579F-92EB-C935-A939EB71AD66}"/>
              </a:ext>
            </a:extLst>
          </p:cNvPr>
          <p:cNvSpPr txBox="1"/>
          <p:nvPr/>
        </p:nvSpPr>
        <p:spPr>
          <a:xfrm>
            <a:off x="6817217" y="2449942"/>
            <a:ext cx="1723588" cy="57547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361950">
              <a:lnSpc>
                <a:spcPct val="100499"/>
              </a:lnSpc>
              <a:spcBef>
                <a:spcPts val="68"/>
              </a:spcBef>
            </a:pPr>
            <a:r>
              <a:rPr sz="1200" spc="49" dirty="0">
                <a:latin typeface="Perpetua" panose="02020502060401020303" pitchFamily="18" charset="0"/>
                <a:cs typeface="Verdana"/>
              </a:rPr>
              <a:t>Poor </a:t>
            </a:r>
            <a:r>
              <a:rPr sz="1200" spc="53" dirty="0">
                <a:latin typeface="Perpetua" panose="02020502060401020303" pitchFamily="18" charset="0"/>
                <a:cs typeface="Verdana"/>
              </a:rPr>
              <a:t> </a:t>
            </a:r>
            <a:r>
              <a:rPr sz="1200" spc="-41" dirty="0">
                <a:latin typeface="Perpetua" panose="02020502060401020303" pitchFamily="18" charset="0"/>
                <a:cs typeface="Verdana"/>
              </a:rPr>
              <a:t>vi</a:t>
            </a:r>
            <a:r>
              <a:rPr sz="1200" spc="-4" dirty="0">
                <a:latin typeface="Perpetua" panose="02020502060401020303" pitchFamily="18" charset="0"/>
                <a:cs typeface="Verdana"/>
              </a:rPr>
              <a:t>suali</a:t>
            </a:r>
            <a:r>
              <a:rPr sz="1200" spc="-8" dirty="0">
                <a:latin typeface="Perpetua" panose="02020502060401020303" pitchFamily="18" charset="0"/>
                <a:cs typeface="Verdana"/>
              </a:rPr>
              <a:t>zat</a:t>
            </a:r>
            <a:r>
              <a:rPr sz="1200" spc="-11" dirty="0">
                <a:latin typeface="Perpetua" panose="02020502060401020303" pitchFamily="18" charset="0"/>
                <a:cs typeface="Verdana"/>
              </a:rPr>
              <a:t>i</a:t>
            </a:r>
            <a:r>
              <a:rPr sz="1200" spc="49" dirty="0">
                <a:latin typeface="Perpetua" panose="02020502060401020303" pitchFamily="18" charset="0"/>
                <a:cs typeface="Verdana"/>
              </a:rPr>
              <a:t>on</a:t>
            </a:r>
            <a:r>
              <a:rPr lang="en-IN" sz="1200" spc="49" dirty="0">
                <a:latin typeface="Perpetua" panose="02020502060401020303" pitchFamily="18" charset="0"/>
                <a:cs typeface="Verdana"/>
              </a:rPr>
              <a:t> &amp; </a:t>
            </a:r>
            <a:r>
              <a:rPr lang="en-IN" sz="1200" spc="45" dirty="0">
                <a:latin typeface="Perpetua" panose="02020502060401020303" pitchFamily="18" charset="0"/>
                <a:cs typeface="Verdana"/>
              </a:rPr>
              <a:t>Opinion </a:t>
            </a:r>
            <a:r>
              <a:rPr lang="en-IN" sz="1200" spc="49" dirty="0">
                <a:latin typeface="Perpetua" panose="02020502060401020303" pitchFamily="18" charset="0"/>
                <a:cs typeface="Verdana"/>
              </a:rPr>
              <a:t> </a:t>
            </a:r>
            <a:r>
              <a:rPr lang="en-IN" sz="1200" spc="23" dirty="0">
                <a:latin typeface="Perpetua" panose="02020502060401020303" pitchFamily="18" charset="0"/>
                <a:cs typeface="Verdana"/>
              </a:rPr>
              <a:t>based </a:t>
            </a:r>
            <a:r>
              <a:rPr lang="en-IN" sz="1200" spc="26" dirty="0">
                <a:latin typeface="Perpetua" panose="02020502060401020303" pitchFamily="18" charset="0"/>
                <a:cs typeface="Verdana"/>
              </a:rPr>
              <a:t> </a:t>
            </a:r>
            <a:r>
              <a:rPr lang="en-IN" sz="1200" spc="15" dirty="0">
                <a:latin typeface="Perpetua" panose="02020502060401020303" pitchFamily="18" charset="0"/>
                <a:cs typeface="Verdana"/>
              </a:rPr>
              <a:t>decisions</a:t>
            </a:r>
            <a:endParaRPr lang="en-IN" sz="1200" dirty="0">
              <a:latin typeface="Perpetua" panose="02020502060401020303" pitchFamily="18" charset="0"/>
              <a:cs typeface="Verdana"/>
            </a:endParaRPr>
          </a:p>
          <a:p>
            <a:pPr marL="9525" marR="3810" indent="361950">
              <a:lnSpc>
                <a:spcPct val="100499"/>
              </a:lnSpc>
              <a:spcBef>
                <a:spcPts val="68"/>
              </a:spcBef>
            </a:pPr>
            <a:endParaRPr sz="1200" dirty="0">
              <a:latin typeface="Perpetua" panose="02020502060401020303" pitchFamily="18" charset="0"/>
              <a:cs typeface="Verdan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F3CA59-12CC-1C59-6D9A-5D324D753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068" y="1674801"/>
            <a:ext cx="1945040" cy="106828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15998A-1793-F3E7-DCED-FC5BB1724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491" y="2995953"/>
            <a:ext cx="2931864" cy="153081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4AC587-DBBA-48D8-2256-F22CA65BA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2887" y="1196098"/>
            <a:ext cx="2825437" cy="1307503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7" name="object 17">
            <a:extLst>
              <a:ext uri="{FF2B5EF4-FFF2-40B4-BE49-F238E27FC236}">
                <a16:creationId xmlns:a16="http://schemas.microsoft.com/office/drawing/2014/main" id="{B1B072F2-6555-3A07-20D7-F307788B8BAC}"/>
              </a:ext>
            </a:extLst>
          </p:cNvPr>
          <p:cNvSpPr txBox="1"/>
          <p:nvPr/>
        </p:nvSpPr>
        <p:spPr>
          <a:xfrm>
            <a:off x="3982854" y="2401170"/>
            <a:ext cx="1107583" cy="37798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361950">
              <a:lnSpc>
                <a:spcPct val="100499"/>
              </a:lnSpc>
              <a:spcBef>
                <a:spcPts val="68"/>
              </a:spcBef>
            </a:pPr>
            <a:r>
              <a:rPr lang="en-US" sz="1200" spc="49" dirty="0">
                <a:latin typeface="Perpetua" panose="02020502060401020303" pitchFamily="18" charset="0"/>
                <a:cs typeface="Verdana"/>
              </a:rPr>
              <a:t>Time Consuming</a:t>
            </a:r>
            <a:endParaRPr sz="1200" dirty="0">
              <a:latin typeface="Perpetua" panose="02020502060401020303" pitchFamily="18" charset="0"/>
              <a:cs typeface="Verdan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82396E-0198-C774-7579-B378A9BCF9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4663" y="1043535"/>
            <a:ext cx="2383966" cy="130750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9" name="Título 3">
            <a:extLst>
              <a:ext uri="{FF2B5EF4-FFF2-40B4-BE49-F238E27FC236}">
                <a16:creationId xmlns:a16="http://schemas.microsoft.com/office/drawing/2014/main" id="{3221F53B-2F60-BC70-E108-13DDCA730484}"/>
              </a:ext>
            </a:extLst>
          </p:cNvPr>
          <p:cNvSpPr txBox="1">
            <a:spLocks noChangeArrowheads="1"/>
          </p:cNvSpPr>
          <p:nvPr/>
        </p:nvSpPr>
        <p:spPr>
          <a:xfrm>
            <a:off x="393773" y="1073410"/>
            <a:ext cx="7548092" cy="5512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>
                <a:solidFill>
                  <a:srgbClr val="2F393E"/>
                </a:solidFill>
                <a:latin typeface="Perpetua" panose="02020502060401020303" pitchFamily="18" charset="0"/>
                <a:ea typeface="Cambria" panose="02040503050406030204" pitchFamily="18" charset="0"/>
              </a:rPr>
              <a:t>CURRENT SCENARIO OF INSPECTION</a:t>
            </a:r>
          </a:p>
          <a:p>
            <a:pPr algn="l"/>
            <a:r>
              <a:rPr lang="en-US" sz="1400" b="1" dirty="0">
                <a:solidFill>
                  <a:srgbClr val="2F393E"/>
                </a:solidFill>
                <a:latin typeface="Perpetua" panose="02020502060401020303" pitchFamily="18" charset="0"/>
                <a:ea typeface="Cambria" panose="02040503050406030204" pitchFamily="18" charset="0"/>
              </a:rPr>
              <a:t>CHALLENGES</a:t>
            </a:r>
            <a:endParaRPr lang="es-ES" sz="1400" dirty="0">
              <a:latin typeface="Perpetua" panose="02020502060401020303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90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788BA068-74F7-BBCA-FD4B-2C117FAC5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>
            <a:extLst>
              <a:ext uri="{FF2B5EF4-FFF2-40B4-BE49-F238E27FC236}">
                <a16:creationId xmlns:a16="http://schemas.microsoft.com/office/drawing/2014/main" id="{F2F80223-7D6A-61C0-610E-9F45350AF256}"/>
              </a:ext>
            </a:extLst>
          </p:cNvPr>
          <p:cNvSpPr txBox="1"/>
          <p:nvPr/>
        </p:nvSpPr>
        <p:spPr>
          <a:xfrm>
            <a:off x="457200" y="482742"/>
            <a:ext cx="6901132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Revolutionizing Bridge Inspection: </a:t>
            </a:r>
            <a:r>
              <a:rPr lang="en-US" altLang="en-US" b="1" dirty="0" err="1">
                <a:solidFill>
                  <a:srgbClr val="044475"/>
                </a:solidFill>
                <a:latin typeface="Perpetua" panose="02020502060401020303" pitchFamily="18" charset="0"/>
              </a:rPr>
              <a:t>SetuSTHITI</a:t>
            </a:r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-Driven Automation with Drone Integration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pic>
        <p:nvPicPr>
          <p:cNvPr id="98" name="Google Shape;98;p16" title="HIA Blue_New Logo_Only -01.png">
            <a:extLst>
              <a:ext uri="{FF2B5EF4-FFF2-40B4-BE49-F238E27FC236}">
                <a16:creationId xmlns:a16="http://schemas.microsoft.com/office/drawing/2014/main" id="{77BB75DA-8A42-7376-87EA-93197006E1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442" y="152425"/>
            <a:ext cx="1126001" cy="7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>
            <a:extLst>
              <a:ext uri="{FF2B5EF4-FFF2-40B4-BE49-F238E27FC236}">
                <a16:creationId xmlns:a16="http://schemas.microsoft.com/office/drawing/2014/main" id="{6A07F1FB-E343-D0F6-CEBE-412A5F77C1A7}"/>
              </a:ext>
            </a:extLst>
          </p:cNvPr>
          <p:cNvSpPr/>
          <p:nvPr/>
        </p:nvSpPr>
        <p:spPr>
          <a:xfrm>
            <a:off x="0" y="5102675"/>
            <a:ext cx="9144000" cy="62400"/>
          </a:xfrm>
          <a:prstGeom prst="rect">
            <a:avLst/>
          </a:prstGeom>
          <a:solidFill>
            <a:srgbClr val="0444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>
            <a:extLst>
              <a:ext uri="{FF2B5EF4-FFF2-40B4-BE49-F238E27FC236}">
                <a16:creationId xmlns:a16="http://schemas.microsoft.com/office/drawing/2014/main" id="{1BA24E11-A275-4F3C-BEE2-F30AD0C278EB}"/>
              </a:ext>
            </a:extLst>
          </p:cNvPr>
          <p:cNvSpPr txBox="1"/>
          <p:nvPr/>
        </p:nvSpPr>
        <p:spPr>
          <a:xfrm>
            <a:off x="4572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Private and confidential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sp>
        <p:nvSpPr>
          <p:cNvPr id="101" name="Google Shape;101;p16">
            <a:extLst>
              <a:ext uri="{FF2B5EF4-FFF2-40B4-BE49-F238E27FC236}">
                <a16:creationId xmlns:a16="http://schemas.microsoft.com/office/drawing/2014/main" id="{A50406BA-DDC6-19DA-4923-4B76BB4F34A1}"/>
              </a:ext>
            </a:extLst>
          </p:cNvPr>
          <p:cNvSpPr txBox="1"/>
          <p:nvPr/>
        </p:nvSpPr>
        <p:spPr>
          <a:xfrm>
            <a:off x="68199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06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cxnSp>
        <p:nvCxnSpPr>
          <p:cNvPr id="102" name="Google Shape;102;p16">
            <a:extLst>
              <a:ext uri="{FF2B5EF4-FFF2-40B4-BE49-F238E27FC236}">
                <a16:creationId xmlns:a16="http://schemas.microsoft.com/office/drawing/2014/main" id="{7BC2C7F3-8F74-C380-F996-3AB22F82C1EF}"/>
              </a:ext>
            </a:extLst>
          </p:cNvPr>
          <p:cNvCxnSpPr/>
          <p:nvPr/>
        </p:nvCxnSpPr>
        <p:spPr>
          <a:xfrm>
            <a:off x="538925" y="1009725"/>
            <a:ext cx="8309400" cy="0"/>
          </a:xfrm>
          <a:prstGeom prst="straightConnector1">
            <a:avLst/>
          </a:prstGeom>
          <a:noFill/>
          <a:ln w="9525" cap="flat" cmpd="sng">
            <a:solidFill>
              <a:srgbClr val="9CDBE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Picture 18">
            <a:extLst>
              <a:ext uri="{FF2B5EF4-FFF2-40B4-BE49-F238E27FC236}">
                <a16:creationId xmlns:a16="http://schemas.microsoft.com/office/drawing/2014/main" id="{D0DEE41F-1094-2948-ECA4-65A96E5F4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073408"/>
            <a:ext cx="4175185" cy="18431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ndia bridge collapse toll jumps to 134, could rise further | Inquirer News">
            <a:extLst>
              <a:ext uri="{FF2B5EF4-FFF2-40B4-BE49-F238E27FC236}">
                <a16:creationId xmlns:a16="http://schemas.microsoft.com/office/drawing/2014/main" id="{A526C2EC-6963-64B7-B489-980559DF46A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84" y="1051808"/>
            <a:ext cx="4215941" cy="18647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t least 26 people killed after bridge under construction collapses in ...">
            <a:extLst>
              <a:ext uri="{FF2B5EF4-FFF2-40B4-BE49-F238E27FC236}">
                <a16:creationId xmlns:a16="http://schemas.microsoft.com/office/drawing/2014/main" id="{CB92BADD-B5A6-8D8C-4EE3-235C5D69CC1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83" y="2916533"/>
            <a:ext cx="4215941" cy="16799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Why Bridges in India Are Collapsing Like Ninepins?">
            <a:extLst>
              <a:ext uri="{FF2B5EF4-FFF2-40B4-BE49-F238E27FC236}">
                <a16:creationId xmlns:a16="http://schemas.microsoft.com/office/drawing/2014/main" id="{641340C6-4D28-63B6-30E7-C3ABDB363B0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2905166"/>
            <a:ext cx="4175185" cy="16912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WATCH: The moment a bridge in India collapsed, killing over 140. Police ...">
            <a:extLst>
              <a:ext uri="{FF2B5EF4-FFF2-40B4-BE49-F238E27FC236}">
                <a16:creationId xmlns:a16="http://schemas.microsoft.com/office/drawing/2014/main" id="{85FA4538-EF34-865A-2FFC-3FD956D9D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r="1283"/>
          <a:stretch/>
        </p:blipFill>
        <p:spPr bwMode="auto">
          <a:xfrm>
            <a:off x="3044881" y="1826540"/>
            <a:ext cx="3916878" cy="22641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09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81E4A305-E8C1-7442-5860-0E9434BC4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>
            <a:extLst>
              <a:ext uri="{FF2B5EF4-FFF2-40B4-BE49-F238E27FC236}">
                <a16:creationId xmlns:a16="http://schemas.microsoft.com/office/drawing/2014/main" id="{B44BABA6-913A-A8B9-8BA4-C11B483BEB93}"/>
              </a:ext>
            </a:extLst>
          </p:cNvPr>
          <p:cNvSpPr txBox="1"/>
          <p:nvPr/>
        </p:nvSpPr>
        <p:spPr>
          <a:xfrm>
            <a:off x="457200" y="482742"/>
            <a:ext cx="6901132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Revolutionizing Bridge Inspection: </a:t>
            </a:r>
            <a:r>
              <a:rPr lang="en-US" altLang="en-US" b="1" dirty="0" err="1">
                <a:solidFill>
                  <a:srgbClr val="044475"/>
                </a:solidFill>
                <a:latin typeface="Perpetua" panose="02020502060401020303" pitchFamily="18" charset="0"/>
              </a:rPr>
              <a:t>SetuSTHITI</a:t>
            </a:r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-Driven Automation with Drone Integration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pic>
        <p:nvPicPr>
          <p:cNvPr id="98" name="Google Shape;98;p16" title="HIA Blue_New Logo_Only -01.png">
            <a:extLst>
              <a:ext uri="{FF2B5EF4-FFF2-40B4-BE49-F238E27FC236}">
                <a16:creationId xmlns:a16="http://schemas.microsoft.com/office/drawing/2014/main" id="{5B0F38E1-761E-490A-C832-9C3FE5C787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442" y="152425"/>
            <a:ext cx="1126001" cy="7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>
            <a:extLst>
              <a:ext uri="{FF2B5EF4-FFF2-40B4-BE49-F238E27FC236}">
                <a16:creationId xmlns:a16="http://schemas.microsoft.com/office/drawing/2014/main" id="{36BB71BD-B4A5-A9E0-FE91-F124A2106E78}"/>
              </a:ext>
            </a:extLst>
          </p:cNvPr>
          <p:cNvSpPr/>
          <p:nvPr/>
        </p:nvSpPr>
        <p:spPr>
          <a:xfrm>
            <a:off x="0" y="5102675"/>
            <a:ext cx="9144000" cy="62400"/>
          </a:xfrm>
          <a:prstGeom prst="rect">
            <a:avLst/>
          </a:prstGeom>
          <a:solidFill>
            <a:srgbClr val="0444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>
            <a:extLst>
              <a:ext uri="{FF2B5EF4-FFF2-40B4-BE49-F238E27FC236}">
                <a16:creationId xmlns:a16="http://schemas.microsoft.com/office/drawing/2014/main" id="{E6E2D642-32DE-35EB-40ED-C3DA4A0B622C}"/>
              </a:ext>
            </a:extLst>
          </p:cNvPr>
          <p:cNvSpPr txBox="1"/>
          <p:nvPr/>
        </p:nvSpPr>
        <p:spPr>
          <a:xfrm>
            <a:off x="4572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Private and confidential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sp>
        <p:nvSpPr>
          <p:cNvPr id="101" name="Google Shape;101;p16">
            <a:extLst>
              <a:ext uri="{FF2B5EF4-FFF2-40B4-BE49-F238E27FC236}">
                <a16:creationId xmlns:a16="http://schemas.microsoft.com/office/drawing/2014/main" id="{14F45F2B-EC0B-99DA-CC9A-066043DA62CB}"/>
              </a:ext>
            </a:extLst>
          </p:cNvPr>
          <p:cNvSpPr txBox="1"/>
          <p:nvPr/>
        </p:nvSpPr>
        <p:spPr>
          <a:xfrm>
            <a:off x="68199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07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cxnSp>
        <p:nvCxnSpPr>
          <p:cNvPr id="102" name="Google Shape;102;p16">
            <a:extLst>
              <a:ext uri="{FF2B5EF4-FFF2-40B4-BE49-F238E27FC236}">
                <a16:creationId xmlns:a16="http://schemas.microsoft.com/office/drawing/2014/main" id="{3CD0F2F1-AD47-6FC8-1BCC-4ECB302C1D67}"/>
              </a:ext>
            </a:extLst>
          </p:cNvPr>
          <p:cNvCxnSpPr/>
          <p:nvPr/>
        </p:nvCxnSpPr>
        <p:spPr>
          <a:xfrm>
            <a:off x="538925" y="1009725"/>
            <a:ext cx="8309400" cy="0"/>
          </a:xfrm>
          <a:prstGeom prst="straightConnector1">
            <a:avLst/>
          </a:prstGeom>
          <a:noFill/>
          <a:ln w="9525" cap="flat" cmpd="sng">
            <a:solidFill>
              <a:srgbClr val="9CDB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E6C2B6-25D3-7029-A353-8749ECDF19D2}"/>
              </a:ext>
            </a:extLst>
          </p:cNvPr>
          <p:cNvSpPr txBox="1"/>
          <p:nvPr/>
        </p:nvSpPr>
        <p:spPr>
          <a:xfrm>
            <a:off x="764816" y="1399713"/>
            <a:ext cx="70725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sz="1200" dirty="0">
              <a:latin typeface="Perpetua" panose="02020502060401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IN" sz="1200" kern="100" dirty="0">
                <a:latin typeface="Perpetua" panose="02020502060401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 address these challenges, a </a:t>
            </a:r>
            <a:r>
              <a:rPr lang="en-IN" sz="1200" b="1" kern="100" dirty="0">
                <a:latin typeface="Perpetua" panose="02020502060401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Structural Audit Application</a:t>
            </a:r>
            <a:r>
              <a:rPr lang="en-IN" sz="1200" kern="100" dirty="0">
                <a:latin typeface="Perpetua" panose="02020502060401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has been introduced.</a:t>
            </a:r>
            <a:endParaRPr lang="en-IN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6BF42C-393C-06D9-AAF0-C192F355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52" y="1883494"/>
            <a:ext cx="2300288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FAD0AD-B819-17C3-DFED-8942550B198D}"/>
              </a:ext>
            </a:extLst>
          </p:cNvPr>
          <p:cNvSpPr txBox="1"/>
          <p:nvPr/>
        </p:nvSpPr>
        <p:spPr>
          <a:xfrm>
            <a:off x="252250" y="2156997"/>
            <a:ext cx="313892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1200" b="1" dirty="0">
                <a:solidFill>
                  <a:schemeClr val="accent6">
                    <a:lumMod val="50000"/>
                  </a:schemeClr>
                </a:solidFill>
                <a:latin typeface="Perpetua" panose="02020502060401020303" pitchFamily="18" charset="0"/>
              </a:rPr>
              <a:t>Multi-platform functionality</a:t>
            </a:r>
          </a:p>
          <a:p>
            <a:pPr algn="ctr">
              <a:lnSpc>
                <a:spcPct val="150000"/>
              </a:lnSpc>
            </a:pPr>
            <a:r>
              <a:rPr lang="en-IN" sz="1200" b="1" dirty="0">
                <a:solidFill>
                  <a:schemeClr val="accent6">
                    <a:lumMod val="50000"/>
                  </a:schemeClr>
                </a:solidFill>
                <a:latin typeface="Perpetua" panose="02020502060401020303" pitchFamily="18" charset="0"/>
              </a:rPr>
              <a:t>     </a:t>
            </a:r>
            <a:r>
              <a:rPr lang="en-IN" sz="1200" dirty="0">
                <a:latin typeface="Perpetua" panose="02020502060401020303" pitchFamily="18" charset="0"/>
              </a:rPr>
              <a:t>Mobile and Desktop versions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802C55-CD70-7EF5-FA36-2CC5C395D079}"/>
              </a:ext>
            </a:extLst>
          </p:cNvPr>
          <p:cNvSpPr txBox="1"/>
          <p:nvPr/>
        </p:nvSpPr>
        <p:spPr>
          <a:xfrm>
            <a:off x="1871255" y="4042966"/>
            <a:ext cx="4859669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0075" lvl="1" indent="-257175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1200" b="1" dirty="0">
                <a:solidFill>
                  <a:schemeClr val="accent6">
                    <a:lumMod val="50000"/>
                  </a:schemeClr>
                </a:solidFill>
                <a:latin typeface="Perpetua" panose="02020502060401020303" pitchFamily="18" charset="0"/>
              </a:rPr>
              <a:t>Compliance </a:t>
            </a:r>
          </a:p>
          <a:p>
            <a:pPr lvl="1" algn="ctr">
              <a:lnSpc>
                <a:spcPct val="150000"/>
              </a:lnSpc>
            </a:pPr>
            <a:r>
              <a:rPr lang="en-IN" sz="1200" dirty="0">
                <a:latin typeface="Perpetua" panose="02020502060401020303" pitchFamily="18" charset="0"/>
              </a:rPr>
              <a:t> IRC SP 18-2000 and IRC SP 35 - 2016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1A4C28-9F1C-58C6-CA75-3FEACE34DEBA}"/>
              </a:ext>
            </a:extLst>
          </p:cNvPr>
          <p:cNvSpPr txBox="1"/>
          <p:nvPr/>
        </p:nvSpPr>
        <p:spPr>
          <a:xfrm>
            <a:off x="5352907" y="2179537"/>
            <a:ext cx="342805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0075" lvl="1" indent="-257175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1200" b="1" dirty="0">
                <a:solidFill>
                  <a:schemeClr val="accent6">
                    <a:lumMod val="50000"/>
                  </a:schemeClr>
                </a:solidFill>
                <a:latin typeface="Perpetua" panose="02020502060401020303" pitchFamily="18" charset="0"/>
              </a:rPr>
              <a:t>Real time documentation </a:t>
            </a:r>
            <a:r>
              <a:rPr lang="en-IN" sz="1200" dirty="0">
                <a:solidFill>
                  <a:schemeClr val="accent6">
                    <a:lumMod val="50000"/>
                  </a:schemeClr>
                </a:solidFill>
                <a:latin typeface="Perpetua" panose="02020502060401020303" pitchFamily="18" charset="0"/>
              </a:rPr>
              <a:t>: </a:t>
            </a:r>
          </a:p>
          <a:p>
            <a:pPr lvl="1" algn="ctr">
              <a:lnSpc>
                <a:spcPct val="150000"/>
              </a:lnSpc>
            </a:pPr>
            <a:r>
              <a:rPr lang="en-IN" sz="1200" dirty="0">
                <a:latin typeface="Perpetua" panose="02020502060401020303" pitchFamily="18" charset="0"/>
              </a:rPr>
              <a:t>Direct input of data including Uploading of Photos, audio memos and videos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7597B-D20D-A6EC-1284-903B2A8E3CBF}"/>
              </a:ext>
            </a:extLst>
          </p:cNvPr>
          <p:cNvSpPr txBox="1"/>
          <p:nvPr/>
        </p:nvSpPr>
        <p:spPr>
          <a:xfrm>
            <a:off x="371493" y="1184677"/>
            <a:ext cx="70725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>
              <a:buClr>
                <a:srgbClr val="044475"/>
              </a:buClr>
              <a:buSzPts val="1300"/>
            </a:pPr>
            <a:r>
              <a:rPr lang="en-US" b="1" dirty="0">
                <a:solidFill>
                  <a:schemeClr val="tx1"/>
                </a:solidFill>
                <a:latin typeface="Perpetua" panose="02020502060401020303" pitchFamily="18" charset="0"/>
              </a:rPr>
              <a:t>INTRODUCTION TO REVOLUTIONIZING BRIDGE INSPECTION.</a:t>
            </a:r>
            <a:endParaRPr lang="en-US" altLang="en-US" b="1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16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E448BB4D-20D7-DF6C-4C62-96DB523B3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>
            <a:extLst>
              <a:ext uri="{FF2B5EF4-FFF2-40B4-BE49-F238E27FC236}">
                <a16:creationId xmlns:a16="http://schemas.microsoft.com/office/drawing/2014/main" id="{F2C679CF-4402-82C7-4EB5-A18DE64B5B40}"/>
              </a:ext>
            </a:extLst>
          </p:cNvPr>
          <p:cNvSpPr txBox="1"/>
          <p:nvPr/>
        </p:nvSpPr>
        <p:spPr>
          <a:xfrm>
            <a:off x="457200" y="482742"/>
            <a:ext cx="6901132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Revolutionizing Bridge Inspection: </a:t>
            </a:r>
            <a:r>
              <a:rPr lang="en-US" altLang="en-US" b="1" dirty="0" err="1">
                <a:solidFill>
                  <a:srgbClr val="044475"/>
                </a:solidFill>
                <a:latin typeface="Perpetua" panose="02020502060401020303" pitchFamily="18" charset="0"/>
              </a:rPr>
              <a:t>SetuSTHITI</a:t>
            </a:r>
            <a:r>
              <a:rPr lang="en-US" altLang="en-US" b="1" dirty="0">
                <a:solidFill>
                  <a:srgbClr val="044475"/>
                </a:solidFill>
                <a:latin typeface="Perpetua" panose="02020502060401020303" pitchFamily="18" charset="0"/>
              </a:rPr>
              <a:t>-Driven Automation with Drone Integration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pic>
        <p:nvPicPr>
          <p:cNvPr id="98" name="Google Shape;98;p16" title="HIA Blue_New Logo_Only -01.png">
            <a:extLst>
              <a:ext uri="{FF2B5EF4-FFF2-40B4-BE49-F238E27FC236}">
                <a16:creationId xmlns:a16="http://schemas.microsoft.com/office/drawing/2014/main" id="{4F122A86-5AED-745D-4B23-B2F47DCE92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442" y="152425"/>
            <a:ext cx="1126001" cy="7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>
            <a:extLst>
              <a:ext uri="{FF2B5EF4-FFF2-40B4-BE49-F238E27FC236}">
                <a16:creationId xmlns:a16="http://schemas.microsoft.com/office/drawing/2014/main" id="{A20D70E6-9E74-DAA0-A7A3-6BC453F4BF35}"/>
              </a:ext>
            </a:extLst>
          </p:cNvPr>
          <p:cNvSpPr/>
          <p:nvPr/>
        </p:nvSpPr>
        <p:spPr>
          <a:xfrm>
            <a:off x="0" y="5102675"/>
            <a:ext cx="9144000" cy="62400"/>
          </a:xfrm>
          <a:prstGeom prst="rect">
            <a:avLst/>
          </a:prstGeom>
          <a:solidFill>
            <a:srgbClr val="0444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>
            <a:extLst>
              <a:ext uri="{FF2B5EF4-FFF2-40B4-BE49-F238E27FC236}">
                <a16:creationId xmlns:a16="http://schemas.microsoft.com/office/drawing/2014/main" id="{600F1A22-ED08-A130-A066-B2CE7613E0E3}"/>
              </a:ext>
            </a:extLst>
          </p:cNvPr>
          <p:cNvSpPr txBox="1"/>
          <p:nvPr/>
        </p:nvSpPr>
        <p:spPr>
          <a:xfrm>
            <a:off x="4572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Private and confidential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sp>
        <p:nvSpPr>
          <p:cNvPr id="101" name="Google Shape;101;p16">
            <a:extLst>
              <a:ext uri="{FF2B5EF4-FFF2-40B4-BE49-F238E27FC236}">
                <a16:creationId xmlns:a16="http://schemas.microsoft.com/office/drawing/2014/main" id="{4B11ED88-52A0-24EC-1015-BC2AFA6AA469}"/>
              </a:ext>
            </a:extLst>
          </p:cNvPr>
          <p:cNvSpPr txBox="1"/>
          <p:nvPr/>
        </p:nvSpPr>
        <p:spPr>
          <a:xfrm>
            <a:off x="68199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08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cxnSp>
        <p:nvCxnSpPr>
          <p:cNvPr id="102" name="Google Shape;102;p16">
            <a:extLst>
              <a:ext uri="{FF2B5EF4-FFF2-40B4-BE49-F238E27FC236}">
                <a16:creationId xmlns:a16="http://schemas.microsoft.com/office/drawing/2014/main" id="{CE6E8688-C9FE-C21C-1CEF-0A15619C4858}"/>
              </a:ext>
            </a:extLst>
          </p:cNvPr>
          <p:cNvCxnSpPr/>
          <p:nvPr/>
        </p:nvCxnSpPr>
        <p:spPr>
          <a:xfrm>
            <a:off x="538925" y="1009725"/>
            <a:ext cx="8309400" cy="0"/>
          </a:xfrm>
          <a:prstGeom prst="straightConnector1">
            <a:avLst/>
          </a:prstGeom>
          <a:noFill/>
          <a:ln w="9525" cap="flat" cmpd="sng">
            <a:solidFill>
              <a:srgbClr val="9CDBE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Picture 19" descr="A long black and white road&#10;&#10;AI-generated content may be incorrect.">
            <a:extLst>
              <a:ext uri="{FF2B5EF4-FFF2-40B4-BE49-F238E27FC236}">
                <a16:creationId xmlns:a16="http://schemas.microsoft.com/office/drawing/2014/main" id="{427D7F8C-0DEC-7D6F-6AEE-39A8D38A6163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9" y="1715757"/>
            <a:ext cx="2650235" cy="294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318E6A-5901-0518-4867-BCBD9C6BF1AF}"/>
              </a:ext>
            </a:extLst>
          </p:cNvPr>
          <p:cNvSpPr txBox="1"/>
          <p:nvPr/>
        </p:nvSpPr>
        <p:spPr>
          <a:xfrm>
            <a:off x="115363" y="1331542"/>
            <a:ext cx="24046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 indent="-342900">
              <a:buFont typeface="+mj-lt"/>
              <a:buAutoNum type="arabicPeriod"/>
            </a:pPr>
            <a:r>
              <a:rPr lang="en-IN" sz="1200" b="1" dirty="0">
                <a:latin typeface="Perpetua" panose="02020502060401020303" pitchFamily="18" charset="0"/>
              </a:rPr>
              <a:t>Input of Inventory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96B4A-BD6A-0137-6076-ABA99C61C12C}"/>
              </a:ext>
            </a:extLst>
          </p:cNvPr>
          <p:cNvSpPr txBox="1"/>
          <p:nvPr/>
        </p:nvSpPr>
        <p:spPr>
          <a:xfrm>
            <a:off x="2667000" y="1390469"/>
            <a:ext cx="2650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0075" lvl="1" indent="-257175">
              <a:buAutoNum type="arabicPeriod" startAt="2"/>
            </a:pPr>
            <a:r>
              <a:rPr lang="en-IN" sz="1200" b="1" dirty="0">
                <a:latin typeface="Perpetua" panose="02020502060401020303" pitchFamily="18" charset="0"/>
              </a:rPr>
              <a:t>Defect documentation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AE146C-98A5-CBA5-36B1-8FB667A4D0DA}"/>
              </a:ext>
            </a:extLst>
          </p:cNvPr>
          <p:cNvSpPr txBox="1"/>
          <p:nvPr/>
        </p:nvSpPr>
        <p:spPr>
          <a:xfrm>
            <a:off x="6153968" y="1331541"/>
            <a:ext cx="25084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IN" sz="1200" dirty="0">
                <a:latin typeface="Perpetua" panose="02020502060401020303" pitchFamily="18" charset="0"/>
              </a:rPr>
              <a:t>3.   </a:t>
            </a:r>
            <a:r>
              <a:rPr lang="en-IN" sz="1200" b="1" dirty="0">
                <a:latin typeface="Perpetua" panose="02020502060401020303" pitchFamily="18" charset="0"/>
              </a:rPr>
              <a:t>Site Inspection Tools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40E684-67B6-B4BB-F835-AF4C68E7F685}"/>
              </a:ext>
            </a:extLst>
          </p:cNvPr>
          <p:cNvGrpSpPr/>
          <p:nvPr/>
        </p:nvGrpSpPr>
        <p:grpSpPr>
          <a:xfrm>
            <a:off x="6188670" y="1638848"/>
            <a:ext cx="2779554" cy="3107373"/>
            <a:chOff x="8788170" y="1472167"/>
            <a:chExt cx="3232328" cy="517270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8DC6DDF-63D1-B111-A5FD-C49270C61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286"/>
            <a:stretch/>
          </p:blipFill>
          <p:spPr>
            <a:xfrm>
              <a:off x="8788170" y="1472167"/>
              <a:ext cx="3191973" cy="179251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7106CBD-06A2-0601-38B9-C0A931BC6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28525" y="3153703"/>
              <a:ext cx="3191973" cy="173547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239C49B-E887-C1D5-86FF-D5A78C8ED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92198" y="4906927"/>
              <a:ext cx="3187945" cy="1737947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07B8CF-B903-2BE3-C4A9-B465227E71E9}"/>
              </a:ext>
            </a:extLst>
          </p:cNvPr>
          <p:cNvGrpSpPr/>
          <p:nvPr/>
        </p:nvGrpSpPr>
        <p:grpSpPr>
          <a:xfrm>
            <a:off x="3059992" y="1703114"/>
            <a:ext cx="2895483" cy="2954295"/>
            <a:chOff x="4069649" y="1569153"/>
            <a:chExt cx="4043267" cy="5151171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0718630B-9657-78EE-4295-57972E15D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649" y="1573929"/>
              <a:ext cx="2112096" cy="179158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C20589F-61CE-6C1F-6E9D-CAA5F614CF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" t="921" r="987"/>
            <a:stretch/>
          </p:blipFill>
          <p:spPr bwMode="auto">
            <a:xfrm>
              <a:off x="6235042" y="1569153"/>
              <a:ext cx="1877874" cy="1801140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122D333-0A4D-2DB8-702D-1C7C57AA6659}"/>
                </a:ext>
              </a:extLst>
            </p:cNvPr>
            <p:cNvGrpSpPr/>
            <p:nvPr/>
          </p:nvGrpSpPr>
          <p:grpSpPr>
            <a:xfrm>
              <a:off x="4069649" y="3429001"/>
              <a:ext cx="2112097" cy="1794138"/>
              <a:chOff x="0" y="0"/>
              <a:chExt cx="3778088" cy="2339085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6C14549-758F-7872-1EB8-C08C732B4BF9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778088" cy="2339085"/>
              </a:xfrm>
              <a:prstGeom prst="rect">
                <a:avLst/>
              </a:prstGeom>
              <a:noFill/>
              <a:ln w="12700">
                <a:solidFill>
                  <a:sysClr val="windowText" lastClr="0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23D6BD7-6CC3-4D72-8A94-96BFD6BCAC5A}"/>
                  </a:ext>
                </a:extLst>
              </p:cNvPr>
              <p:cNvSpPr>
                <a:spLocks/>
              </p:cNvSpPr>
              <p:nvPr/>
            </p:nvSpPr>
            <p:spPr>
              <a:xfrm rot="662646">
                <a:off x="1381032" y="238263"/>
                <a:ext cx="1292301" cy="1037951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IN" sz="825"/>
              </a:p>
            </p:txBody>
          </p:sp>
        </p:grpSp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C589EBAA-9D96-04B4-2923-BCAC74D30E52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" t="2506" r="27993" b="20850"/>
            <a:stretch/>
          </p:blipFill>
          <p:spPr bwMode="auto">
            <a:xfrm>
              <a:off x="4069649" y="5281846"/>
              <a:ext cx="2112098" cy="143847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592AF024-9993-1A48-103D-E0ED99BA874B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64" t="4140" r="30147" b="14960"/>
            <a:stretch/>
          </p:blipFill>
          <p:spPr bwMode="auto">
            <a:xfrm>
              <a:off x="6235044" y="5281845"/>
              <a:ext cx="1873982" cy="143847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BE5B9551-3CEE-32F7-6135-7E97325D98D9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235" y="3421998"/>
              <a:ext cx="1875600" cy="18011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2C453F3-8428-9D52-9E93-632A8F280386}"/>
              </a:ext>
            </a:extLst>
          </p:cNvPr>
          <p:cNvSpPr txBox="1"/>
          <p:nvPr/>
        </p:nvSpPr>
        <p:spPr>
          <a:xfrm>
            <a:off x="115363" y="1085605"/>
            <a:ext cx="45954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/>
            <a:r>
              <a:rPr lang="en-US" b="1" dirty="0">
                <a:solidFill>
                  <a:schemeClr val="tx1"/>
                </a:solidFill>
                <a:latin typeface="Perpetua" panose="02020502060401020303" pitchFamily="18" charset="0"/>
              </a:rPr>
              <a:t>FUNCTIONALITY OF INSPECTION</a:t>
            </a:r>
            <a:endParaRPr lang="en-IN" b="1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A495FD1E-C250-290E-670F-EEDD996AD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>
            <a:extLst>
              <a:ext uri="{FF2B5EF4-FFF2-40B4-BE49-F238E27FC236}">
                <a16:creationId xmlns:a16="http://schemas.microsoft.com/office/drawing/2014/main" id="{A789CCFE-35BA-EFC4-8D17-54E3E2A15B58}"/>
              </a:ext>
            </a:extLst>
          </p:cNvPr>
          <p:cNvSpPr txBox="1"/>
          <p:nvPr/>
        </p:nvSpPr>
        <p:spPr>
          <a:xfrm>
            <a:off x="457200" y="482742"/>
            <a:ext cx="6901132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en-US" b="1" dirty="0">
                <a:solidFill>
                  <a:srgbClr val="044475"/>
                </a:solidFill>
                <a:latin typeface="DM Sans"/>
              </a:rPr>
              <a:t>Revolutionizing Bridge Inspection: </a:t>
            </a:r>
            <a:r>
              <a:rPr lang="en-US" altLang="en-US" b="1" dirty="0" err="1">
                <a:solidFill>
                  <a:srgbClr val="044475"/>
                </a:solidFill>
                <a:latin typeface="DM Sans"/>
              </a:rPr>
              <a:t>SetuSTHITI</a:t>
            </a:r>
            <a:r>
              <a:rPr lang="en-US" altLang="en-US" b="1" dirty="0">
                <a:solidFill>
                  <a:srgbClr val="044475"/>
                </a:solidFill>
                <a:latin typeface="DM Sans"/>
              </a:rPr>
              <a:t>-Driven Automation with Drone Integration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4447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8" name="Google Shape;98;p16" title="HIA Blue_New Logo_Only -01.png">
            <a:extLst>
              <a:ext uri="{FF2B5EF4-FFF2-40B4-BE49-F238E27FC236}">
                <a16:creationId xmlns:a16="http://schemas.microsoft.com/office/drawing/2014/main" id="{C4876196-078F-1288-89BE-C7F2D021DB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442" y="152425"/>
            <a:ext cx="1126001" cy="7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>
            <a:extLst>
              <a:ext uri="{FF2B5EF4-FFF2-40B4-BE49-F238E27FC236}">
                <a16:creationId xmlns:a16="http://schemas.microsoft.com/office/drawing/2014/main" id="{E2F29E46-145E-B328-D239-CAD7AA684F07}"/>
              </a:ext>
            </a:extLst>
          </p:cNvPr>
          <p:cNvSpPr/>
          <p:nvPr/>
        </p:nvSpPr>
        <p:spPr>
          <a:xfrm>
            <a:off x="0" y="5102675"/>
            <a:ext cx="9144000" cy="62400"/>
          </a:xfrm>
          <a:prstGeom prst="rect">
            <a:avLst/>
          </a:prstGeom>
          <a:solidFill>
            <a:srgbClr val="0444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>
            <a:extLst>
              <a:ext uri="{FF2B5EF4-FFF2-40B4-BE49-F238E27FC236}">
                <a16:creationId xmlns:a16="http://schemas.microsoft.com/office/drawing/2014/main" id="{638CA33E-75E1-8507-C0C5-B87B3C3F6463}"/>
              </a:ext>
            </a:extLst>
          </p:cNvPr>
          <p:cNvSpPr txBox="1"/>
          <p:nvPr/>
        </p:nvSpPr>
        <p:spPr>
          <a:xfrm>
            <a:off x="4572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Private and confidential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sp>
        <p:nvSpPr>
          <p:cNvPr id="101" name="Google Shape;101;p16">
            <a:extLst>
              <a:ext uri="{FF2B5EF4-FFF2-40B4-BE49-F238E27FC236}">
                <a16:creationId xmlns:a16="http://schemas.microsoft.com/office/drawing/2014/main" id="{D8259612-2A0B-9DE1-0B16-341D20094B95}"/>
              </a:ext>
            </a:extLst>
          </p:cNvPr>
          <p:cNvSpPr txBox="1"/>
          <p:nvPr/>
        </p:nvSpPr>
        <p:spPr>
          <a:xfrm>
            <a:off x="6819900" y="4811974"/>
            <a:ext cx="2209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044475"/>
                </a:solidFill>
                <a:latin typeface="Perpetua" panose="02020502060401020303" pitchFamily="18" charset="0"/>
                <a:ea typeface="DM Sans"/>
                <a:cs typeface="DM Sans"/>
                <a:sym typeface="DM Sans"/>
              </a:rPr>
              <a:t>10</a:t>
            </a:r>
            <a:endParaRPr sz="800" dirty="0">
              <a:solidFill>
                <a:srgbClr val="044475"/>
              </a:solidFill>
              <a:latin typeface="Perpetua" panose="02020502060401020303" pitchFamily="18" charset="0"/>
              <a:ea typeface="DM Sans"/>
              <a:cs typeface="DM Sans"/>
              <a:sym typeface="DM Sans"/>
            </a:endParaRPr>
          </a:p>
        </p:txBody>
      </p:sp>
      <p:cxnSp>
        <p:nvCxnSpPr>
          <p:cNvPr id="102" name="Google Shape;102;p16">
            <a:extLst>
              <a:ext uri="{FF2B5EF4-FFF2-40B4-BE49-F238E27FC236}">
                <a16:creationId xmlns:a16="http://schemas.microsoft.com/office/drawing/2014/main" id="{D61398A1-4DBC-3FDE-0540-62F3B3157349}"/>
              </a:ext>
            </a:extLst>
          </p:cNvPr>
          <p:cNvCxnSpPr/>
          <p:nvPr/>
        </p:nvCxnSpPr>
        <p:spPr>
          <a:xfrm>
            <a:off x="538925" y="1009725"/>
            <a:ext cx="8309400" cy="0"/>
          </a:xfrm>
          <a:prstGeom prst="straightConnector1">
            <a:avLst/>
          </a:prstGeom>
          <a:noFill/>
          <a:ln w="9525" cap="flat" cmpd="sng">
            <a:solidFill>
              <a:srgbClr val="9CDB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E3FC414-624F-FA59-D37C-265E02F0AEB5}"/>
              </a:ext>
            </a:extLst>
          </p:cNvPr>
          <p:cNvSpPr txBox="1"/>
          <p:nvPr/>
        </p:nvSpPr>
        <p:spPr>
          <a:xfrm>
            <a:off x="457199" y="1085780"/>
            <a:ext cx="48105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Perpetua" panose="02020502060401020303" pitchFamily="18" charset="0"/>
              </a:rPr>
              <a:t>SMART INSPECTION USING DRONE SURVEY</a:t>
            </a:r>
            <a:endParaRPr lang="en-IN" b="1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55C28BF-449A-4CF7-47EB-37051E5B9CBA}"/>
              </a:ext>
            </a:extLst>
          </p:cNvPr>
          <p:cNvSpPr txBox="1">
            <a:spLocks/>
          </p:cNvSpPr>
          <p:nvPr/>
        </p:nvSpPr>
        <p:spPr>
          <a:xfrm>
            <a:off x="362086" y="1550027"/>
            <a:ext cx="2209800" cy="16627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IN" sz="1200" b="1" kern="100" dirty="0">
                <a:latin typeface="Perpetua" panose="02020502060401020303" pitchFamily="18" charset="0"/>
                <a:ea typeface="Cambria" panose="02040503050406030204" pitchFamily="18" charset="0"/>
              </a:rPr>
              <a:t>Step 1: Data Collection</a:t>
            </a:r>
            <a:b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  <a:t>Various Imaging Tools:</a:t>
            </a:r>
            <a:b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</a:br>
            <a: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  <a:t>1. Video</a:t>
            </a:r>
            <a:b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</a:br>
            <a: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  <a:t>2. Thermal</a:t>
            </a:r>
            <a:b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</a:br>
            <a: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  <a:t>3. Lidar</a:t>
            </a:r>
            <a:b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</a:br>
            <a: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  <a:t>Source Agnostic:</a:t>
            </a:r>
            <a:b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</a:br>
            <a: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  <a:t>1. Drone</a:t>
            </a:r>
            <a:b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</a:br>
            <a: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  <a:t>2. Digital Camera (Go Pro, Mobile)</a:t>
            </a:r>
            <a:b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en-IN" sz="1200" dirty="0">
              <a:latin typeface="Perpetua" panose="02020502060401020303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B751851-ED6B-A75A-D34A-1EBD2491FD53}"/>
              </a:ext>
            </a:extLst>
          </p:cNvPr>
          <p:cNvSpPr txBox="1">
            <a:spLocks/>
          </p:cNvSpPr>
          <p:nvPr/>
        </p:nvSpPr>
        <p:spPr>
          <a:xfrm>
            <a:off x="3104969" y="1550027"/>
            <a:ext cx="2162794" cy="158158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85000"/>
              </a:lnSpc>
              <a:defRPr sz="3200" b="1" i="0">
                <a:solidFill>
                  <a:srgbClr val="2F393E"/>
                </a:solidFill>
                <a:latin typeface="+mj-lt"/>
                <a:ea typeface="+mj-ea"/>
                <a:cs typeface="Calibri"/>
              </a:defRPr>
            </a:lvl1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  <a:t>Step 2: Data Processing</a:t>
            </a:r>
            <a:endParaRPr lang="en-IN" sz="1200" kern="100" dirty="0">
              <a:latin typeface="Perpetua" panose="020205020604010203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200" b="0" kern="100" dirty="0">
                <a:latin typeface="Perpetua" panose="02020502060401020303" pitchFamily="18" charset="0"/>
                <a:ea typeface="Cambria" panose="02040503050406030204" pitchFamily="18" charset="0"/>
              </a:rPr>
              <a:t>AI engine infused with Machine Learning &amp; Civil Engineer algorithms for inspection automation: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kern="100" dirty="0">
                <a:latin typeface="Perpetua" panose="02020502060401020303" pitchFamily="18" charset="0"/>
                <a:ea typeface="Cambria" panose="02040503050406030204" pitchFamily="18" charset="0"/>
              </a:rPr>
              <a:t>Defect Detection – 2D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kern="100" dirty="0">
                <a:latin typeface="Perpetua" panose="02020502060401020303" pitchFamily="18" charset="0"/>
                <a:ea typeface="Cambria" panose="02040503050406030204" pitchFamily="18" charset="0"/>
              </a:rPr>
              <a:t>Defect Measurement – 3D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kern="100" dirty="0">
                <a:latin typeface="Perpetua" panose="02020502060401020303" pitchFamily="18" charset="0"/>
                <a:ea typeface="Cambria" panose="02040503050406030204" pitchFamily="18" charset="0"/>
              </a:rPr>
              <a:t>Defect Monitoring – 4D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89E1F4B-2436-6933-5173-062FF8DD5240}"/>
              </a:ext>
            </a:extLst>
          </p:cNvPr>
          <p:cNvSpPr txBox="1">
            <a:spLocks/>
          </p:cNvSpPr>
          <p:nvPr/>
        </p:nvSpPr>
        <p:spPr>
          <a:xfrm>
            <a:off x="5633358" y="1602896"/>
            <a:ext cx="3421140" cy="192876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85000"/>
              </a:lnSpc>
              <a:defRPr sz="3200" b="1" i="0">
                <a:solidFill>
                  <a:srgbClr val="2F393E"/>
                </a:solidFill>
                <a:latin typeface="+mj-lt"/>
                <a:ea typeface="+mj-ea"/>
                <a:cs typeface="Calibri"/>
              </a:defRPr>
            </a:lvl1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IN" sz="1200" kern="100" dirty="0">
                <a:latin typeface="Perpetua" panose="02020502060401020303" pitchFamily="18" charset="0"/>
                <a:ea typeface="Cambria" panose="02040503050406030204" pitchFamily="18" charset="0"/>
              </a:rPr>
              <a:t>Step 3: Data Visualization</a:t>
            </a:r>
            <a:endParaRPr lang="en-IN" sz="1200" kern="100" dirty="0">
              <a:latin typeface="Perpetua" panose="020205020604010203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kern="100" dirty="0">
                <a:latin typeface="Perpetua" panose="02020502060401020303" pitchFamily="18" charset="0"/>
                <a:ea typeface="Cambria" panose="02040503050406030204" pitchFamily="18" charset="0"/>
              </a:rPr>
              <a:t>Asset 3D Digital Twin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kern="100" dirty="0">
                <a:latin typeface="Perpetua" panose="02020502060401020303" pitchFamily="18" charset="0"/>
                <a:ea typeface="Cambria" panose="02040503050406030204" pitchFamily="18" charset="0"/>
              </a:rPr>
              <a:t>Defect Damage Severity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kern="100" dirty="0">
                <a:latin typeface="Perpetua" panose="02020502060401020303" pitchFamily="18" charset="0"/>
                <a:ea typeface="Cambria" panose="02040503050406030204" pitchFamily="18" charset="0"/>
              </a:rPr>
              <a:t>Asset Condition Summary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kern="100" dirty="0">
                <a:latin typeface="Perpetua" panose="02020502060401020303" pitchFamily="18" charset="0"/>
                <a:ea typeface="Cambria" panose="02040503050406030204" pitchFamily="18" charset="0"/>
              </a:rPr>
              <a:t>Ful Asset Portfolio Risk Assessment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kern="100" dirty="0">
                <a:latin typeface="Perpetua" panose="02020502060401020303" pitchFamily="18" charset="0"/>
                <a:ea typeface="Cambria" panose="02040503050406030204" pitchFamily="18" charset="0"/>
              </a:rPr>
              <a:t>Build In Civil Engineer Tools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kern="100" dirty="0">
                <a:latin typeface="Perpetua" panose="02020502060401020303" pitchFamily="18" charset="0"/>
                <a:ea typeface="Cambria" panose="02040503050406030204" pitchFamily="18" charset="0"/>
              </a:rPr>
              <a:t>Automatic Target Based Maintenance reports.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kern="100" dirty="0">
                <a:latin typeface="Perpetua" panose="02020502060401020303" pitchFamily="18" charset="0"/>
                <a:ea typeface="Cambria" panose="02040503050406030204" pitchFamily="18" charset="0"/>
              </a:rPr>
              <a:t>Dashboard and Analytics</a:t>
            </a:r>
          </a:p>
        </p:txBody>
      </p:sp>
      <p:pic>
        <p:nvPicPr>
          <p:cNvPr id="9" name="Picture Placeholder 14" descr="A bridge with pillars and a bridge&#10;&#10;Description automatically generated with medium confidence">
            <a:extLst>
              <a:ext uri="{FF2B5EF4-FFF2-40B4-BE49-F238E27FC236}">
                <a16:creationId xmlns:a16="http://schemas.microsoft.com/office/drawing/2014/main" id="{B556258B-AFA1-E6B4-B0F3-FBC5413625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5" t="11803" r="-9465" b="22121"/>
          <a:stretch/>
        </p:blipFill>
        <p:spPr>
          <a:xfrm>
            <a:off x="2870736" y="3671909"/>
            <a:ext cx="2977792" cy="1170046"/>
          </a:xfrm>
          <a:custGeom>
            <a:avLst/>
            <a:gdLst>
              <a:gd name="connsiteX0" fmla="*/ 0 w 5494338"/>
              <a:gd name="connsiteY0" fmla="*/ 0 h 2555875"/>
              <a:gd name="connsiteX1" fmla="*/ 5494338 w 5494338"/>
              <a:gd name="connsiteY1" fmla="*/ 0 h 2555875"/>
              <a:gd name="connsiteX2" fmla="*/ 5494338 w 5494338"/>
              <a:gd name="connsiteY2" fmla="*/ 2555875 h 2555875"/>
              <a:gd name="connsiteX3" fmla="*/ 0 w 5494338"/>
              <a:gd name="connsiteY3" fmla="*/ 2555875 h 2555875"/>
              <a:gd name="connsiteX4" fmla="*/ 0 w 5494338"/>
              <a:gd name="connsiteY4" fmla="*/ 0 h 2555875"/>
              <a:gd name="connsiteX0" fmla="*/ 0 w 5494338"/>
              <a:gd name="connsiteY0" fmla="*/ 0 h 2555875"/>
              <a:gd name="connsiteX1" fmla="*/ 5494338 w 5494338"/>
              <a:gd name="connsiteY1" fmla="*/ 0 h 2555875"/>
              <a:gd name="connsiteX2" fmla="*/ 4246724 w 5494338"/>
              <a:gd name="connsiteY2" fmla="*/ 2555875 h 2555875"/>
              <a:gd name="connsiteX3" fmla="*/ 0 w 5494338"/>
              <a:gd name="connsiteY3" fmla="*/ 2555875 h 2555875"/>
              <a:gd name="connsiteX4" fmla="*/ 0 w 5494338"/>
              <a:gd name="connsiteY4" fmla="*/ 0 h 2555875"/>
              <a:gd name="connsiteX0" fmla="*/ 0 w 5494338"/>
              <a:gd name="connsiteY0" fmla="*/ 0 h 2555875"/>
              <a:gd name="connsiteX1" fmla="*/ 5494338 w 5494338"/>
              <a:gd name="connsiteY1" fmla="*/ 0 h 2555875"/>
              <a:gd name="connsiteX2" fmla="*/ 4227164 w 5494338"/>
              <a:gd name="connsiteY2" fmla="*/ 2546096 h 2555875"/>
              <a:gd name="connsiteX3" fmla="*/ 0 w 5494338"/>
              <a:gd name="connsiteY3" fmla="*/ 2555875 h 2555875"/>
              <a:gd name="connsiteX4" fmla="*/ 0 w 5494338"/>
              <a:gd name="connsiteY4" fmla="*/ 0 h 2555875"/>
              <a:gd name="connsiteX0" fmla="*/ 0 w 5494338"/>
              <a:gd name="connsiteY0" fmla="*/ 0 h 2555875"/>
              <a:gd name="connsiteX1" fmla="*/ 5494338 w 5494338"/>
              <a:gd name="connsiteY1" fmla="*/ 0 h 2555875"/>
              <a:gd name="connsiteX2" fmla="*/ 4227164 w 5494338"/>
              <a:gd name="connsiteY2" fmla="*/ 2554013 h 2555875"/>
              <a:gd name="connsiteX3" fmla="*/ 0 w 5494338"/>
              <a:gd name="connsiteY3" fmla="*/ 2555875 h 2555875"/>
              <a:gd name="connsiteX4" fmla="*/ 0 w 5494338"/>
              <a:gd name="connsiteY4" fmla="*/ 0 h 2555875"/>
              <a:gd name="connsiteX0" fmla="*/ 0 w 5526996"/>
              <a:gd name="connsiteY0" fmla="*/ 0 h 2555875"/>
              <a:gd name="connsiteX1" fmla="*/ 5526996 w 5526996"/>
              <a:gd name="connsiteY1" fmla="*/ 10883 h 2555875"/>
              <a:gd name="connsiteX2" fmla="*/ 4227164 w 5526996"/>
              <a:gd name="connsiteY2" fmla="*/ 2554013 h 2555875"/>
              <a:gd name="connsiteX3" fmla="*/ 0 w 5526996"/>
              <a:gd name="connsiteY3" fmla="*/ 2555875 h 2555875"/>
              <a:gd name="connsiteX4" fmla="*/ 0 w 5526996"/>
              <a:gd name="connsiteY4" fmla="*/ 0 h 2555875"/>
              <a:gd name="connsiteX0" fmla="*/ 0 w 5548596"/>
              <a:gd name="connsiteY0" fmla="*/ 0 h 2555875"/>
              <a:gd name="connsiteX1" fmla="*/ 5548596 w 5548596"/>
              <a:gd name="connsiteY1" fmla="*/ 3685 h 2555875"/>
              <a:gd name="connsiteX2" fmla="*/ 4227164 w 5548596"/>
              <a:gd name="connsiteY2" fmla="*/ 2554013 h 2555875"/>
              <a:gd name="connsiteX3" fmla="*/ 0 w 5548596"/>
              <a:gd name="connsiteY3" fmla="*/ 2555875 h 2555875"/>
              <a:gd name="connsiteX4" fmla="*/ 0 w 5548596"/>
              <a:gd name="connsiteY4" fmla="*/ 0 h 2555875"/>
              <a:gd name="connsiteX0" fmla="*/ 0 w 5511598"/>
              <a:gd name="connsiteY0" fmla="*/ 1600 h 2557475"/>
              <a:gd name="connsiteX1" fmla="*/ 5511598 w 5511598"/>
              <a:gd name="connsiteY1" fmla="*/ 0 h 2557475"/>
              <a:gd name="connsiteX2" fmla="*/ 4227164 w 5511598"/>
              <a:gd name="connsiteY2" fmla="*/ 2555613 h 2557475"/>
              <a:gd name="connsiteX3" fmla="*/ 0 w 5511598"/>
              <a:gd name="connsiteY3" fmla="*/ 2557475 h 2557475"/>
              <a:gd name="connsiteX4" fmla="*/ 0 w 5511598"/>
              <a:gd name="connsiteY4" fmla="*/ 1600 h 255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1598" h="2557475">
                <a:moveTo>
                  <a:pt x="0" y="1600"/>
                </a:moveTo>
                <a:lnTo>
                  <a:pt x="5511598" y="0"/>
                </a:lnTo>
                <a:lnTo>
                  <a:pt x="4227164" y="2555613"/>
                </a:lnTo>
                <a:lnTo>
                  <a:pt x="0" y="2557475"/>
                </a:lnTo>
                <a:lnTo>
                  <a:pt x="0" y="16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76600D-9345-434D-501E-5D22E850F1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</a:blip>
          <a:srcRect b="5845"/>
          <a:stretch/>
        </p:blipFill>
        <p:spPr>
          <a:xfrm>
            <a:off x="5898400" y="3730866"/>
            <a:ext cx="2977792" cy="111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phic 10" descr="Quadcopter with solid fill">
            <a:extLst>
              <a:ext uri="{FF2B5EF4-FFF2-40B4-BE49-F238E27FC236}">
                <a16:creationId xmlns:a16="http://schemas.microsoft.com/office/drawing/2014/main" id="{4E160DD5-F63F-14AC-5CCE-1C8D06EA53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586" y="3671909"/>
            <a:ext cx="1930804" cy="126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3411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674</Words>
  <Application>Microsoft Office PowerPoint</Application>
  <PresentationFormat>On-screen Show (16:9)</PresentationFormat>
  <Paragraphs>124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MT</vt:lpstr>
      <vt:lpstr>DM Sans</vt:lpstr>
      <vt:lpstr>Perpetua</vt:lpstr>
      <vt:lpstr>Wingdings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Vuggirala Ananth Kumar</dc:creator>
  <cp:lastModifiedBy>Vuggirala Ananth Kumar</cp:lastModifiedBy>
  <cp:revision>6</cp:revision>
  <dcterms:modified xsi:type="dcterms:W3CDTF">2026-04-26T08:25:13Z</dcterms:modified>
</cp:coreProperties>
</file>