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2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287" r:id="rId3"/>
    <p:sldId id="294" r:id="rId4"/>
    <p:sldId id="291" r:id="rId5"/>
    <p:sldId id="290" r:id="rId6"/>
    <p:sldId id="292" r:id="rId7"/>
    <p:sldId id="275" r:id="rId8"/>
    <p:sldId id="295" r:id="rId9"/>
    <p:sldId id="296" r:id="rId10"/>
    <p:sldId id="279" r:id="rId11"/>
    <p:sldId id="280" r:id="rId12"/>
    <p:sldId id="281" r:id="rId13"/>
    <p:sldId id="282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000"/>
    <a:srgbClr val="669900"/>
    <a:srgbClr val="FF66CC"/>
    <a:srgbClr val="6666FF"/>
    <a:srgbClr val="00CC99"/>
    <a:srgbClr val="FFCCCC"/>
    <a:srgbClr val="FFFFCC"/>
    <a:srgbClr val="EE9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6A79F-9753-4AA7-B091-32EEBC2C1D0B}" v="24" dt="2025-05-27T01:10:46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8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kant Borase" userId="fe8e2822-0dc3-4fe4-b4f7-8f944f16938e" providerId="ADAL" clId="{3B86A79F-9753-4AA7-B091-32EEBC2C1D0B}"/>
    <pc:docChg chg="undo custSel delSld modSld">
      <pc:chgData name="Nilkant Borase" userId="fe8e2822-0dc3-4fe4-b4f7-8f944f16938e" providerId="ADAL" clId="{3B86A79F-9753-4AA7-B091-32EEBC2C1D0B}" dt="2025-05-27T07:35:45.647" v="620" actId="20577"/>
      <pc:docMkLst>
        <pc:docMk/>
      </pc:docMkLst>
      <pc:sldChg chg="delSp modSp mod">
        <pc:chgData name="Nilkant Borase" userId="fe8e2822-0dc3-4fe4-b4f7-8f944f16938e" providerId="ADAL" clId="{3B86A79F-9753-4AA7-B091-32EEBC2C1D0B}" dt="2025-05-27T00:21:05.527" v="21" actId="20577"/>
        <pc:sldMkLst>
          <pc:docMk/>
          <pc:sldMk cId="2399510359" sldId="271"/>
        </pc:sldMkLst>
        <pc:spChg chg="mod">
          <ac:chgData name="Nilkant Borase" userId="fe8e2822-0dc3-4fe4-b4f7-8f944f16938e" providerId="ADAL" clId="{3B86A79F-9753-4AA7-B091-32EEBC2C1D0B}" dt="2025-05-27T00:21:05.527" v="21" actId="20577"/>
          <ac:spMkLst>
            <pc:docMk/>
            <pc:sldMk cId="2399510359" sldId="271"/>
            <ac:spMk id="3" creationId="{6A3A0B87-3CFB-F1BA-DC55-95DB0E54E8AB}"/>
          </ac:spMkLst>
        </pc:spChg>
        <pc:spChg chg="mod">
          <ac:chgData name="Nilkant Borase" userId="fe8e2822-0dc3-4fe4-b4f7-8f944f16938e" providerId="ADAL" clId="{3B86A79F-9753-4AA7-B091-32EEBC2C1D0B}" dt="2025-05-27T00:19:11.344" v="12" actId="20577"/>
          <ac:spMkLst>
            <pc:docMk/>
            <pc:sldMk cId="2399510359" sldId="271"/>
            <ac:spMk id="7" creationId="{1EE9D1D9-7A15-CBEC-FCC4-7FD09B5E9A32}"/>
          </ac:spMkLst>
        </pc:spChg>
        <pc:spChg chg="del">
          <ac:chgData name="Nilkant Borase" userId="fe8e2822-0dc3-4fe4-b4f7-8f944f16938e" providerId="ADAL" clId="{3B86A79F-9753-4AA7-B091-32EEBC2C1D0B}" dt="2025-05-27T00:18:59.336" v="8" actId="478"/>
          <ac:spMkLst>
            <pc:docMk/>
            <pc:sldMk cId="2399510359" sldId="271"/>
            <ac:spMk id="9" creationId="{AE8B8461-1EC2-93DD-03B9-CF5CA6D17731}"/>
          </ac:spMkLst>
        </pc:spChg>
      </pc:sldChg>
      <pc:sldChg chg="modSp mod">
        <pc:chgData name="Nilkant Borase" userId="fe8e2822-0dc3-4fe4-b4f7-8f944f16938e" providerId="ADAL" clId="{3B86A79F-9753-4AA7-B091-32EEBC2C1D0B}" dt="2025-05-27T00:37:43.733" v="182" actId="14100"/>
        <pc:sldMkLst>
          <pc:docMk/>
          <pc:sldMk cId="3336099680" sldId="274"/>
        </pc:sldMkLst>
        <pc:spChg chg="mod">
          <ac:chgData name="Nilkant Borase" userId="fe8e2822-0dc3-4fe4-b4f7-8f944f16938e" providerId="ADAL" clId="{3B86A79F-9753-4AA7-B091-32EEBC2C1D0B}" dt="2025-05-27T00:37:28.043" v="180" actId="108"/>
          <ac:spMkLst>
            <pc:docMk/>
            <pc:sldMk cId="3336099680" sldId="274"/>
            <ac:spMk id="3" creationId="{80FFB899-F63E-128D-1C8F-70C0D7EE5472}"/>
          </ac:spMkLst>
        </pc:spChg>
        <pc:spChg chg="mod">
          <ac:chgData name="Nilkant Borase" userId="fe8e2822-0dc3-4fe4-b4f7-8f944f16938e" providerId="ADAL" clId="{3B86A79F-9753-4AA7-B091-32EEBC2C1D0B}" dt="2025-05-27T00:36:09.573" v="171" actId="108"/>
          <ac:spMkLst>
            <pc:docMk/>
            <pc:sldMk cId="3336099680" sldId="274"/>
            <ac:spMk id="7" creationId="{16D495DD-0F4E-607A-6EB1-EBA2CF0B2B00}"/>
          </ac:spMkLst>
        </pc:spChg>
        <pc:spChg chg="mod">
          <ac:chgData name="Nilkant Borase" userId="fe8e2822-0dc3-4fe4-b4f7-8f944f16938e" providerId="ADAL" clId="{3B86A79F-9753-4AA7-B091-32EEBC2C1D0B}" dt="2025-05-27T00:37:17.626" v="179" actId="1076"/>
          <ac:spMkLst>
            <pc:docMk/>
            <pc:sldMk cId="3336099680" sldId="274"/>
            <ac:spMk id="9" creationId="{B5F10C8D-CA75-329C-09EA-653BDDE670C7}"/>
          </ac:spMkLst>
        </pc:spChg>
        <pc:spChg chg="mod">
          <ac:chgData name="Nilkant Borase" userId="fe8e2822-0dc3-4fe4-b4f7-8f944f16938e" providerId="ADAL" clId="{3B86A79F-9753-4AA7-B091-32EEBC2C1D0B}" dt="2025-05-27T00:37:43.733" v="182" actId="14100"/>
          <ac:spMkLst>
            <pc:docMk/>
            <pc:sldMk cId="3336099680" sldId="274"/>
            <ac:spMk id="25" creationId="{51BCC792-BE2D-36BB-BA06-0C7334F1475A}"/>
          </ac:spMkLst>
        </pc:spChg>
      </pc:sldChg>
      <pc:sldChg chg="modSp mod">
        <pc:chgData name="Nilkant Borase" userId="fe8e2822-0dc3-4fe4-b4f7-8f944f16938e" providerId="ADAL" clId="{3B86A79F-9753-4AA7-B091-32EEBC2C1D0B}" dt="2025-05-27T00:46:54.152" v="326" actId="6549"/>
        <pc:sldMkLst>
          <pc:docMk/>
          <pc:sldMk cId="220503524" sldId="275"/>
        </pc:sldMkLst>
        <pc:spChg chg="mod">
          <ac:chgData name="Nilkant Borase" userId="fe8e2822-0dc3-4fe4-b4f7-8f944f16938e" providerId="ADAL" clId="{3B86A79F-9753-4AA7-B091-32EEBC2C1D0B}" dt="2025-05-27T00:46:54.152" v="326" actId="6549"/>
          <ac:spMkLst>
            <pc:docMk/>
            <pc:sldMk cId="220503524" sldId="275"/>
            <ac:spMk id="3" creationId="{0A72DFD0-0F5D-F10E-60BB-3C6B73419E58}"/>
          </ac:spMkLst>
        </pc:spChg>
        <pc:spChg chg="mod">
          <ac:chgData name="Nilkant Borase" userId="fe8e2822-0dc3-4fe4-b4f7-8f944f16938e" providerId="ADAL" clId="{3B86A79F-9753-4AA7-B091-32EEBC2C1D0B}" dt="2025-05-27T00:42:29.289" v="234" actId="12"/>
          <ac:spMkLst>
            <pc:docMk/>
            <pc:sldMk cId="220503524" sldId="275"/>
            <ac:spMk id="7" creationId="{CC5903D2-7E37-D55B-5086-A04031F00A65}"/>
          </ac:spMkLst>
        </pc:spChg>
        <pc:spChg chg="mod">
          <ac:chgData name="Nilkant Borase" userId="fe8e2822-0dc3-4fe4-b4f7-8f944f16938e" providerId="ADAL" clId="{3B86A79F-9753-4AA7-B091-32EEBC2C1D0B}" dt="2025-05-27T00:44:45.231" v="252" actId="1076"/>
          <ac:spMkLst>
            <pc:docMk/>
            <pc:sldMk cId="220503524" sldId="275"/>
            <ac:spMk id="9" creationId="{E3868515-5246-081B-570C-E44592A88D17}"/>
          </ac:spMkLst>
        </pc:spChg>
      </pc:sldChg>
      <pc:sldChg chg="del">
        <pc:chgData name="Nilkant Borase" userId="fe8e2822-0dc3-4fe4-b4f7-8f944f16938e" providerId="ADAL" clId="{3B86A79F-9753-4AA7-B091-32EEBC2C1D0B}" dt="2025-05-27T00:39:12.649" v="183" actId="47"/>
        <pc:sldMkLst>
          <pc:docMk/>
          <pc:sldMk cId="1136020245" sldId="276"/>
        </pc:sldMkLst>
      </pc:sldChg>
      <pc:sldChg chg="modSp mod">
        <pc:chgData name="Nilkant Borase" userId="fe8e2822-0dc3-4fe4-b4f7-8f944f16938e" providerId="ADAL" clId="{3B86A79F-9753-4AA7-B091-32EEBC2C1D0B}" dt="2025-05-27T00:50:41.126" v="385" actId="20577"/>
        <pc:sldMkLst>
          <pc:docMk/>
          <pc:sldMk cId="118156239" sldId="277"/>
        </pc:sldMkLst>
        <pc:spChg chg="mod">
          <ac:chgData name="Nilkant Borase" userId="fe8e2822-0dc3-4fe4-b4f7-8f944f16938e" providerId="ADAL" clId="{3B86A79F-9753-4AA7-B091-32EEBC2C1D0B}" dt="2025-05-27T00:50:41.126" v="385" actId="20577"/>
          <ac:spMkLst>
            <pc:docMk/>
            <pc:sldMk cId="118156239" sldId="277"/>
            <ac:spMk id="3" creationId="{338780AA-8A78-9AD8-018F-FAA41F993638}"/>
          </ac:spMkLst>
        </pc:spChg>
        <pc:spChg chg="mod">
          <ac:chgData name="Nilkant Borase" userId="fe8e2822-0dc3-4fe4-b4f7-8f944f16938e" providerId="ADAL" clId="{3B86A79F-9753-4AA7-B091-32EEBC2C1D0B}" dt="2025-05-27T00:49:26.101" v="360" actId="6549"/>
          <ac:spMkLst>
            <pc:docMk/>
            <pc:sldMk cId="118156239" sldId="277"/>
            <ac:spMk id="7" creationId="{EDB3638B-938E-4EC2-C5A1-5D0560C7CF22}"/>
          </ac:spMkLst>
        </pc:spChg>
        <pc:spChg chg="mod">
          <ac:chgData name="Nilkant Borase" userId="fe8e2822-0dc3-4fe4-b4f7-8f944f16938e" providerId="ADAL" clId="{3B86A79F-9753-4AA7-B091-32EEBC2C1D0B}" dt="2025-05-27T00:48:27.046" v="332" actId="20577"/>
          <ac:spMkLst>
            <pc:docMk/>
            <pc:sldMk cId="118156239" sldId="277"/>
            <ac:spMk id="25" creationId="{6B1D83D5-57A6-74D0-7AE4-A6439B5EB955}"/>
          </ac:spMkLst>
        </pc:spChg>
      </pc:sldChg>
      <pc:sldChg chg="modSp mod">
        <pc:chgData name="Nilkant Borase" userId="fe8e2822-0dc3-4fe4-b4f7-8f944f16938e" providerId="ADAL" clId="{3B86A79F-9753-4AA7-B091-32EEBC2C1D0B}" dt="2025-05-27T00:59:52.337" v="518" actId="1076"/>
        <pc:sldMkLst>
          <pc:docMk/>
          <pc:sldMk cId="3717075690" sldId="278"/>
        </pc:sldMkLst>
        <pc:spChg chg="mod">
          <ac:chgData name="Nilkant Borase" userId="fe8e2822-0dc3-4fe4-b4f7-8f944f16938e" providerId="ADAL" clId="{3B86A79F-9753-4AA7-B091-32EEBC2C1D0B}" dt="2025-05-27T00:59:48.908" v="517" actId="108"/>
          <ac:spMkLst>
            <pc:docMk/>
            <pc:sldMk cId="3717075690" sldId="278"/>
            <ac:spMk id="3" creationId="{F9296533-C1F3-67B8-FAD0-F8230311A13F}"/>
          </ac:spMkLst>
        </pc:spChg>
        <pc:spChg chg="mod">
          <ac:chgData name="Nilkant Borase" userId="fe8e2822-0dc3-4fe4-b4f7-8f944f16938e" providerId="ADAL" clId="{3B86A79F-9753-4AA7-B091-32EEBC2C1D0B}" dt="2025-05-27T00:59:52.337" v="518" actId="1076"/>
          <ac:spMkLst>
            <pc:docMk/>
            <pc:sldMk cId="3717075690" sldId="278"/>
            <ac:spMk id="9" creationId="{20376AAF-921B-AA90-67A2-DC3858B81509}"/>
          </ac:spMkLst>
        </pc:spChg>
        <pc:picChg chg="mod">
          <ac:chgData name="Nilkant Borase" userId="fe8e2822-0dc3-4fe4-b4f7-8f944f16938e" providerId="ADAL" clId="{3B86A79F-9753-4AA7-B091-32EEBC2C1D0B}" dt="2025-05-27T00:59:07.037" v="484" actId="14100"/>
          <ac:picMkLst>
            <pc:docMk/>
            <pc:sldMk cId="3717075690" sldId="278"/>
            <ac:picMk id="8194" creationId="{B8499C22-A4A1-20AE-D14F-0D2AB41C9CDB}"/>
          </ac:picMkLst>
        </pc:picChg>
      </pc:sldChg>
      <pc:sldChg chg="modSp mod">
        <pc:chgData name="Nilkant Borase" userId="fe8e2822-0dc3-4fe4-b4f7-8f944f16938e" providerId="ADAL" clId="{3B86A79F-9753-4AA7-B091-32EEBC2C1D0B}" dt="2025-05-27T01:05:16.864" v="532" actId="108"/>
        <pc:sldMkLst>
          <pc:docMk/>
          <pc:sldMk cId="2047560533" sldId="279"/>
        </pc:sldMkLst>
        <pc:spChg chg="mod">
          <ac:chgData name="Nilkant Borase" userId="fe8e2822-0dc3-4fe4-b4f7-8f944f16938e" providerId="ADAL" clId="{3B86A79F-9753-4AA7-B091-32EEBC2C1D0B}" dt="2025-05-27T01:05:16.864" v="532" actId="108"/>
          <ac:spMkLst>
            <pc:docMk/>
            <pc:sldMk cId="2047560533" sldId="279"/>
            <ac:spMk id="3" creationId="{1BF06E8A-6B99-7583-E898-601AA06256F2}"/>
          </ac:spMkLst>
        </pc:spChg>
        <pc:spChg chg="mod">
          <ac:chgData name="Nilkant Borase" userId="fe8e2822-0dc3-4fe4-b4f7-8f944f16938e" providerId="ADAL" clId="{3B86A79F-9753-4AA7-B091-32EEBC2C1D0B}" dt="2025-05-27T01:04:17.803" v="525" actId="1076"/>
          <ac:spMkLst>
            <pc:docMk/>
            <pc:sldMk cId="2047560533" sldId="279"/>
            <ac:spMk id="7" creationId="{52A1EC73-7AAB-E46B-5F12-A808D22BD944}"/>
          </ac:spMkLst>
        </pc:spChg>
        <pc:spChg chg="mod">
          <ac:chgData name="Nilkant Borase" userId="fe8e2822-0dc3-4fe4-b4f7-8f944f16938e" providerId="ADAL" clId="{3B86A79F-9753-4AA7-B091-32EEBC2C1D0B}" dt="2025-05-27T01:05:10.416" v="531" actId="1076"/>
          <ac:spMkLst>
            <pc:docMk/>
            <pc:sldMk cId="2047560533" sldId="279"/>
            <ac:spMk id="9" creationId="{5BBE0AEB-E333-A739-CB7B-B706994222DD}"/>
          </ac:spMkLst>
        </pc:spChg>
        <pc:spChg chg="mod">
          <ac:chgData name="Nilkant Borase" userId="fe8e2822-0dc3-4fe4-b4f7-8f944f16938e" providerId="ADAL" clId="{3B86A79F-9753-4AA7-B091-32EEBC2C1D0B}" dt="2025-05-27T01:04:12.814" v="524" actId="20577"/>
          <ac:spMkLst>
            <pc:docMk/>
            <pc:sldMk cId="2047560533" sldId="279"/>
            <ac:spMk id="25" creationId="{7B8561E6-A8D9-A944-5A2B-5078C35BA77B}"/>
          </ac:spMkLst>
        </pc:spChg>
      </pc:sldChg>
      <pc:sldChg chg="modSp mod">
        <pc:chgData name="Nilkant Borase" userId="fe8e2822-0dc3-4fe4-b4f7-8f944f16938e" providerId="ADAL" clId="{3B86A79F-9753-4AA7-B091-32EEBC2C1D0B}" dt="2025-05-27T01:07:44.472" v="542" actId="20577"/>
        <pc:sldMkLst>
          <pc:docMk/>
          <pc:sldMk cId="3794489331" sldId="280"/>
        </pc:sldMkLst>
        <pc:spChg chg="mod">
          <ac:chgData name="Nilkant Borase" userId="fe8e2822-0dc3-4fe4-b4f7-8f944f16938e" providerId="ADAL" clId="{3B86A79F-9753-4AA7-B091-32EEBC2C1D0B}" dt="2025-05-27T01:07:31.368" v="536" actId="1076"/>
          <ac:spMkLst>
            <pc:docMk/>
            <pc:sldMk cId="3794489331" sldId="280"/>
            <ac:spMk id="3" creationId="{C83F08B7-496A-6949-89D8-15CAC7AD7868}"/>
          </ac:spMkLst>
        </pc:spChg>
        <pc:spChg chg="mod">
          <ac:chgData name="Nilkant Borase" userId="fe8e2822-0dc3-4fe4-b4f7-8f944f16938e" providerId="ADAL" clId="{3B86A79F-9753-4AA7-B091-32EEBC2C1D0B}" dt="2025-05-27T01:07:44.472" v="542" actId="20577"/>
          <ac:spMkLst>
            <pc:docMk/>
            <pc:sldMk cId="3794489331" sldId="280"/>
            <ac:spMk id="7" creationId="{13BC665D-65B2-BFA3-0234-E18D41A6E7E6}"/>
          </ac:spMkLst>
        </pc:spChg>
      </pc:sldChg>
      <pc:sldChg chg="modSp mod">
        <pc:chgData name="Nilkant Borase" userId="fe8e2822-0dc3-4fe4-b4f7-8f944f16938e" providerId="ADAL" clId="{3B86A79F-9753-4AA7-B091-32EEBC2C1D0B}" dt="2025-05-27T01:09:47.443" v="581" actId="20577"/>
        <pc:sldMkLst>
          <pc:docMk/>
          <pc:sldMk cId="285632373" sldId="281"/>
        </pc:sldMkLst>
        <pc:spChg chg="mod">
          <ac:chgData name="Nilkant Borase" userId="fe8e2822-0dc3-4fe4-b4f7-8f944f16938e" providerId="ADAL" clId="{3B86A79F-9753-4AA7-B091-32EEBC2C1D0B}" dt="2025-05-27T01:09:47.443" v="581" actId="20577"/>
          <ac:spMkLst>
            <pc:docMk/>
            <pc:sldMk cId="285632373" sldId="281"/>
            <ac:spMk id="5" creationId="{DAC19D06-DBE6-3314-1C34-F081CBF1D8B6}"/>
          </ac:spMkLst>
        </pc:spChg>
      </pc:sldChg>
      <pc:sldChg chg="modSp mod">
        <pc:chgData name="Nilkant Borase" userId="fe8e2822-0dc3-4fe4-b4f7-8f944f16938e" providerId="ADAL" clId="{3B86A79F-9753-4AA7-B091-32EEBC2C1D0B}" dt="2025-05-27T01:11:13.845" v="591" actId="1076"/>
        <pc:sldMkLst>
          <pc:docMk/>
          <pc:sldMk cId="3136410175" sldId="282"/>
        </pc:sldMkLst>
        <pc:spChg chg="mod">
          <ac:chgData name="Nilkant Borase" userId="fe8e2822-0dc3-4fe4-b4f7-8f944f16938e" providerId="ADAL" clId="{3B86A79F-9753-4AA7-B091-32EEBC2C1D0B}" dt="2025-05-27T01:10:39.152" v="584"/>
          <ac:spMkLst>
            <pc:docMk/>
            <pc:sldMk cId="3136410175" sldId="282"/>
            <ac:spMk id="3" creationId="{4F4467D1-B88C-133B-F101-6135AD901608}"/>
          </ac:spMkLst>
        </pc:spChg>
        <pc:spChg chg="mod">
          <ac:chgData name="Nilkant Borase" userId="fe8e2822-0dc3-4fe4-b4f7-8f944f16938e" providerId="ADAL" clId="{3B86A79F-9753-4AA7-B091-32EEBC2C1D0B}" dt="2025-05-27T01:11:13.845" v="591" actId="1076"/>
          <ac:spMkLst>
            <pc:docMk/>
            <pc:sldMk cId="3136410175" sldId="282"/>
            <ac:spMk id="9" creationId="{94857DFC-13D5-4CF0-F14D-9A5EB377F0DA}"/>
          </ac:spMkLst>
        </pc:spChg>
      </pc:sldChg>
      <pc:sldChg chg="del">
        <pc:chgData name="Nilkant Borase" userId="fe8e2822-0dc3-4fe4-b4f7-8f944f16938e" providerId="ADAL" clId="{3B86A79F-9753-4AA7-B091-32EEBC2C1D0B}" dt="2025-05-27T01:00:01.522" v="519" actId="47"/>
        <pc:sldMkLst>
          <pc:docMk/>
          <pc:sldMk cId="2996244683" sldId="286"/>
        </pc:sldMkLst>
      </pc:sldChg>
      <pc:sldChg chg="modSp mod">
        <pc:chgData name="Nilkant Borase" userId="fe8e2822-0dc3-4fe4-b4f7-8f944f16938e" providerId="ADAL" clId="{3B86A79F-9753-4AA7-B091-32EEBC2C1D0B}" dt="2025-05-27T00:22:13.742" v="25" actId="20577"/>
        <pc:sldMkLst>
          <pc:docMk/>
          <pc:sldMk cId="611118920" sldId="289"/>
        </pc:sldMkLst>
        <pc:spChg chg="mod">
          <ac:chgData name="Nilkant Borase" userId="fe8e2822-0dc3-4fe4-b4f7-8f944f16938e" providerId="ADAL" clId="{3B86A79F-9753-4AA7-B091-32EEBC2C1D0B}" dt="2025-05-27T00:22:13.742" v="25" actId="20577"/>
          <ac:spMkLst>
            <pc:docMk/>
            <pc:sldMk cId="611118920" sldId="289"/>
            <ac:spMk id="7" creationId="{BB836AEC-7FBF-B7AB-9E6E-8586533944DA}"/>
          </ac:spMkLst>
        </pc:spChg>
      </pc:sldChg>
      <pc:sldChg chg="addSp delSp modSp mod">
        <pc:chgData name="Nilkant Borase" userId="fe8e2822-0dc3-4fe4-b4f7-8f944f16938e" providerId="ADAL" clId="{3B86A79F-9753-4AA7-B091-32EEBC2C1D0B}" dt="2025-05-27T00:53:40.422" v="407" actId="20577"/>
        <pc:sldMkLst>
          <pc:docMk/>
          <pc:sldMk cId="3011685264" sldId="290"/>
        </pc:sldMkLst>
        <pc:spChg chg="del mod">
          <ac:chgData name="Nilkant Borase" userId="fe8e2822-0dc3-4fe4-b4f7-8f944f16938e" providerId="ADAL" clId="{3B86A79F-9753-4AA7-B091-32EEBC2C1D0B}" dt="2025-05-27T00:27:24.362" v="136"/>
          <ac:spMkLst>
            <pc:docMk/>
            <pc:sldMk cId="3011685264" sldId="290"/>
            <ac:spMk id="3" creationId="{0E4E52DF-E79F-482B-5829-1E4B52965128}"/>
          </ac:spMkLst>
        </pc:spChg>
        <pc:spChg chg="add del">
          <ac:chgData name="Nilkant Borase" userId="fe8e2822-0dc3-4fe4-b4f7-8f944f16938e" providerId="ADAL" clId="{3B86A79F-9753-4AA7-B091-32EEBC2C1D0B}" dt="2025-05-27T00:24:38.863" v="108" actId="22"/>
          <ac:spMkLst>
            <pc:docMk/>
            <pc:sldMk cId="3011685264" sldId="290"/>
            <ac:spMk id="5" creationId="{AD6C0327-113D-6ABA-55E0-C9876A16BDD9}"/>
          </ac:spMkLst>
        </pc:spChg>
        <pc:spChg chg="mod">
          <ac:chgData name="Nilkant Borase" userId="fe8e2822-0dc3-4fe4-b4f7-8f944f16938e" providerId="ADAL" clId="{3B86A79F-9753-4AA7-B091-32EEBC2C1D0B}" dt="2025-05-27T00:29:29.016" v="156" actId="113"/>
          <ac:spMkLst>
            <pc:docMk/>
            <pc:sldMk cId="3011685264" sldId="290"/>
            <ac:spMk id="7" creationId="{B1C5A5A6-1EAB-76C5-1502-151BF3DA5A68}"/>
          </ac:spMkLst>
        </pc:spChg>
        <pc:spChg chg="mod">
          <ac:chgData name="Nilkant Borase" userId="fe8e2822-0dc3-4fe4-b4f7-8f944f16938e" providerId="ADAL" clId="{3B86A79F-9753-4AA7-B091-32EEBC2C1D0B}" dt="2025-05-27T00:53:40.422" v="407" actId="20577"/>
          <ac:spMkLst>
            <pc:docMk/>
            <pc:sldMk cId="3011685264" sldId="290"/>
            <ac:spMk id="8" creationId="{5D32A9CA-740B-33B8-A3C1-3E91AC96298B}"/>
          </ac:spMkLst>
        </pc:spChg>
        <pc:spChg chg="add mod">
          <ac:chgData name="Nilkant Borase" userId="fe8e2822-0dc3-4fe4-b4f7-8f944f16938e" providerId="ADAL" clId="{3B86A79F-9753-4AA7-B091-32EEBC2C1D0B}" dt="2025-05-27T00:29:43.253" v="158" actId="14100"/>
          <ac:spMkLst>
            <pc:docMk/>
            <pc:sldMk cId="3011685264" sldId="290"/>
            <ac:spMk id="15" creationId="{C4F01078-AF57-E957-FA59-3E418CD2EDCA}"/>
          </ac:spMkLst>
        </pc:spChg>
        <pc:spChg chg="mod">
          <ac:chgData name="Nilkant Borase" userId="fe8e2822-0dc3-4fe4-b4f7-8f944f16938e" providerId="ADAL" clId="{3B86A79F-9753-4AA7-B091-32EEBC2C1D0B}" dt="2025-05-27T00:27:27.845" v="143" actId="20577"/>
          <ac:spMkLst>
            <pc:docMk/>
            <pc:sldMk cId="3011685264" sldId="290"/>
            <ac:spMk id="19" creationId="{7AD259E4-BBA2-40E8-2684-CD112F486193}"/>
          </ac:spMkLst>
        </pc:spChg>
        <pc:spChg chg="del mod">
          <ac:chgData name="Nilkant Borase" userId="fe8e2822-0dc3-4fe4-b4f7-8f944f16938e" providerId="ADAL" clId="{3B86A79F-9753-4AA7-B091-32EEBC2C1D0B}" dt="2025-05-27T00:27:24.362" v="134" actId="478"/>
          <ac:spMkLst>
            <pc:docMk/>
            <pc:sldMk cId="3011685264" sldId="290"/>
            <ac:spMk id="21" creationId="{66B4CE8A-92EE-BEF3-6C38-F164E6C561BB}"/>
          </ac:spMkLst>
        </pc:spChg>
      </pc:sldChg>
      <pc:sldChg chg="modSp mod">
        <pc:chgData name="Nilkant Borase" userId="fe8e2822-0dc3-4fe4-b4f7-8f944f16938e" providerId="ADAL" clId="{3B86A79F-9753-4AA7-B091-32EEBC2C1D0B}" dt="2025-05-27T07:35:45.647" v="620" actId="20577"/>
        <pc:sldMkLst>
          <pc:docMk/>
          <pc:sldMk cId="1061601949" sldId="296"/>
        </pc:sldMkLst>
        <pc:spChg chg="mod">
          <ac:chgData name="Nilkant Borase" userId="fe8e2822-0dc3-4fe4-b4f7-8f944f16938e" providerId="ADAL" clId="{3B86A79F-9753-4AA7-B091-32EEBC2C1D0B}" dt="2025-05-27T07:35:45.647" v="620" actId="20577"/>
          <ac:spMkLst>
            <pc:docMk/>
            <pc:sldMk cId="1061601949" sldId="296"/>
            <ac:spMk id="8" creationId="{B211F57A-A7D7-9AD3-BD92-5B00C06C2D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01EB5-23E3-48B3-9A87-4B9136D99339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171F-2D05-4F5B-974B-1B334BE4CF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62E61-CC2D-9FEB-AF47-A7223942A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590AB-3A83-F8C3-FBD0-D517D61EC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D4F588-C78D-C7CD-4ECC-17EDBA63D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22052-C172-33C3-098A-E0F1AFFD9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171F-2D05-4F5B-974B-1B334BE4CF7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604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683A-E53A-223B-AE7D-35C237E0C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96EEA-7EA4-7011-2995-A165BD83B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AA622-079D-A7F3-5D4F-AD863AE7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1B27B-AF42-4546-13CD-0C37D9BD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4E020-DDD7-68E6-68F4-5ED6BA10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91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2B87-25FB-45B2-42B9-927B7AAC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24DEC-4924-73C5-9CD0-0E7F01ED7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847F-2F5D-B436-A07F-7E992522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4F256-22D7-F87F-9903-BD594013A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A1F35-3C47-2928-43D0-D815ECF4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986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611C5-6382-134D-C776-B50C3E375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06ADA-1A0C-1F42-6A33-0F51F8C89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AC3E6-C1FF-2807-BAFB-7C5FECE0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49E1B-9A26-6ADA-9918-7E8310CC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0A47A-411E-9F01-1B8C-33345F47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079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5892-6199-3E13-6EA7-EAD14C03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4864D-06CC-ED0A-40E9-136F47716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036A8-D32E-2388-76AA-E3D170F8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65398-8526-64FB-4CAF-9919FC9B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25377-EC6D-E2FD-0E4E-D3D448B2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0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02EF-AC30-C799-F826-D59BBE76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4EAD3-DE59-5F39-F3B8-FC4F6A6C6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00F25-32EC-1929-DD2B-4025DA26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B428-4DBE-148D-0F35-4A19BD35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23584-7912-50ED-22F8-6D56F4E8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537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86C7-BCF0-91A8-C011-D49FB245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73ED3-3769-C9CA-EF8E-A267BA697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D4F47-9987-82F0-019A-EED40A787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5E8E2-B543-0EEE-A681-86752D3B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8805A-AFFA-D290-5CA8-B23ADF34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01CA4-A5A1-0FA3-FF11-17479050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57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C802-3955-47A6-7CAC-F7F1B6B9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EB5BF-E5C3-4EFA-B14E-61E278AD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11E74-3EDC-08A7-3CDA-A28F43FF6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96F90-E6D6-1180-76BC-1B9419944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8448C-FA42-6AEA-6514-A194130F3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762C5-5C90-5536-FC74-ED0A36B9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24614-30AF-CB54-88DF-8D974C75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F0773-C82E-8659-FAFB-4510B866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44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371A-9C8C-0CCD-CCCB-B14740FB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1533D-294A-5B55-1920-E29EFC0A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A34A5-9393-1EB4-65BD-82EA29D9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2AF7F-1C94-53F5-AA28-F37B3976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044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9FADF-E1F7-6F16-878F-19A63B52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A03A0-91E3-B4BF-AA4C-432C3DFF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CA6CB-6667-6D75-1949-8A3CFC94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93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AA4E-3E90-6576-5264-93B87289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E3A56-6F4F-0A1F-4DD5-7F6C96482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417A6-97E8-C3A1-8504-84698A06A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5DF49-6B44-9E8D-1D3A-E412ACA1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6FE2D-5426-3FAF-A757-927186F1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B6ACB-2102-1265-4E15-4750BC1C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22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E835-D96B-9E81-AB1D-A4A23726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23A39-59AD-56A0-8426-C7AAAC37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EC1ED-4F9E-DB21-43B7-CA133E5EC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91934-3FD2-0850-E675-FBFBC654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9D1F0-4AF7-80CC-4800-4F49434E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CA775-A831-3253-1C1C-303FFF8B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00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BB236FC-4FEF-26DF-F9F7-DB216B3E2A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04772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BB236FC-4FEF-26DF-F9F7-DB216B3E2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28754-D80F-0598-1175-6C8BF5CD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FEFD3-8C46-A3B0-0A09-FFD8F4FE0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25525-5EE7-A1A8-CBA1-FD757535C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8925C-4D40-4F6E-9D35-4AE68D1EBCB7}" type="datetimeFigureOut">
              <a:rPr lang="en-IN" smtClean="0"/>
              <a:t>27-05-2025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B479-ADD3-AC16-BD3C-38495A5BC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3315F-98A6-1CC4-CB5A-AD05F9B96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D3CC65-FC28-423B-ACEA-DE1B6C783E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945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tags" Target="../tags/tag1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3DFC2-A144-5A0D-94FA-BC2CF735F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93EE163-E812-DA23-5F4C-29A1ED888D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3EE163-E812-DA23-5F4C-29A1ED888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3C4D03A-9702-9C46-DEB5-837DD0DA5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72B7D31-7349-51E1-6ED2-E5A70B53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945"/>
            <a:ext cx="7891888" cy="50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B9ADC6-82A8-49B4-80C4-0F028F85D90D}"/>
              </a:ext>
            </a:extLst>
          </p:cNvPr>
          <p:cNvSpPr txBox="1"/>
          <p:nvPr/>
        </p:nvSpPr>
        <p:spPr>
          <a:xfrm>
            <a:off x="7891888" y="1862253"/>
            <a:ext cx="4300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I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-Powered Innovations in Construction </a:t>
            </a:r>
          </a:p>
          <a:p>
            <a:pPr algn="ctr"/>
            <a:r>
              <a:rPr lang="en-I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</a:p>
          <a:p>
            <a:pPr algn="ctr"/>
            <a:r>
              <a:rPr lang="en-I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Maintenance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92493-C3AF-E35E-BD32-E9852BF3C512}"/>
              </a:ext>
            </a:extLst>
          </p:cNvPr>
          <p:cNvSpPr txBox="1"/>
          <p:nvPr/>
        </p:nvSpPr>
        <p:spPr>
          <a:xfrm>
            <a:off x="8229600" y="418126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Transforming Highway Infrastructure through Intelligence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00809-F3ED-F601-49A2-FA661B029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5742173-9C21-8191-C0B9-B5CA249D40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742173-9C21-8191-C0B9-B5CA249D4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0EF4F77-981C-7AB1-692C-8FC2859A8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057356-03C3-335D-3604-E1BF907D26CC}"/>
              </a:ext>
            </a:extLst>
          </p:cNvPr>
          <p:cNvSpPr txBox="1"/>
          <p:nvPr/>
        </p:nvSpPr>
        <p:spPr>
          <a:xfrm>
            <a:off x="3263122" y="148264"/>
            <a:ext cx="4658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Digital Twins and Simulation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8561E6-A8D9-A944-5A2B-5078C35BA77B}"/>
              </a:ext>
            </a:extLst>
          </p:cNvPr>
          <p:cNvSpPr txBox="1"/>
          <p:nvPr/>
        </p:nvSpPr>
        <p:spPr>
          <a:xfrm>
            <a:off x="457196" y="1080516"/>
            <a:ext cx="104709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Definition</a:t>
            </a:r>
            <a:endParaRPr lang="en-IN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Applications</a:t>
            </a: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Example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Progress</a:t>
            </a:r>
          </a:p>
          <a:p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6F8B9-9C3B-2ED3-923B-9C14F01CA6A1}"/>
              </a:ext>
            </a:extLst>
          </p:cNvPr>
          <p:cNvSpPr txBox="1"/>
          <p:nvPr/>
        </p:nvSpPr>
        <p:spPr>
          <a:xfrm>
            <a:off x="457197" y="1560597"/>
            <a:ext cx="772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Digital replicas of physical assets for simulation and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06E8A-6B99-7583-E898-601AA06256F2}"/>
              </a:ext>
            </a:extLst>
          </p:cNvPr>
          <p:cNvSpPr txBox="1"/>
          <p:nvPr/>
        </p:nvSpPr>
        <p:spPr>
          <a:xfrm>
            <a:off x="470693" y="4699958"/>
            <a:ext cx="1109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 developing digital twins for Bharatmala corridors. 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II, digital twins integrate toll data, weather, and construction logs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D7E1E-4F38-30EC-3759-F6362F50BA9A}"/>
              </a:ext>
            </a:extLst>
          </p:cNvPr>
          <p:cNvSpPr txBox="1"/>
          <p:nvPr/>
        </p:nvSpPr>
        <p:spPr>
          <a:xfrm>
            <a:off x="457194" y="2451635"/>
            <a:ext cx="831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 road behavior under various conditions.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upgrades and maintenance digitally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1EC73-7AAB-E46B-5F12-A808D22BD944}"/>
              </a:ext>
            </a:extLst>
          </p:cNvPr>
          <p:cNvSpPr txBox="1"/>
          <p:nvPr/>
        </p:nvSpPr>
        <p:spPr>
          <a:xfrm>
            <a:off x="457195" y="3611710"/>
            <a:ext cx="11734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Singapore's digital twin of its road network aids in congestion simulation 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to 12% better road usage efficiency and smarter urban planning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E0AEB-E333-A739-CB7B-B706994222DD}"/>
              </a:ext>
            </a:extLst>
          </p:cNvPr>
          <p:cNvSpPr txBox="1"/>
          <p:nvPr/>
        </p:nvSpPr>
        <p:spPr>
          <a:xfrm>
            <a:off x="860502" y="5506032"/>
            <a:ext cx="1047099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twins allow simulation of road performance under future traffic and weather scenarios, enabling data-driven asset lifecycle management and budget optimization.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1026A98-F2AE-1160-00E0-7DFD971D9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51" y="1115586"/>
            <a:ext cx="4672005" cy="24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6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99600-1852-45A3-2A48-C4B83A0BB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5108A31-4BBC-FED1-1547-3BF6FF88EA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108A31-4BBC-FED1-1547-3BF6FF88EA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D120396-155B-A7CB-06B4-ED472FBB6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1B88FF-DCBC-D117-EE19-803F1A2422F9}"/>
              </a:ext>
            </a:extLst>
          </p:cNvPr>
          <p:cNvSpPr txBox="1"/>
          <p:nvPr/>
        </p:nvSpPr>
        <p:spPr>
          <a:xfrm>
            <a:off x="970152" y="204396"/>
            <a:ext cx="9505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Integration with Gati Shakti &amp; PM Gati Shakti Masterplan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F1E121-68D3-8B1C-CE79-CDE6A8774B33}"/>
              </a:ext>
            </a:extLst>
          </p:cNvPr>
          <p:cNvSpPr txBox="1"/>
          <p:nvPr/>
        </p:nvSpPr>
        <p:spPr>
          <a:xfrm>
            <a:off x="390291" y="1406359"/>
            <a:ext cx="104709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 as an Enabler</a:t>
            </a:r>
            <a:endParaRPr lang="en-IN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 Analytics Aids</a:t>
            </a: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06721-C174-FB5C-069B-0621F1951F3D}"/>
              </a:ext>
            </a:extLst>
          </p:cNvPr>
          <p:cNvSpPr txBox="1"/>
          <p:nvPr/>
        </p:nvSpPr>
        <p:spPr>
          <a:xfrm>
            <a:off x="390292" y="1886440"/>
            <a:ext cx="772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Supports Unified Logistics Interface Platform (ULIP).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Enhances road-rail integration planning.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F9CDD-B3AB-9204-FA12-5F2CFDF7546C}"/>
              </a:ext>
            </a:extLst>
          </p:cNvPr>
          <p:cNvSpPr txBox="1"/>
          <p:nvPr/>
        </p:nvSpPr>
        <p:spPr>
          <a:xfrm>
            <a:off x="390289" y="3058876"/>
            <a:ext cx="831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Multi-modal transport prediction and corridor risk management.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C665D-65B2-BFA3-0234-E18D41A6E7E6}"/>
              </a:ext>
            </a:extLst>
          </p:cNvPr>
          <p:cNvSpPr txBox="1"/>
          <p:nvPr/>
        </p:nvSpPr>
        <p:spPr>
          <a:xfrm>
            <a:off x="390290" y="3991682"/>
            <a:ext cx="8233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 project clearances and improve alignment decisions.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AI to optimize freight routes and reduce delays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 23 key bottlenecks and improved cargo movement by 12%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to reduce logistics cost from 13% to 8% of GDP by 2030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F08B7-496A-6949-89D8-15CAC7AD7868}"/>
              </a:ext>
            </a:extLst>
          </p:cNvPr>
          <p:cNvSpPr txBox="1"/>
          <p:nvPr/>
        </p:nvSpPr>
        <p:spPr>
          <a:xfrm>
            <a:off x="487166" y="5364315"/>
            <a:ext cx="1047099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represents a transformative approach to infrastructure development, aiming to create a seamless and efficient multi-modal transport network across India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933B77D-07A4-B433-FB1C-2BA2961F6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44" y="1033035"/>
            <a:ext cx="4852640" cy="20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8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C6C2D-7586-7942-70E7-17DF854CF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CEA2E78-F14F-9893-EAE5-5F9F7AD3BC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EA2E78-F14F-9893-EAE5-5F9F7AD3B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E58ABB-BED8-4FBF-81D1-3EA7B6F32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F80DE8-97E4-877B-9EE6-56D143B5A241}"/>
              </a:ext>
            </a:extLst>
          </p:cNvPr>
          <p:cNvSpPr txBox="1"/>
          <p:nvPr/>
        </p:nvSpPr>
        <p:spPr>
          <a:xfrm>
            <a:off x="4395437" y="211961"/>
            <a:ext cx="3401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Barriers &amp; Solutions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6CD328-B23F-ED6D-6463-C41BF05D802F}"/>
              </a:ext>
            </a:extLst>
          </p:cNvPr>
          <p:cNvSpPr txBox="1"/>
          <p:nvPr/>
        </p:nvSpPr>
        <p:spPr>
          <a:xfrm>
            <a:off x="2903036" y="1382285"/>
            <a:ext cx="64194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Challenges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Recommendations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7F8-37F5-D82D-36B5-B32971924C0C}"/>
              </a:ext>
            </a:extLst>
          </p:cNvPr>
          <p:cNvSpPr txBox="1"/>
          <p:nvPr/>
        </p:nvSpPr>
        <p:spPr>
          <a:xfrm>
            <a:off x="2827375" y="1912845"/>
            <a:ext cx="5943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High capital expenditure for AI equipment.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Skill gaps among engineers and contractors.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Data silos across agencies and cybersecurity risks.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19D06-DBE6-3314-1C34-F081CBF1D8B6}"/>
              </a:ext>
            </a:extLst>
          </p:cNvPr>
          <p:cNvSpPr txBox="1"/>
          <p:nvPr/>
        </p:nvSpPr>
        <p:spPr>
          <a:xfrm>
            <a:off x="2825983" y="4021826"/>
            <a:ext cx="5664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Public-Private Partnerships for AI pilot projects.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Mandatory AI training for Private players :-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NHAI &amp; MoRTH + IIT collaborations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of data collection protocols.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Data Exchange for inter-agency AI model access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erson sitting on a stair with a gear&#10;&#10;AI-generated content may be incorrect.">
            <a:extLst>
              <a:ext uri="{FF2B5EF4-FFF2-40B4-BE49-F238E27FC236}">
                <a16:creationId xmlns:a16="http://schemas.microsoft.com/office/drawing/2014/main" id="{71BABE1F-DEC4-EE96-A459-86A5B1FEC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7" y="1241638"/>
            <a:ext cx="1594537" cy="1594537"/>
          </a:xfrm>
          <a:prstGeom prst="rect">
            <a:avLst/>
          </a:prstGeom>
        </p:spPr>
      </p:pic>
      <p:pic>
        <p:nvPicPr>
          <p:cNvPr id="10" name="Picture 9" descr="A hand holding a paper with a thumb up&#10;&#10;AI-generated content may be incorrect.">
            <a:extLst>
              <a:ext uri="{FF2B5EF4-FFF2-40B4-BE49-F238E27FC236}">
                <a16:creationId xmlns:a16="http://schemas.microsoft.com/office/drawing/2014/main" id="{EE4A2668-ED5F-2169-853C-A28175B6B6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17" y="3428999"/>
            <a:ext cx="1575731" cy="15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F8FEE-3AE0-5DFA-8EFA-A7EC47716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61788FB-9532-AA4A-CA7F-4B471DB893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1788FB-9532-AA4A-CA7F-4B471DB893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9DEE01E-A34F-0B35-6921-46D5762D0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667828-9A7B-8FC2-55CC-95B931743AF2}"/>
              </a:ext>
            </a:extLst>
          </p:cNvPr>
          <p:cNvSpPr txBox="1"/>
          <p:nvPr/>
        </p:nvSpPr>
        <p:spPr>
          <a:xfrm>
            <a:off x="2386127" y="195479"/>
            <a:ext cx="7419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Vision 2030 – India’s Smart Highway Network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D4ABEC-B884-3DEE-59B1-3CCF251110BD}"/>
              </a:ext>
            </a:extLst>
          </p:cNvPr>
          <p:cNvSpPr txBox="1"/>
          <p:nvPr/>
        </p:nvSpPr>
        <p:spPr>
          <a:xfrm>
            <a:off x="579862" y="1270545"/>
            <a:ext cx="10470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Lifecycle Monitoring</a:t>
            </a:r>
            <a:endParaRPr lang="en-IN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Reduction in Accident Fatalities</a:t>
            </a: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Tolling and Maintenance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Efforts</a:t>
            </a:r>
          </a:p>
          <a:p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29BD0-3AB6-703A-0150-6AE2CB8A4E86}"/>
              </a:ext>
            </a:extLst>
          </p:cNvPr>
          <p:cNvSpPr txBox="1"/>
          <p:nvPr/>
        </p:nvSpPr>
        <p:spPr>
          <a:xfrm>
            <a:off x="579863" y="1750626"/>
            <a:ext cx="772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Continuous assessment of road conditions.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467D1-B88C-133B-F101-6135AD901608}"/>
              </a:ext>
            </a:extLst>
          </p:cNvPr>
          <p:cNvSpPr txBox="1"/>
          <p:nvPr/>
        </p:nvSpPr>
        <p:spPr>
          <a:xfrm>
            <a:off x="579861" y="4506481"/>
            <a:ext cx="924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MoRTH, startups, academia, and AI industry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E67FE-EA2E-754D-4605-C05024537C5D}"/>
              </a:ext>
            </a:extLst>
          </p:cNvPr>
          <p:cNvSpPr txBox="1"/>
          <p:nvPr/>
        </p:nvSpPr>
        <p:spPr>
          <a:xfrm>
            <a:off x="579861" y="2683432"/>
            <a:ext cx="831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detection systems to prevent mishaps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DCBF2-DE05-A0F7-B984-1F8963EB5B55}"/>
              </a:ext>
            </a:extLst>
          </p:cNvPr>
          <p:cNvSpPr txBox="1"/>
          <p:nvPr/>
        </p:nvSpPr>
        <p:spPr>
          <a:xfrm>
            <a:off x="579861" y="3616238"/>
            <a:ext cx="823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systems for efficient operations.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57DFC-13D5-4CF0-F14D-9A5EB377F0DA}"/>
              </a:ext>
            </a:extLst>
          </p:cNvPr>
          <p:cNvSpPr txBox="1"/>
          <p:nvPr/>
        </p:nvSpPr>
        <p:spPr>
          <a:xfrm>
            <a:off x="579861" y="5158006"/>
            <a:ext cx="10784972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aligning policy, investment, and technology, India can become a global benchmark in AI-powered road infrastructure. </a:t>
            </a:r>
            <a:r>
              <a:rPr lang="en-I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AI, we can cut construction delays by 30%, improve road lifespan by 20%, and reduce accidents by 40% — if we work as one digital ecosystem.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4E0CC6-5C72-C979-8339-CDC6EB08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25" y="949881"/>
            <a:ext cx="3723462" cy="37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1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4742A-8B99-EA34-04EF-9C3619E83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B727F07-3F28-8310-A5AB-01A9795983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727F07-3F28-8310-A5AB-01A9795983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3F0DA5-2ED3-86A4-D5BD-84EC3E527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CE5F7C-9D2F-668F-8ADA-6DA5E4898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512" y="1452561"/>
            <a:ext cx="7038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653E5-7686-0995-F805-E9BAAF71E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1C0A7A9-6978-5C83-3A74-DB7DBE34AC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C0A7A9-6978-5C83-3A74-DB7DBE34A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19C0BAB-1F3B-20ED-91BC-A906B23DD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BFB769-56D7-3644-71BE-D396C93E85C3}"/>
              </a:ext>
            </a:extLst>
          </p:cNvPr>
          <p:cNvSpPr txBox="1"/>
          <p:nvPr/>
        </p:nvSpPr>
        <p:spPr>
          <a:xfrm>
            <a:off x="627790" y="235317"/>
            <a:ext cx="5227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&amp; Industry Context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7CB031-A02A-2451-D438-C9FDC462A8EF}"/>
              </a:ext>
            </a:extLst>
          </p:cNvPr>
          <p:cNvSpPr txBox="1"/>
          <p:nvPr/>
        </p:nvSpPr>
        <p:spPr>
          <a:xfrm>
            <a:off x="2020241" y="1300245"/>
            <a:ext cx="76693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88900" indent="179388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Second-largest globally with over 6.7 million km of roads.</a:t>
            </a:r>
          </a:p>
          <a:p>
            <a:pPr marL="88900" indent="179388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Traffic Volume have grown by  12 % CAGR in last decade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8900" indent="179388">
              <a:buFont typeface="Wingdings" panose="05000000000000000000" pitchFamily="2" charset="2"/>
              <a:buChar char="§"/>
            </a:pPr>
            <a:r>
              <a:rPr lang="en-I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Accounts 11% of global road accident deaths, with over 150,000 deaths each year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FA429-5091-2FB0-67B7-1DB520341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288" y="2370549"/>
            <a:ext cx="2593859" cy="2941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E6E6B-BCF5-DA9A-3630-E02C1725321C}"/>
              </a:ext>
            </a:extLst>
          </p:cNvPr>
          <p:cNvSpPr txBox="1"/>
          <p:nvPr/>
        </p:nvSpPr>
        <p:spPr>
          <a:xfrm>
            <a:off x="4058405" y="956573"/>
            <a:ext cx="4109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India's Expansive Road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17D7BD-ACC3-9EF5-8558-674014EAC096}"/>
              </a:ext>
            </a:extLst>
          </p:cNvPr>
          <p:cNvSpPr txBox="1"/>
          <p:nvPr/>
        </p:nvSpPr>
        <p:spPr>
          <a:xfrm>
            <a:off x="148748" y="2123496"/>
            <a:ext cx="4102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Challenges in Traditional Methods</a:t>
            </a:r>
            <a:endParaRPr lang="en-I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person walking up the stairs&#10;&#10;AI-generated content may be incorrect.">
            <a:extLst>
              <a:ext uri="{FF2B5EF4-FFF2-40B4-BE49-F238E27FC236}">
                <a16:creationId xmlns:a16="http://schemas.microsoft.com/office/drawing/2014/main" id="{71D44FB5-61F7-442E-0FB8-38200DA3A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3" y="2569874"/>
            <a:ext cx="1203340" cy="12033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A796E1-7C1B-21D8-62B4-8679182E8942}"/>
              </a:ext>
            </a:extLst>
          </p:cNvPr>
          <p:cNvSpPr txBox="1"/>
          <p:nvPr/>
        </p:nvSpPr>
        <p:spPr>
          <a:xfrm>
            <a:off x="250760" y="3861825"/>
            <a:ext cx="3451446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inspections - inefficiencies.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Delays &amp; cost overruns in projects.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concerns.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light bulb with a chip inside&#10;&#10;AI-generated content may be incorrect.">
            <a:extLst>
              <a:ext uri="{FF2B5EF4-FFF2-40B4-BE49-F238E27FC236}">
                <a16:creationId xmlns:a16="http://schemas.microsoft.com/office/drawing/2014/main" id="{9A6F241A-4238-711E-1425-2B559CC778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1" y="2514786"/>
            <a:ext cx="1261126" cy="12611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CC0E79-CAB4-0C61-206F-29033A607758}"/>
              </a:ext>
            </a:extLst>
          </p:cNvPr>
          <p:cNvSpPr txBox="1"/>
          <p:nvPr/>
        </p:nvSpPr>
        <p:spPr>
          <a:xfrm>
            <a:off x="7941153" y="2128559"/>
            <a:ext cx="37714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as a Transformative Solution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D794CB-7EDC-D83B-428E-EBC5F8CA4ED9}"/>
              </a:ext>
            </a:extLst>
          </p:cNvPr>
          <p:cNvSpPr txBox="1"/>
          <p:nvPr/>
        </p:nvSpPr>
        <p:spPr>
          <a:xfrm>
            <a:off x="7466396" y="3877214"/>
            <a:ext cx="42003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1778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Enhances efficiency, safety &amp; sustainability.</a:t>
            </a:r>
          </a:p>
          <a:p>
            <a:pPr indent="1778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 predictive maintenance</a:t>
            </a:r>
          </a:p>
          <a:p>
            <a:pPr indent="1778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monitoring.</a:t>
            </a:r>
          </a:p>
          <a:p>
            <a:pPr indent="1778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Data-driven decision-making.</a:t>
            </a:r>
            <a:endParaRPr lang="en-I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E7714B-1955-61A4-4AAA-D11CCEB188A7}"/>
              </a:ext>
            </a:extLst>
          </p:cNvPr>
          <p:cNvSpPr txBox="1"/>
          <p:nvPr/>
        </p:nvSpPr>
        <p:spPr>
          <a:xfrm>
            <a:off x="877561" y="5303626"/>
            <a:ext cx="1047099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Globally, countries like the USA, UK, and UAE have embraced AI-powered road infrastructure solutions, achieving significant reductions in costs, accident rates, and maintenance downtimes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2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7BFF63D-B8DC-8273-FF81-F95B2BC30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17C8419-7E0F-C200-5724-9C4D559CA0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7999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7C8419-7E0F-C200-5724-9C4D559CA0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849C3C0-A7C8-FB26-A28D-E49BBFD7A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2EA09-C1EC-1257-F003-22A89B0D7AE3}"/>
              </a:ext>
            </a:extLst>
          </p:cNvPr>
          <p:cNvSpPr txBox="1"/>
          <p:nvPr/>
        </p:nvSpPr>
        <p:spPr>
          <a:xfrm>
            <a:off x="845389" y="198474"/>
            <a:ext cx="6913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 for AI in Construction &amp; Maintenance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EDC3A-E74F-31E5-8555-144969B3AABC}"/>
              </a:ext>
            </a:extLst>
          </p:cNvPr>
          <p:cNvSpPr txBox="1"/>
          <p:nvPr/>
        </p:nvSpPr>
        <p:spPr>
          <a:xfrm>
            <a:off x="457201" y="4217336"/>
            <a:ext cx="1119582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indent="88900"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Colorado Department ( USA)  of Transportation uses AI to analyse real-time weather and </a:t>
            </a:r>
          </a:p>
          <a:p>
            <a:pPr indent="88900"/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crash data to reduce emergency response time by 22% annual operational savings of $2.5 million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F01ED-EE10-1296-B472-DD6D8849EBA5}"/>
              </a:ext>
            </a:extLst>
          </p:cNvPr>
          <p:cNvSpPr txBox="1"/>
          <p:nvPr/>
        </p:nvSpPr>
        <p:spPr>
          <a:xfrm>
            <a:off x="457200" y="5186832"/>
            <a:ext cx="11195824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indent="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Delhi–Mumbai Expressway for 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terrain mapping , geotechnical simulations,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 &amp; traffic management.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cutting approval timelines by 60% &amp; reducing design iteration costs by ₹3,200 crore (as per MoRTH estimates)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A07F31-612B-48D2-0FB7-C9A57B31D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29" y="973740"/>
            <a:ext cx="4489979" cy="2700237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6CF18E47-12E6-03F7-581B-7DBE5C10C8CE}"/>
              </a:ext>
            </a:extLst>
          </p:cNvPr>
          <p:cNvSpPr/>
          <p:nvPr/>
        </p:nvSpPr>
        <p:spPr>
          <a:xfrm flipH="1">
            <a:off x="5368751" y="1325045"/>
            <a:ext cx="5941040" cy="94373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907B2-529D-303C-ED31-E103578D479A}"/>
              </a:ext>
            </a:extLst>
          </p:cNvPr>
          <p:cNvSpPr txBox="1">
            <a:spLocks/>
          </p:cNvSpPr>
          <p:nvPr/>
        </p:nvSpPr>
        <p:spPr>
          <a:xfrm>
            <a:off x="5708413" y="1428215"/>
            <a:ext cx="56722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179388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simulations identify potential issues early.</a:t>
            </a:r>
          </a:p>
          <a:p>
            <a:pPr marL="88900" indent="179388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Optimizes resource allocation and scheduling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0C81222-0882-F2FF-1D84-47BBDF8698AF}"/>
              </a:ext>
            </a:extLst>
          </p:cNvPr>
          <p:cNvSpPr/>
          <p:nvPr/>
        </p:nvSpPr>
        <p:spPr>
          <a:xfrm flipH="1">
            <a:off x="5368751" y="2668434"/>
            <a:ext cx="5941040" cy="94373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CF9365-92F8-5EFC-EA7C-ABF41D79A3F3}"/>
              </a:ext>
            </a:extLst>
          </p:cNvPr>
          <p:cNvSpPr txBox="1">
            <a:spLocks/>
          </p:cNvSpPr>
          <p:nvPr/>
        </p:nvSpPr>
        <p:spPr>
          <a:xfrm>
            <a:off x="5368751" y="2678143"/>
            <a:ext cx="567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analytics foresee structural failures.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monitoring ensures adherence to quality standards.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2103A-FE85-9C9C-6072-A568E3116928}"/>
              </a:ext>
            </a:extLst>
          </p:cNvPr>
          <p:cNvSpPr txBox="1"/>
          <p:nvPr/>
        </p:nvSpPr>
        <p:spPr>
          <a:xfrm>
            <a:off x="5979163" y="2258455"/>
            <a:ext cx="32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Enhancing Safety and Quality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54021-897E-96F3-55D7-601F85E4F9D7}"/>
              </a:ext>
            </a:extLst>
          </p:cNvPr>
          <p:cNvSpPr txBox="1"/>
          <p:nvPr/>
        </p:nvSpPr>
        <p:spPr>
          <a:xfrm>
            <a:off x="5979163" y="915066"/>
            <a:ext cx="469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Addressing Project Delays &amp; Cost Overruns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9C97B6-5161-1765-94E9-B178AC1C9095}"/>
              </a:ext>
            </a:extLst>
          </p:cNvPr>
          <p:cNvSpPr txBox="1"/>
          <p:nvPr/>
        </p:nvSpPr>
        <p:spPr>
          <a:xfrm>
            <a:off x="758283" y="3868993"/>
            <a:ext cx="226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Perspective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4193F-CED2-7963-E15D-B4767F6C9876}"/>
              </a:ext>
            </a:extLst>
          </p:cNvPr>
          <p:cNvSpPr txBox="1"/>
          <p:nvPr/>
        </p:nvSpPr>
        <p:spPr>
          <a:xfrm>
            <a:off x="845389" y="4863667"/>
            <a:ext cx="32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Initiatives</a:t>
            </a:r>
          </a:p>
        </p:txBody>
      </p:sp>
    </p:spTree>
    <p:extLst>
      <p:ext uri="{BB962C8B-B14F-4D97-AF65-F5344CB8AC3E}">
        <p14:creationId xmlns:p14="http://schemas.microsoft.com/office/powerpoint/2010/main" val="427656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B6747-77D5-53D6-C73D-8D28ABFCF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7613EDF-7347-53DD-FDE6-C2DEAF75A2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613EDF-7347-53DD-FDE6-C2DEAF75A2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0651D6E-735B-A194-29D2-80D59B24D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374A00-9676-3F84-86AA-486498B4FD40}"/>
              </a:ext>
            </a:extLst>
          </p:cNvPr>
          <p:cNvSpPr txBox="1"/>
          <p:nvPr/>
        </p:nvSpPr>
        <p:spPr>
          <a:xfrm>
            <a:off x="400344" y="116726"/>
            <a:ext cx="6560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AI-Powered Machine-Aided Construction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28B4DF-03C9-5261-83CF-BF1662CECBF2}"/>
              </a:ext>
            </a:extLst>
          </p:cNvPr>
          <p:cNvSpPr txBox="1"/>
          <p:nvPr/>
        </p:nvSpPr>
        <p:spPr>
          <a:xfrm>
            <a:off x="438747" y="5615925"/>
            <a:ext cx="11264592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 systems help authorities and EPC contractors to maintain accountability and ensure project milestones are met without physical re-inspections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8D2AD7A2-5E14-5727-6F4B-C0F242AB7B79}"/>
              </a:ext>
            </a:extLst>
          </p:cNvPr>
          <p:cNvSpPr/>
          <p:nvPr/>
        </p:nvSpPr>
        <p:spPr>
          <a:xfrm>
            <a:off x="307587" y="1232468"/>
            <a:ext cx="6746153" cy="59861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CB1EEE-EB42-E179-2E17-266193B4A2E6}"/>
              </a:ext>
            </a:extLst>
          </p:cNvPr>
          <p:cNvSpPr txBox="1"/>
          <p:nvPr/>
        </p:nvSpPr>
        <p:spPr>
          <a:xfrm>
            <a:off x="307587" y="1208611"/>
            <a:ext cx="633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GPS and LIDAR-guided equipment for precision.</a:t>
            </a:r>
          </a:p>
          <a:p>
            <a:pPr indent="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Reduces human error and accelerates construction timelines.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E7ECE5E1-F930-E4AA-8327-BC53F6FC55B6}"/>
              </a:ext>
            </a:extLst>
          </p:cNvPr>
          <p:cNvSpPr/>
          <p:nvPr/>
        </p:nvSpPr>
        <p:spPr>
          <a:xfrm>
            <a:off x="307586" y="2255773"/>
            <a:ext cx="6746153" cy="64633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498B71-3A4D-14B1-C56F-FA9FCBE8D5E2}"/>
              </a:ext>
            </a:extLst>
          </p:cNvPr>
          <p:cNvSpPr txBox="1"/>
          <p:nvPr/>
        </p:nvSpPr>
        <p:spPr>
          <a:xfrm>
            <a:off x="307587" y="2262255"/>
            <a:ext cx="683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Generative design models optimize structural integrity.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 assess environmental impacts &amp; material efficiency</a:t>
            </a:r>
            <a:endParaRPr lang="en-IN" dirty="0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08A0FB80-270D-E907-5935-07597B06C5E8}"/>
              </a:ext>
            </a:extLst>
          </p:cNvPr>
          <p:cNvSpPr/>
          <p:nvPr/>
        </p:nvSpPr>
        <p:spPr>
          <a:xfrm>
            <a:off x="307585" y="3270379"/>
            <a:ext cx="6746153" cy="646331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D24AA7-395B-070C-8FCD-28EF7B2A3842}"/>
              </a:ext>
            </a:extLst>
          </p:cNvPr>
          <p:cNvSpPr txBox="1"/>
          <p:nvPr/>
        </p:nvSpPr>
        <p:spPr>
          <a:xfrm>
            <a:off x="387165" y="3281870"/>
            <a:ext cx="521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 and cameras track construction progress.</a:t>
            </a:r>
          </a:p>
          <a:p>
            <a:pPr indent="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detection of deviations from plans.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DF92DA-E049-9621-000B-BB276D94E656}"/>
              </a:ext>
            </a:extLst>
          </p:cNvPr>
          <p:cNvSpPr txBox="1"/>
          <p:nvPr/>
        </p:nvSpPr>
        <p:spPr>
          <a:xfrm>
            <a:off x="227671" y="851208"/>
            <a:ext cx="261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Autonomous Machinery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56835-55E3-24BC-2F93-F57970A61A5D}"/>
              </a:ext>
            </a:extLst>
          </p:cNvPr>
          <p:cNvSpPr txBox="1"/>
          <p:nvPr/>
        </p:nvSpPr>
        <p:spPr>
          <a:xfrm>
            <a:off x="227671" y="2925039"/>
            <a:ext cx="261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Monitoring</a:t>
            </a:r>
            <a:endParaRPr lang="en-I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227860-191D-4564-DE8D-5052682E9A24}"/>
              </a:ext>
            </a:extLst>
          </p:cNvPr>
          <p:cNvSpPr txBox="1"/>
          <p:nvPr/>
        </p:nvSpPr>
        <p:spPr>
          <a:xfrm>
            <a:off x="227671" y="1747280"/>
            <a:ext cx="336687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Design &amp; Simulation</a:t>
            </a:r>
            <a:endParaRPr lang="en-IN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E34FEB-446F-6C37-A42F-4D1C8A99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19" y="1134677"/>
            <a:ext cx="4942985" cy="278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1F8382-B678-504B-6F52-ACFF0EF1D3BC}"/>
              </a:ext>
            </a:extLst>
          </p:cNvPr>
          <p:cNvSpPr/>
          <p:nvPr/>
        </p:nvSpPr>
        <p:spPr>
          <a:xfrm>
            <a:off x="307584" y="4256201"/>
            <a:ext cx="5788416" cy="126008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0C477A-1B28-6495-A3E4-6A4B2BEC7668}"/>
              </a:ext>
            </a:extLst>
          </p:cNvPr>
          <p:cNvSpPr/>
          <p:nvPr/>
        </p:nvSpPr>
        <p:spPr>
          <a:xfrm>
            <a:off x="6297122" y="4256201"/>
            <a:ext cx="5719182" cy="1260088"/>
          </a:xfrm>
          <a:prstGeom prst="roundRect">
            <a:avLst/>
          </a:prstGeom>
          <a:solidFill>
            <a:srgbClr val="EE92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E8AA4-D1A3-02AB-8BDD-3FB1695C2A5A}"/>
              </a:ext>
            </a:extLst>
          </p:cNvPr>
          <p:cNvSpPr txBox="1"/>
          <p:nvPr/>
        </p:nvSpPr>
        <p:spPr>
          <a:xfrm>
            <a:off x="1932413" y="3886869"/>
            <a:ext cx="18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Example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729A9-A3A8-C965-FDBA-F4A07AA994A5}"/>
              </a:ext>
            </a:extLst>
          </p:cNvPr>
          <p:cNvSpPr txBox="1"/>
          <p:nvPr/>
        </p:nvSpPr>
        <p:spPr>
          <a:xfrm>
            <a:off x="8446585" y="3886869"/>
            <a:ext cx="18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D9ED05-5462-A3C9-250F-C4EDE118A89D}"/>
              </a:ext>
            </a:extLst>
          </p:cNvPr>
          <p:cNvSpPr txBox="1"/>
          <p:nvPr/>
        </p:nvSpPr>
        <p:spPr>
          <a:xfrm>
            <a:off x="6060455" y="4343200"/>
            <a:ext cx="582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Delhi–Mumbai Expressway employs AI for terrain modeling &amp; stress analysis. </a:t>
            </a:r>
          </a:p>
          <a:p>
            <a:pPr marL="73183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 to reduce design changes up to 30%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09745D-ABC9-D2A8-6988-8A0BDDFE1929}"/>
              </a:ext>
            </a:extLst>
          </p:cNvPr>
          <p:cNvSpPr txBox="1"/>
          <p:nvPr/>
        </p:nvSpPr>
        <p:spPr>
          <a:xfrm>
            <a:off x="387165" y="4244710"/>
            <a:ext cx="596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Komatsu’s Smart Construction platform in Japan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utilizes drones and AI for site management.</a:t>
            </a:r>
          </a:p>
          <a:p>
            <a:pPr marL="268288" indent="-1793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40 % reduction in project timelines</a:t>
            </a:r>
          </a:p>
          <a:p>
            <a:pPr marL="268288" indent="-179388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Saved up to 20% in </a:t>
            </a:r>
            <a:r>
              <a:rPr lang="en-I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fuel costs – Large Projects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0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7DC45-A723-C1C7-44EB-EF43981AE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1B7E9F1-AF0F-5B5B-FCE7-47BE8FAF29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1407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B7E9F1-AF0F-5B5B-FCE7-47BE8FAF29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80DB1F3-16AA-3C4E-87E9-55A943151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32A9CA-740B-33B8-A3C1-3E91AC96298B}"/>
              </a:ext>
            </a:extLst>
          </p:cNvPr>
          <p:cNvSpPr txBox="1"/>
          <p:nvPr/>
        </p:nvSpPr>
        <p:spPr>
          <a:xfrm>
            <a:off x="414128" y="148862"/>
            <a:ext cx="6281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Drones &amp; Robotics in Highway Projects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35F62-570E-23FF-556B-4DF7D224561A}"/>
              </a:ext>
            </a:extLst>
          </p:cNvPr>
          <p:cNvSpPr txBox="1"/>
          <p:nvPr/>
        </p:nvSpPr>
        <p:spPr>
          <a:xfrm>
            <a:off x="1004527" y="5433385"/>
            <a:ext cx="10470996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combination of automation and precision leads to faster project timelines, lower costs, and improved safety and data accuracy</a:t>
            </a:r>
            <a:endParaRPr lang="en-IN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3EE26C-3EA7-4FA2-A7BD-D07593FB8637}"/>
              </a:ext>
            </a:extLst>
          </p:cNvPr>
          <p:cNvSpPr/>
          <p:nvPr/>
        </p:nvSpPr>
        <p:spPr>
          <a:xfrm>
            <a:off x="2019785" y="1070672"/>
            <a:ext cx="3833665" cy="19563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2550" indent="1905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Aerial mapping for accurate</a:t>
            </a:r>
          </a:p>
          <a:p>
            <a:pPr marL="82550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land assessments.</a:t>
            </a:r>
          </a:p>
          <a:p>
            <a:pPr marL="82550" indent="1905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Monitoring construction </a:t>
            </a:r>
          </a:p>
          <a:p>
            <a:pPr marL="82550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progress and detecting anomalies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BAB741-C1D2-BC26-C54B-27918A4B0B3A}"/>
              </a:ext>
            </a:extLst>
          </p:cNvPr>
          <p:cNvSpPr/>
          <p:nvPr/>
        </p:nvSpPr>
        <p:spPr>
          <a:xfrm>
            <a:off x="7971759" y="1050803"/>
            <a:ext cx="3833665" cy="1956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2550" indent="19050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1905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machinery for tasks</a:t>
            </a:r>
          </a:p>
          <a:p>
            <a:pPr marL="82550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like concrete pouring.</a:t>
            </a:r>
          </a:p>
          <a:p>
            <a:pPr marL="82550" indent="1905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Enhances safety by handling</a:t>
            </a:r>
          </a:p>
          <a:p>
            <a:pPr marL="82550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hazardous operations.</a:t>
            </a:r>
          </a:p>
        </p:txBody>
      </p:sp>
      <p:pic>
        <p:nvPicPr>
          <p:cNvPr id="13" name="Picture 12" descr="A drone with a eye and a camera&#10;&#10;AI-generated content may be incorrect.">
            <a:extLst>
              <a:ext uri="{FF2B5EF4-FFF2-40B4-BE49-F238E27FC236}">
                <a16:creationId xmlns:a16="http://schemas.microsoft.com/office/drawing/2014/main" id="{FDAF9016-2BEB-9934-0860-16631C987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1" y="1070672"/>
            <a:ext cx="1730794" cy="1956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52A199-0C7C-D5AA-DCA4-1E0AE4D75910}"/>
              </a:ext>
            </a:extLst>
          </p:cNvPr>
          <p:cNvSpPr txBox="1"/>
          <p:nvPr/>
        </p:nvSpPr>
        <p:spPr>
          <a:xfrm>
            <a:off x="2085990" y="1166249"/>
            <a:ext cx="233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Drone Surveillance</a:t>
            </a:r>
          </a:p>
        </p:txBody>
      </p:sp>
      <p:pic>
        <p:nvPicPr>
          <p:cNvPr id="16" name="Picture 15" descr="A yellow and orange robotic arm with a blue phone&#10;&#10;AI-generated content may be incorrect.">
            <a:extLst>
              <a:ext uri="{FF2B5EF4-FFF2-40B4-BE49-F238E27FC236}">
                <a16:creationId xmlns:a16="http://schemas.microsoft.com/office/drawing/2014/main" id="{A0323288-6A6F-73FF-50E9-B6F60A68C0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25" y="1050804"/>
            <a:ext cx="1730795" cy="1956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E59BDA-CD81-C2C6-1D13-6A9F099E54E7}"/>
              </a:ext>
            </a:extLst>
          </p:cNvPr>
          <p:cNvSpPr txBox="1"/>
          <p:nvPr/>
        </p:nvSpPr>
        <p:spPr>
          <a:xfrm>
            <a:off x="8078661" y="1166249"/>
            <a:ext cx="262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Robotic Applications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D259E4-BBA2-40E8-2684-CD112F486193}"/>
              </a:ext>
            </a:extLst>
          </p:cNvPr>
          <p:cNvSpPr txBox="1"/>
          <p:nvPr/>
        </p:nvSpPr>
        <p:spPr>
          <a:xfrm>
            <a:off x="5510561" y="2996494"/>
            <a:ext cx="11708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2F2782-C873-36D4-B56B-6F83A66D7811}"/>
              </a:ext>
            </a:extLst>
          </p:cNvPr>
          <p:cNvSpPr/>
          <p:nvPr/>
        </p:nvSpPr>
        <p:spPr>
          <a:xfrm>
            <a:off x="232021" y="3385910"/>
            <a:ext cx="5527173" cy="19504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E95313-B387-A68B-B25D-BF29E1A008CC}"/>
              </a:ext>
            </a:extLst>
          </p:cNvPr>
          <p:cNvSpPr/>
          <p:nvPr/>
        </p:nvSpPr>
        <p:spPr>
          <a:xfrm>
            <a:off x="6278251" y="3385910"/>
            <a:ext cx="5527173" cy="19504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01078-AF57-E957-FA59-3E418CD2EDCA}"/>
              </a:ext>
            </a:extLst>
          </p:cNvPr>
          <p:cNvSpPr txBox="1"/>
          <p:nvPr/>
        </p:nvSpPr>
        <p:spPr>
          <a:xfrm>
            <a:off x="6491166" y="3515488"/>
            <a:ext cx="54688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 – 3D-Printed Bridge Components - </a:t>
            </a:r>
          </a:p>
          <a:p>
            <a:pPr marL="285750" lvl="0" indent="160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 used for prefabricated bridge parts</a:t>
            </a:r>
          </a:p>
          <a:p>
            <a:pPr marL="357188" lvl="0" indent="-8890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 build time by 60% and saved $600,000 </a:t>
            </a:r>
          </a:p>
          <a:p>
            <a:pPr marL="446088" lvl="0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per bridge on average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5A5A6-1EAB-76C5-1502-151BF3DA5A68}"/>
              </a:ext>
            </a:extLst>
          </p:cNvPr>
          <p:cNvSpPr txBox="1"/>
          <p:nvPr/>
        </p:nvSpPr>
        <p:spPr>
          <a:xfrm>
            <a:off x="158775" y="3324454"/>
            <a:ext cx="5667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Singapore -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 structural joints on Expressways</a:t>
            </a:r>
          </a:p>
          <a:p>
            <a:pPr marL="534988" lvl="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Reduced inspection time from 3 days to 6 hours</a:t>
            </a:r>
          </a:p>
          <a:p>
            <a:pPr marL="534988" lvl="0" indent="-8890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Increased worker safety by 40%</a:t>
            </a:r>
          </a:p>
          <a:p>
            <a:pPr lvl="0"/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NHAI’s - "Drone as a Service" initiative for biweekly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project audits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8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9FF66-2AA4-AC54-B5CF-F948F2BF8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B40E7C7-2219-981E-6B97-5C8A5EB144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40E7C7-2219-981E-6B97-5C8A5EB144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F880E31-133B-898A-1DEA-AA9CBA23D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B741C9-B859-2454-6BBA-ED3D9EBD06BA}"/>
              </a:ext>
            </a:extLst>
          </p:cNvPr>
          <p:cNvSpPr txBox="1"/>
          <p:nvPr/>
        </p:nvSpPr>
        <p:spPr>
          <a:xfrm>
            <a:off x="447429" y="190511"/>
            <a:ext cx="7560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Predictive and Preventive Maintenance using AI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ADD5B-4869-90D6-03A7-4C0AED6A7F0A}"/>
              </a:ext>
            </a:extLst>
          </p:cNvPr>
          <p:cNvSpPr txBox="1"/>
          <p:nvPr/>
        </p:nvSpPr>
        <p:spPr>
          <a:xfrm>
            <a:off x="541763" y="5032477"/>
            <a:ext cx="1042825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indent="1778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Tamil Nadu's Road Asset Management Project incorporates AI for deterioration modeling - </a:t>
            </a:r>
            <a:r>
              <a:rPr lang="en-I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emergency </a:t>
            </a:r>
          </a:p>
          <a:p>
            <a:r>
              <a:rPr lang="en-I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maintenance by 18%, reallocating ₹220 crore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E4B07-D706-C0B0-2E18-BFB6A4B77F1F}"/>
              </a:ext>
            </a:extLst>
          </p:cNvPr>
          <p:cNvSpPr txBox="1"/>
          <p:nvPr/>
        </p:nvSpPr>
        <p:spPr>
          <a:xfrm>
            <a:off x="541762" y="3900534"/>
            <a:ext cx="1042825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1778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Vinci Highways ( France) uses AI for road &amp; asset defects monitoring reduce inspection costs by up to 50%</a:t>
            </a:r>
          </a:p>
          <a:p>
            <a:pPr indent="1778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Kansas’(USA) Smart Pavement pilot uses IoT and AI for real-time analytics - </a:t>
            </a:r>
            <a:r>
              <a:rPr lang="en-I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 $4.5 million </a:t>
            </a:r>
          </a:p>
          <a:p>
            <a:r>
              <a:rPr lang="en-I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over two years in emergency repairs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DB2DE-9483-06C4-90E4-2B5A9ADA21AC}"/>
              </a:ext>
            </a:extLst>
          </p:cNvPr>
          <p:cNvSpPr txBox="1"/>
          <p:nvPr/>
        </p:nvSpPr>
        <p:spPr>
          <a:xfrm>
            <a:off x="541763" y="5713844"/>
            <a:ext cx="1137401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275317"/>
                </a:solidFill>
                <a:effectLst/>
                <a:latin typeface="Times New Roman" panose="02020603050405020304" pitchFamily="18" charset="0"/>
              </a:rPr>
              <a:t>Predictive models reduce unforeseen outages, extend equipment lifespan, and decrease costly emergency repairs.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32AF32-407E-E04E-CA74-BD9B8221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20" y="1019005"/>
            <a:ext cx="3969959" cy="253038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1"/>
            </a:solidFill>
          </a:ln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B9CC893E-1F46-1989-D124-457B9EFCC8CD}"/>
              </a:ext>
            </a:extLst>
          </p:cNvPr>
          <p:cNvSpPr/>
          <p:nvPr/>
        </p:nvSpPr>
        <p:spPr>
          <a:xfrm>
            <a:off x="301084" y="1029851"/>
            <a:ext cx="3434576" cy="230379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67ED66AD-5195-F582-7995-711DE59E3A8B}"/>
              </a:ext>
            </a:extLst>
          </p:cNvPr>
          <p:cNvSpPr/>
          <p:nvPr/>
        </p:nvSpPr>
        <p:spPr>
          <a:xfrm flipH="1">
            <a:off x="8456339" y="1018916"/>
            <a:ext cx="3405801" cy="230379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4B428-A7B9-D33B-430E-3F24A612D8E0}"/>
              </a:ext>
            </a:extLst>
          </p:cNvPr>
          <p:cNvSpPr txBox="1"/>
          <p:nvPr/>
        </p:nvSpPr>
        <p:spPr>
          <a:xfrm>
            <a:off x="8720254" y="1146500"/>
            <a:ext cx="314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Sensor-Driven Monitoring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8C6C0-DA31-A3B5-6D47-E3B517F70F5D}"/>
              </a:ext>
            </a:extLst>
          </p:cNvPr>
          <p:cNvSpPr txBox="1"/>
          <p:nvPr/>
        </p:nvSpPr>
        <p:spPr>
          <a:xfrm>
            <a:off x="593774" y="1123892"/>
            <a:ext cx="314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Image Recognition Models</a:t>
            </a:r>
            <a:endParaRPr lang="en-IN" sz="1800" b="1" dirty="0">
              <a:solidFill>
                <a:srgbClr val="00206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2D365A-BA34-6E9B-A1AD-869D78EEF126}"/>
              </a:ext>
            </a:extLst>
          </p:cNvPr>
          <p:cNvSpPr txBox="1"/>
          <p:nvPr/>
        </p:nvSpPr>
        <p:spPr>
          <a:xfrm>
            <a:off x="447429" y="1633996"/>
            <a:ext cx="3141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179388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 analyzes road images to</a:t>
            </a:r>
          </a:p>
          <a:p>
            <a:pPr marL="88900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detect cracks and potholes.</a:t>
            </a:r>
          </a:p>
          <a:p>
            <a:pPr marL="88900"/>
            <a:endParaRPr lang="en-US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8900" indent="179388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Prioritizes maintenance</a:t>
            </a:r>
          </a:p>
          <a:p>
            <a:pPr marL="88900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based on severity.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06267-3DAB-8BC5-126E-49077D28CBAC}"/>
              </a:ext>
            </a:extLst>
          </p:cNvPr>
          <p:cNvSpPr txBox="1"/>
          <p:nvPr/>
        </p:nvSpPr>
        <p:spPr>
          <a:xfrm>
            <a:off x="8541834" y="1660740"/>
            <a:ext cx="3320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179388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 sensors track stress,</a:t>
            </a:r>
          </a:p>
          <a:p>
            <a:pPr marL="88900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moisture, and vibrations.</a:t>
            </a:r>
          </a:p>
          <a:p>
            <a:pPr marL="88900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179388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Predicts structural failures</a:t>
            </a:r>
          </a:p>
          <a:p>
            <a:pPr marL="88900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before they occur.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FC10C-661E-4816-822B-C3DF84A68D4B}"/>
              </a:ext>
            </a:extLst>
          </p:cNvPr>
          <p:cNvSpPr txBox="1"/>
          <p:nvPr/>
        </p:nvSpPr>
        <p:spPr>
          <a:xfrm>
            <a:off x="738706" y="3534973"/>
            <a:ext cx="2067622" cy="3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Example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ADCE6D-ED9F-63A7-C257-CE98744E8C2E}"/>
              </a:ext>
            </a:extLst>
          </p:cNvPr>
          <p:cNvSpPr txBox="1"/>
          <p:nvPr/>
        </p:nvSpPr>
        <p:spPr>
          <a:xfrm>
            <a:off x="738705" y="4689187"/>
            <a:ext cx="23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Initiative</a:t>
            </a:r>
          </a:p>
        </p:txBody>
      </p:sp>
    </p:spTree>
    <p:extLst>
      <p:ext uri="{BB962C8B-B14F-4D97-AF65-F5344CB8AC3E}">
        <p14:creationId xmlns:p14="http://schemas.microsoft.com/office/powerpoint/2010/main" val="168669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0F1A2-D14C-5E79-DB46-2932F7122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52D9CAB-6E4D-42A0-7A70-BB4BD74735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2D9CAB-6E4D-42A0-7A70-BB4BD74735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64132A0-F8E3-ECB5-DB25-D35160607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A3C399-B36B-B028-62AC-6AE91B62E851}"/>
              </a:ext>
            </a:extLst>
          </p:cNvPr>
          <p:cNvSpPr txBox="1"/>
          <p:nvPr/>
        </p:nvSpPr>
        <p:spPr>
          <a:xfrm>
            <a:off x="542227" y="198969"/>
            <a:ext cx="6297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Smart Roads – The Emerging Paradigm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9B2FAC-F3D1-DFB4-62D2-C2A701A8C3B0}"/>
              </a:ext>
            </a:extLst>
          </p:cNvPr>
          <p:cNvSpPr txBox="1"/>
          <p:nvPr/>
        </p:nvSpPr>
        <p:spPr>
          <a:xfrm>
            <a:off x="393292" y="5489480"/>
            <a:ext cx="1134522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 roads can also interact with autonomous vehicles, enabling a V2X (Vehicle-to-Everything) future where roads are no longer passive but intelligent partners in mobility.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954AF3-415A-D874-DD4A-FAA41782C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378" y="919084"/>
            <a:ext cx="4237244" cy="22924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222A4BD-FE65-C1BE-A34A-FDF54467B9CB}"/>
              </a:ext>
            </a:extLst>
          </p:cNvPr>
          <p:cNvSpPr/>
          <p:nvPr/>
        </p:nvSpPr>
        <p:spPr>
          <a:xfrm>
            <a:off x="390292" y="919084"/>
            <a:ext cx="3445727" cy="2292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ADCB40-A3CF-1210-8091-5D6B287EAC57}"/>
              </a:ext>
            </a:extLst>
          </p:cNvPr>
          <p:cNvSpPr/>
          <p:nvPr/>
        </p:nvSpPr>
        <p:spPr>
          <a:xfrm>
            <a:off x="8355981" y="919084"/>
            <a:ext cx="3445726" cy="22924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BBEB5-213A-854E-E71F-862F4306AD7B}"/>
              </a:ext>
            </a:extLst>
          </p:cNvPr>
          <p:cNvSpPr txBox="1"/>
          <p:nvPr/>
        </p:nvSpPr>
        <p:spPr>
          <a:xfrm>
            <a:off x="390292" y="1048514"/>
            <a:ext cx="33007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ctr"/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Smart Features</a:t>
            </a:r>
            <a:endParaRPr lang="en-IN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8900"/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7800" indent="-88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AI-powered dynamic speed signs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&amp;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weather-based alerts.</a:t>
            </a:r>
          </a:p>
          <a:p>
            <a:pPr marL="88900"/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7800" indent="-88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EV charging lanes and solar pavements.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2C75C-1714-56FD-782E-9D6F7055C8F0}"/>
              </a:ext>
            </a:extLst>
          </p:cNvPr>
          <p:cNvSpPr txBox="1"/>
          <p:nvPr/>
        </p:nvSpPr>
        <p:spPr>
          <a:xfrm>
            <a:off x="8355981" y="1048513"/>
            <a:ext cx="3445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ctr"/>
            <a:r>
              <a:rPr lang="en-IN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Benefits</a:t>
            </a:r>
            <a:endParaRPr lang="en-I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9388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9388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congestion and real-time driver alerts.</a:t>
            </a:r>
          </a:p>
          <a:p>
            <a:pPr marL="88900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9388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sustainability and safety.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E828A-EABF-6E58-BD97-A629AC147A7B}"/>
              </a:ext>
            </a:extLst>
          </p:cNvPr>
          <p:cNvSpPr/>
          <p:nvPr/>
        </p:nvSpPr>
        <p:spPr>
          <a:xfrm>
            <a:off x="390292" y="3612995"/>
            <a:ext cx="5597913" cy="17507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8CF4E2-BCAA-50FB-53A8-BA60DFEBC7A4}"/>
              </a:ext>
            </a:extLst>
          </p:cNvPr>
          <p:cNvSpPr/>
          <p:nvPr/>
        </p:nvSpPr>
        <p:spPr>
          <a:xfrm>
            <a:off x="6140605" y="3612995"/>
            <a:ext cx="5597913" cy="1750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515865-2935-33DD-414A-31529CBBCEEE}"/>
              </a:ext>
            </a:extLst>
          </p:cNvPr>
          <p:cNvSpPr txBox="1"/>
          <p:nvPr/>
        </p:nvSpPr>
        <p:spPr>
          <a:xfrm>
            <a:off x="512953" y="3871504"/>
            <a:ext cx="5319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1793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Sweden’s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eRoad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Arlanda charges EVs while in</a:t>
            </a:r>
          </a:p>
          <a:p>
            <a:pPr marL="88900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motion. Reduces CO2 emissions by 80-90 %. </a:t>
            </a:r>
          </a:p>
          <a:p>
            <a:pPr marL="88900" indent="1793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n-I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erational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cost: €1 million/km, but recouped in</a:t>
            </a:r>
          </a:p>
          <a:p>
            <a:pPr marL="88900"/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fuel savings in 7 years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82A1BE-C0BD-7721-504F-CA13C6BE6D1A}"/>
              </a:ext>
            </a:extLst>
          </p:cNvPr>
          <p:cNvSpPr txBox="1"/>
          <p:nvPr/>
        </p:nvSpPr>
        <p:spPr>
          <a:xfrm>
            <a:off x="6110865" y="3818096"/>
            <a:ext cx="534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268288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Nagpur–Hyderabad Smart Highway: Incident detection, adaptive lights - </a:t>
            </a:r>
          </a:p>
          <a:p>
            <a:pPr marL="446088" lvl="0" indent="-268288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use dropped by 35%, toll revenue improved by 18% by smart road operations.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48DFE9-FA4E-8455-E310-F2DC79364640}"/>
              </a:ext>
            </a:extLst>
          </p:cNvPr>
          <p:cNvSpPr txBox="1"/>
          <p:nvPr/>
        </p:nvSpPr>
        <p:spPr>
          <a:xfrm>
            <a:off x="7905749" y="3232747"/>
            <a:ext cx="236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Initiatives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7FCEC6-55CB-E8CD-DE5D-31884F8D943C}"/>
              </a:ext>
            </a:extLst>
          </p:cNvPr>
          <p:cNvSpPr txBox="1"/>
          <p:nvPr/>
        </p:nvSpPr>
        <p:spPr>
          <a:xfrm>
            <a:off x="1909756" y="3238876"/>
            <a:ext cx="2067622" cy="3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Example</a:t>
            </a:r>
          </a:p>
        </p:txBody>
      </p:sp>
    </p:spTree>
    <p:extLst>
      <p:ext uri="{BB962C8B-B14F-4D97-AF65-F5344CB8AC3E}">
        <p14:creationId xmlns:p14="http://schemas.microsoft.com/office/powerpoint/2010/main" val="22050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2A842-CD6C-699E-603C-9CCF1FD3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2A4E1D9-8290-DABA-36FA-1EC2B4E259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A4E1D9-8290-DABA-36FA-1EC2B4E25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8B32E54-01A1-9A73-7BA3-56E8B10F1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2EFDC3-BC57-7C95-0AC0-32BB7484B2A7}"/>
              </a:ext>
            </a:extLst>
          </p:cNvPr>
          <p:cNvSpPr txBox="1"/>
          <p:nvPr/>
        </p:nvSpPr>
        <p:spPr>
          <a:xfrm>
            <a:off x="2856570" y="181351"/>
            <a:ext cx="6478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Real-Time Traffic Management using AI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1FFE8-BE18-0026-F230-0456399EBC8F}"/>
              </a:ext>
            </a:extLst>
          </p:cNvPr>
          <p:cNvSpPr txBox="1"/>
          <p:nvPr/>
        </p:nvSpPr>
        <p:spPr>
          <a:xfrm>
            <a:off x="1112333" y="5543833"/>
            <a:ext cx="9967332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systems can not only ease congestion but also provide insights into long-term urban planning and traffic design.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452653F-41B2-3A49-429D-8260F0666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113" y="919242"/>
            <a:ext cx="4547144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DEEB282F-C26B-9D3E-0B5A-0DFC474032C9}"/>
              </a:ext>
            </a:extLst>
          </p:cNvPr>
          <p:cNvSpPr/>
          <p:nvPr/>
        </p:nvSpPr>
        <p:spPr>
          <a:xfrm>
            <a:off x="307587" y="1386965"/>
            <a:ext cx="6746153" cy="88571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8DF6F-7C77-52BB-F4B5-ABBFB3D1AD85}"/>
              </a:ext>
            </a:extLst>
          </p:cNvPr>
          <p:cNvSpPr txBox="1"/>
          <p:nvPr/>
        </p:nvSpPr>
        <p:spPr>
          <a:xfrm>
            <a:off x="65743" y="1506657"/>
            <a:ext cx="533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Detect congestion, accidents, and violations.</a:t>
            </a:r>
          </a:p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Provide live data to control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centres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DAD0565-70F1-8224-F284-FDB3E6BF38C4}"/>
              </a:ext>
            </a:extLst>
          </p:cNvPr>
          <p:cNvSpPr/>
          <p:nvPr/>
        </p:nvSpPr>
        <p:spPr>
          <a:xfrm>
            <a:off x="307587" y="2871759"/>
            <a:ext cx="6746153" cy="885717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2FC113-C2BF-9750-230F-6FDAF063A082}"/>
              </a:ext>
            </a:extLst>
          </p:cNvPr>
          <p:cNvSpPr txBox="1"/>
          <p:nvPr/>
        </p:nvSpPr>
        <p:spPr>
          <a:xfrm>
            <a:off x="0" y="3012018"/>
            <a:ext cx="633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drivers with real-time traffic predictions.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E91D6A-6670-EE39-EEE0-0E764B19DAA3}"/>
              </a:ext>
            </a:extLst>
          </p:cNvPr>
          <p:cNvSpPr txBox="1"/>
          <p:nvPr/>
        </p:nvSpPr>
        <p:spPr>
          <a:xfrm>
            <a:off x="385417" y="2362960"/>
            <a:ext cx="494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AI-Powered Variable Message Signs (VMS)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86CF5-0F1E-DE23-029C-3029A5434F0C}"/>
              </a:ext>
            </a:extLst>
          </p:cNvPr>
          <p:cNvSpPr txBox="1"/>
          <p:nvPr/>
        </p:nvSpPr>
        <p:spPr>
          <a:xfrm>
            <a:off x="307587" y="3806743"/>
            <a:ext cx="2067622" cy="3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87EF7-F371-63E9-EB63-7455EBC70F69}"/>
              </a:ext>
            </a:extLst>
          </p:cNvPr>
          <p:cNvSpPr txBox="1"/>
          <p:nvPr/>
        </p:nvSpPr>
        <p:spPr>
          <a:xfrm>
            <a:off x="385417" y="941716"/>
            <a:ext cx="2689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Edge AI Cameras</a:t>
            </a:r>
            <a:endParaRPr lang="en-IN" sz="2000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BCE295-3403-A688-444E-08F387D92F72}"/>
              </a:ext>
            </a:extLst>
          </p:cNvPr>
          <p:cNvSpPr txBox="1"/>
          <p:nvPr/>
        </p:nvSpPr>
        <p:spPr>
          <a:xfrm>
            <a:off x="401008" y="4749173"/>
            <a:ext cx="206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Example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E5FF4D-4D9F-AFF4-9639-6B6EFE636D55}"/>
              </a:ext>
            </a:extLst>
          </p:cNvPr>
          <p:cNvSpPr txBox="1"/>
          <p:nvPr/>
        </p:nvSpPr>
        <p:spPr>
          <a:xfrm>
            <a:off x="401008" y="4119284"/>
            <a:ext cx="9337953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Netherlands' expressways use AI-fed VMS boards with frequent updates.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Adjusts speed every 60 seconds using predictive AI Reduced average travel delays by 22%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B6967-452A-7705-B977-5DCA5796D549}"/>
              </a:ext>
            </a:extLst>
          </p:cNvPr>
          <p:cNvSpPr txBox="1"/>
          <p:nvPr/>
        </p:nvSpPr>
        <p:spPr>
          <a:xfrm>
            <a:off x="385417" y="5100034"/>
            <a:ext cx="933795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Mumbai–Pune Expressway- AI-based incident response time reduced by 40 %</a:t>
            </a:r>
          </a:p>
        </p:txBody>
      </p:sp>
    </p:spTree>
    <p:extLst>
      <p:ext uri="{BB962C8B-B14F-4D97-AF65-F5344CB8AC3E}">
        <p14:creationId xmlns:p14="http://schemas.microsoft.com/office/powerpoint/2010/main" val="61134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4E73014-3A3A-A519-6627-43A6C62E7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DAB07CE-39AF-7B6D-45AB-8E8B0B13FCF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AB07CE-39AF-7B6D-45AB-8E8B0B13F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C828A00-5FAB-B206-9435-FE59045B0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11F57A-A7D7-9AD3-BD92-5B00C06C2DED}"/>
              </a:ext>
            </a:extLst>
          </p:cNvPr>
          <p:cNvSpPr txBox="1"/>
          <p:nvPr/>
        </p:nvSpPr>
        <p:spPr>
          <a:xfrm>
            <a:off x="845389" y="198474"/>
            <a:ext cx="6913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 in </a:t>
            </a:r>
            <a:r>
              <a:rPr lang="en-I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road safety &amp; </a:t>
            </a:r>
            <a:r>
              <a:rPr lang="en-I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Enforecement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F1FC10C-14DB-CFA8-C2D2-22645AB49398}"/>
              </a:ext>
            </a:extLst>
          </p:cNvPr>
          <p:cNvSpPr/>
          <p:nvPr/>
        </p:nvSpPr>
        <p:spPr>
          <a:xfrm flipH="1">
            <a:off x="4259765" y="1325045"/>
            <a:ext cx="7676349" cy="69640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25168-F67F-B3BE-B739-AFBF874F3D45}"/>
              </a:ext>
            </a:extLst>
          </p:cNvPr>
          <p:cNvSpPr txBox="1">
            <a:spLocks/>
          </p:cNvSpPr>
          <p:nvPr/>
        </p:nvSpPr>
        <p:spPr>
          <a:xfrm>
            <a:off x="4153072" y="1457178"/>
            <a:ext cx="712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Analyze historical data and traffic patterns to identify hotspots.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7865CCC-57C0-1832-CAEC-10C696AE689A}"/>
              </a:ext>
            </a:extLst>
          </p:cNvPr>
          <p:cNvSpPr/>
          <p:nvPr/>
        </p:nvSpPr>
        <p:spPr>
          <a:xfrm flipH="1">
            <a:off x="4216139" y="2523987"/>
            <a:ext cx="7719975" cy="661723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FC154-7909-DAF4-A9D5-F1F0498B43A6}"/>
              </a:ext>
            </a:extLst>
          </p:cNvPr>
          <p:cNvSpPr txBox="1"/>
          <p:nvPr/>
        </p:nvSpPr>
        <p:spPr>
          <a:xfrm>
            <a:off x="4785053" y="2056962"/>
            <a:ext cx="32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Speed Violation Detection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9D680-1173-C4E0-0DFC-0B96A9BA724D}"/>
              </a:ext>
            </a:extLst>
          </p:cNvPr>
          <p:cNvSpPr txBox="1"/>
          <p:nvPr/>
        </p:nvSpPr>
        <p:spPr>
          <a:xfrm>
            <a:off x="4701556" y="957868"/>
            <a:ext cx="469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Crash Prediction Models</a:t>
            </a:r>
            <a:endParaRPr lang="en-IN" sz="1800" b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E047E5-9D3B-FFA4-3521-9C5E01798BCC}"/>
              </a:ext>
            </a:extLst>
          </p:cNvPr>
          <p:cNvSpPr txBox="1"/>
          <p:nvPr/>
        </p:nvSpPr>
        <p:spPr>
          <a:xfrm>
            <a:off x="12654775" y="4356843"/>
            <a:ext cx="226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Perspective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268B3F-8CC1-7F95-2547-20AB2F74A137}"/>
              </a:ext>
            </a:extLst>
          </p:cNvPr>
          <p:cNvSpPr txBox="1"/>
          <p:nvPr/>
        </p:nvSpPr>
        <p:spPr>
          <a:xfrm>
            <a:off x="4785053" y="4445083"/>
            <a:ext cx="32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Implementation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A10DB5-0990-EF4C-AA83-BF7A4DCC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2" y="1142534"/>
            <a:ext cx="3596770" cy="44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D8EFE29F-8768-9210-E0B7-F1AEA1FF54F5}"/>
              </a:ext>
            </a:extLst>
          </p:cNvPr>
          <p:cNvSpPr/>
          <p:nvPr/>
        </p:nvSpPr>
        <p:spPr>
          <a:xfrm flipH="1">
            <a:off x="4259765" y="3774827"/>
            <a:ext cx="7694340" cy="646331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758744-AF20-CAC2-F4F9-04F623146958}"/>
              </a:ext>
            </a:extLst>
          </p:cNvPr>
          <p:cNvSpPr txBox="1"/>
          <p:nvPr/>
        </p:nvSpPr>
        <p:spPr>
          <a:xfrm>
            <a:off x="4785054" y="3330829"/>
            <a:ext cx="32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Wrong-Way Detection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3366A1-A962-7266-52BC-E6A2A62BB280}"/>
              </a:ext>
            </a:extLst>
          </p:cNvPr>
          <p:cNvSpPr txBox="1">
            <a:spLocks/>
          </p:cNvSpPr>
          <p:nvPr/>
        </p:nvSpPr>
        <p:spPr>
          <a:xfrm>
            <a:off x="4153072" y="2639364"/>
            <a:ext cx="788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and License Plate Recognition (LPR) systems monitor over speeding.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7731B2-5DA4-01CC-4863-A3C7BA9F59A8}"/>
              </a:ext>
            </a:extLst>
          </p:cNvPr>
          <p:cNvSpPr txBox="1">
            <a:spLocks/>
          </p:cNvSpPr>
          <p:nvPr/>
        </p:nvSpPr>
        <p:spPr>
          <a:xfrm>
            <a:off x="4153072" y="3910029"/>
            <a:ext cx="712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778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Analyze historical data and traffic patterns to identify hotspots.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A2BF0C-43DF-CA37-C611-65CA75741C93}"/>
              </a:ext>
            </a:extLst>
          </p:cNvPr>
          <p:cNvSpPr txBox="1"/>
          <p:nvPr/>
        </p:nvSpPr>
        <p:spPr>
          <a:xfrm>
            <a:off x="3957417" y="4771546"/>
            <a:ext cx="7978697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88900" indent="179388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MSRDC-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detects wrong-way driving, speeding, and license plate violations</a:t>
            </a:r>
          </a:p>
          <a:p>
            <a:pPr marL="88900" indent="179388"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checks reduced by 70 %</a:t>
            </a:r>
          </a:p>
          <a:p>
            <a:pPr marL="88900" indent="179388"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Enabled better fine collections — boosting compliance and revenue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FAE794-8850-4894-4AE0-6EBB989DDBBE}"/>
              </a:ext>
            </a:extLst>
          </p:cNvPr>
          <p:cNvSpPr txBox="1"/>
          <p:nvPr/>
        </p:nvSpPr>
        <p:spPr>
          <a:xfrm>
            <a:off x="1193177" y="5760116"/>
            <a:ext cx="928896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 measures transform roads from passive spaces to active protectors of human lives.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01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1335</Words>
  <Application>Microsoft Office PowerPoint</Application>
  <PresentationFormat>Widescreen</PresentationFormat>
  <Paragraphs>216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Times New Roman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Gautam Panchal</dc:creator>
  <cp:lastModifiedBy>Nilkant Borase</cp:lastModifiedBy>
  <cp:revision>101</cp:revision>
  <dcterms:created xsi:type="dcterms:W3CDTF">2025-05-20T17:14:42Z</dcterms:created>
  <dcterms:modified xsi:type="dcterms:W3CDTF">2025-05-27T07:35:55Z</dcterms:modified>
</cp:coreProperties>
</file>