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8" r:id="rId2"/>
    <p:sldId id="2147469899" r:id="rId3"/>
    <p:sldId id="269" r:id="rId4"/>
    <p:sldId id="2147469875" r:id="rId5"/>
    <p:sldId id="2147469873" r:id="rId6"/>
    <p:sldId id="2147469878" r:id="rId7"/>
    <p:sldId id="2147469871" r:id="rId8"/>
    <p:sldId id="2147469877" r:id="rId9"/>
    <p:sldId id="2147469883" r:id="rId10"/>
    <p:sldId id="2147469895" r:id="rId11"/>
    <p:sldId id="2147469885" r:id="rId12"/>
    <p:sldId id="2147469886" r:id="rId13"/>
    <p:sldId id="2147469876" r:id="rId14"/>
    <p:sldId id="2147469893" r:id="rId15"/>
    <p:sldId id="2147469884" r:id="rId16"/>
    <p:sldId id="2147469872" r:id="rId17"/>
    <p:sldId id="2147469881" r:id="rId18"/>
    <p:sldId id="2147469887" r:id="rId19"/>
    <p:sldId id="2147469896" r:id="rId20"/>
    <p:sldId id="2147469894" r:id="rId21"/>
    <p:sldId id="2147469897" r:id="rId22"/>
    <p:sldId id="2147469889" r:id="rId23"/>
    <p:sldId id="2147469874" r:id="rId24"/>
    <p:sldId id="21474698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3" autoAdjust="0"/>
    <p:restoredTop sz="93447" autoAdjust="0"/>
  </p:normalViewPr>
  <p:slideViewPr>
    <p:cSldViewPr snapToGrid="0">
      <p:cViewPr varScale="1">
        <p:scale>
          <a:sx n="56" d="100"/>
          <a:sy n="5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D4433A-3CC5-4347-9A6B-4B6A0FEB703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149EAE80-38DB-4C07-92B8-98D7B5819817}">
      <dgm:prSet phldrT="[Text]" custT="1"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Char char="Ø"/>
          </a:pPr>
          <a:r>
            <a:rPr lang="en-IN" sz="1600" b="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Over 146,000 </a:t>
          </a:r>
          <a:r>
            <a:rPr lang="en-IN" sz="1600" b="0" dirty="0" err="1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kilometers</a:t>
          </a:r>
          <a:r>
            <a:rPr lang="en-IN" sz="1600" b="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 of highways—the second-largest network in the world.</a:t>
          </a:r>
          <a:endParaRPr lang="en-IN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3F8610-4982-44AB-B7CA-9A3B0D1B6DFC}" type="parTrans" cxnId="{208DAE5E-FFB1-4BDE-8DD4-43404C5C91C2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IN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53E6D2-028A-41CA-BD61-E22163E71D5D}" type="sibTrans" cxnId="{208DAE5E-FFB1-4BDE-8DD4-43404C5C91C2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IN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1A69E5-EFBA-4B99-A150-A5863ADC5C1B}">
      <dgm:prSet custT="1"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Char char="Ø"/>
          </a:pPr>
          <a:r>
            <a: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About 56,700 km NH length has been constructed in the country during the last five years.</a:t>
          </a:r>
          <a:endParaRPr lang="en-IN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D5F4AD-D729-4370-8D76-70CF59466E90}" type="parTrans" cxnId="{0FF1E95A-E3F5-412E-90F2-29BF4067ED3C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IN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5C37BF-7337-4415-BE9E-DD7C1D3DA8A1}" type="sibTrans" cxnId="{0FF1E95A-E3F5-412E-90F2-29BF4067ED3C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IN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3A1387-59FF-41E7-BB20-609761A03AEC}">
      <dgm:prSet custT="1"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Char char="Ø"/>
          </a:pPr>
          <a:r>
            <a:rPr lang="en-US" sz="1600" b="0" dirty="0">
              <a:latin typeface="Arial" panose="020B0604020202020204" pitchFamily="34" charset="0"/>
              <a:cs typeface="Arial" panose="020B0604020202020204" pitchFamily="34" charset="0"/>
            </a:rPr>
            <a:t>National Highways constitute only about 2% of India’s total road network, handle nearly 40% of the total traffic.</a:t>
          </a:r>
          <a:endParaRPr lang="en-IN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9D41CD-580B-466B-91C4-189DCFB6BB10}" type="parTrans" cxnId="{DD4ADC9B-421D-45D3-A7F2-82023EAF9E30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IN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2642CB-FDCD-47E9-AD42-B8E15B26930F}" type="sibTrans" cxnId="{DD4ADC9B-421D-45D3-A7F2-82023EAF9E30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IN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09A5D4-1A54-43C9-BE70-1528F206A63A}">
      <dgm:prSet custT="1"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Char char="Ø"/>
          </a:pPr>
          <a:r>
            <a:rPr lang="en-IN" sz="1600" b="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These roads carry 60% of our freight &amp; underpinning a $3 trillion economy. </a:t>
          </a:r>
          <a:endParaRPr lang="en-IN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7FF502-F410-41A3-9258-40824D77908E}" type="parTrans" cxnId="{18E790F8-8EFC-4759-8DEC-7C743AF97B71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IN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FA1FA7-E2C1-433F-B347-214A83FFA1E5}" type="sibTrans" cxnId="{18E790F8-8EFC-4759-8DEC-7C743AF97B71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IN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E11919-C926-43DE-8016-827EA9F9BB15}">
      <dgm:prSet custT="1"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Char char="Ø"/>
          </a:pPr>
          <a:r>
            <a:rPr lang="en-IN" sz="1600" b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India aims to expand the NH network to 200,000 km by 2037.</a:t>
          </a:r>
          <a:endParaRPr lang="en-IN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FA757C-5B59-4C9A-9267-D21219C89616}" type="parTrans" cxnId="{F1588CF6-D25D-45EB-A4DC-CC42B6D7DAE7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IN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0A50DC-5BAC-4E6E-ABD9-7B0333DFCE02}" type="sibTrans" cxnId="{F1588CF6-D25D-45EB-A4DC-CC42B6D7DAE7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IN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4D4925-FB22-40CB-89F2-E5CBF65B6237}">
      <dgm:prSet custT="1"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Char char="Ø"/>
          </a:pPr>
          <a:r>
            <a:rPr lang="en-IN" sz="1600" b="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We</a:t>
          </a:r>
          <a:r>
            <a:rPr lang="en-IN" sz="1600" b="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 spent ₹15,000 crore annually on maintenance, yet 40% of our highways need urgent repairs due to soaring traffic—up 50% by 2030, as per industry projections—and monsoon havoc.</a:t>
          </a:r>
          <a:endParaRPr lang="en-IN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ECF5D7-006E-49ED-9202-99432D797ACC}" type="parTrans" cxnId="{CD0A2421-8899-47C8-8148-13C5FB010D00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IN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9634C5-4A20-436A-BC42-67391B8CC5AE}" type="sibTrans" cxnId="{CD0A2421-8899-47C8-8148-13C5FB010D00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IN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252A59-052B-4E8C-B5B5-D32D3978794A}">
      <dgm:prSet/>
      <dgm:spPr/>
      <dgm:t>
        <a:bodyPr/>
        <a:lstStyle/>
        <a:p>
          <a:pPr>
            <a:lnSpc>
              <a:spcPct val="150000"/>
            </a:lnSpc>
          </a:pPr>
          <a:endParaRPr lang="en-IN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661731-45D7-409C-A37F-C72C2AD4FB46}" type="parTrans" cxnId="{611106EF-5A56-4B85-A249-754F799C3788}">
      <dgm:prSet/>
      <dgm:spPr/>
      <dgm:t>
        <a:bodyPr/>
        <a:lstStyle/>
        <a:p>
          <a:pPr>
            <a:lnSpc>
              <a:spcPct val="150000"/>
            </a:lnSpc>
          </a:pPr>
          <a:endParaRPr lang="en-IN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570D59-F2B2-4862-9DC6-3F88BD2741D4}" type="sibTrans" cxnId="{611106EF-5A56-4B85-A249-754F799C3788}">
      <dgm:prSet/>
      <dgm:spPr/>
      <dgm:t>
        <a:bodyPr/>
        <a:lstStyle/>
        <a:p>
          <a:pPr>
            <a:lnSpc>
              <a:spcPct val="150000"/>
            </a:lnSpc>
          </a:pPr>
          <a:endParaRPr lang="en-IN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24BB8A-7B46-4BFE-B153-73E6ADAB8147}" type="pres">
      <dgm:prSet presAssocID="{1FD4433A-3CC5-4347-9A6B-4B6A0FEB7033}" presName="vert0" presStyleCnt="0">
        <dgm:presLayoutVars>
          <dgm:dir/>
          <dgm:animOne val="branch"/>
          <dgm:animLvl val="lvl"/>
        </dgm:presLayoutVars>
      </dgm:prSet>
      <dgm:spPr/>
    </dgm:pt>
    <dgm:pt modelId="{7E5E5586-7DC0-4805-B56E-A1FA9B16DF8A}" type="pres">
      <dgm:prSet presAssocID="{149EAE80-38DB-4C07-92B8-98D7B5819817}" presName="thickLine" presStyleLbl="alignNode1" presStyleIdx="0" presStyleCnt="7"/>
      <dgm:spPr/>
    </dgm:pt>
    <dgm:pt modelId="{20AFE46E-E79C-4DCA-BA68-A282593B7DA3}" type="pres">
      <dgm:prSet presAssocID="{149EAE80-38DB-4C07-92B8-98D7B5819817}" presName="horz1" presStyleCnt="0"/>
      <dgm:spPr/>
    </dgm:pt>
    <dgm:pt modelId="{62DE76CE-F268-4846-ADB2-7D3B863148EA}" type="pres">
      <dgm:prSet presAssocID="{149EAE80-38DB-4C07-92B8-98D7B5819817}" presName="tx1" presStyleLbl="revTx" presStyleIdx="0" presStyleCnt="7" custScaleY="991738"/>
      <dgm:spPr/>
    </dgm:pt>
    <dgm:pt modelId="{E05F3B7C-03FF-4FC7-A691-80C6FE0B3D4D}" type="pres">
      <dgm:prSet presAssocID="{149EAE80-38DB-4C07-92B8-98D7B5819817}" presName="vert1" presStyleCnt="0"/>
      <dgm:spPr/>
    </dgm:pt>
    <dgm:pt modelId="{1B0EEEA2-7D9E-482C-8BFF-87DA1EC1EACB}" type="pres">
      <dgm:prSet presAssocID="{8F1A69E5-EFBA-4B99-A150-A5863ADC5C1B}" presName="thickLine" presStyleLbl="alignNode1" presStyleIdx="1" presStyleCnt="7" custLinFactNeighborY="-1429"/>
      <dgm:spPr/>
    </dgm:pt>
    <dgm:pt modelId="{740E2D25-2E83-4F12-86E1-AA443A7AFFC5}" type="pres">
      <dgm:prSet presAssocID="{8F1A69E5-EFBA-4B99-A150-A5863ADC5C1B}" presName="horz1" presStyleCnt="0"/>
      <dgm:spPr/>
    </dgm:pt>
    <dgm:pt modelId="{B66E1FCE-BAB8-4863-825A-267B33D4518A}" type="pres">
      <dgm:prSet presAssocID="{8F1A69E5-EFBA-4B99-A150-A5863ADC5C1B}" presName="tx1" presStyleLbl="revTx" presStyleIdx="1" presStyleCnt="7" custScaleY="971798"/>
      <dgm:spPr/>
    </dgm:pt>
    <dgm:pt modelId="{16120156-82B6-4C36-B3A4-267F1DB509B0}" type="pres">
      <dgm:prSet presAssocID="{8F1A69E5-EFBA-4B99-A150-A5863ADC5C1B}" presName="vert1" presStyleCnt="0"/>
      <dgm:spPr/>
    </dgm:pt>
    <dgm:pt modelId="{C8C88EC2-0051-4008-8EF0-8E212FBE9DC8}" type="pres">
      <dgm:prSet presAssocID="{823A1387-59FF-41E7-BB20-609761A03AEC}" presName="thickLine" presStyleLbl="alignNode1" presStyleIdx="2" presStyleCnt="7"/>
      <dgm:spPr/>
    </dgm:pt>
    <dgm:pt modelId="{4424F8E7-BFE7-47EA-A317-2E8E34ED9DAF}" type="pres">
      <dgm:prSet presAssocID="{823A1387-59FF-41E7-BB20-609761A03AEC}" presName="horz1" presStyleCnt="0"/>
      <dgm:spPr/>
    </dgm:pt>
    <dgm:pt modelId="{6BF199B7-81EE-4DF7-B191-E27A9F9C0FB9}" type="pres">
      <dgm:prSet presAssocID="{823A1387-59FF-41E7-BB20-609761A03AEC}" presName="tx1" presStyleLbl="revTx" presStyleIdx="2" presStyleCnt="7" custScaleY="933282"/>
      <dgm:spPr/>
    </dgm:pt>
    <dgm:pt modelId="{117CA9CB-B5FF-41E4-9F45-0074B78A131C}" type="pres">
      <dgm:prSet presAssocID="{823A1387-59FF-41E7-BB20-609761A03AEC}" presName="vert1" presStyleCnt="0"/>
      <dgm:spPr/>
    </dgm:pt>
    <dgm:pt modelId="{AC1B08EE-E8C6-4AB6-8200-1A2464F4BC4C}" type="pres">
      <dgm:prSet presAssocID="{AF09A5D4-1A54-43C9-BE70-1528F206A63A}" presName="thickLine" presStyleLbl="alignNode1" presStyleIdx="3" presStyleCnt="7"/>
      <dgm:spPr/>
    </dgm:pt>
    <dgm:pt modelId="{16581075-314D-416F-997A-159CA9E5FC6B}" type="pres">
      <dgm:prSet presAssocID="{AF09A5D4-1A54-43C9-BE70-1528F206A63A}" presName="horz1" presStyleCnt="0"/>
      <dgm:spPr/>
    </dgm:pt>
    <dgm:pt modelId="{7BD2F3AD-7DE5-4414-91A8-96E33312424D}" type="pres">
      <dgm:prSet presAssocID="{AF09A5D4-1A54-43C9-BE70-1528F206A63A}" presName="tx1" presStyleLbl="revTx" presStyleIdx="3" presStyleCnt="7" custScaleY="911061"/>
      <dgm:spPr/>
    </dgm:pt>
    <dgm:pt modelId="{0B6D88A0-3505-4A4F-B709-F98A8E13EDCD}" type="pres">
      <dgm:prSet presAssocID="{AF09A5D4-1A54-43C9-BE70-1528F206A63A}" presName="vert1" presStyleCnt="0"/>
      <dgm:spPr/>
    </dgm:pt>
    <dgm:pt modelId="{B206C79E-1521-40F8-92FC-A3AF9331C26E}" type="pres">
      <dgm:prSet presAssocID="{D3E11919-C926-43DE-8016-827EA9F9BB15}" presName="thickLine" presStyleLbl="alignNode1" presStyleIdx="4" presStyleCnt="7"/>
      <dgm:spPr/>
    </dgm:pt>
    <dgm:pt modelId="{2686E2E3-70FF-426A-862E-AED396BA22D4}" type="pres">
      <dgm:prSet presAssocID="{D3E11919-C926-43DE-8016-827EA9F9BB15}" presName="horz1" presStyleCnt="0"/>
      <dgm:spPr/>
    </dgm:pt>
    <dgm:pt modelId="{D593D9C8-3192-414A-952F-D38ED18A106F}" type="pres">
      <dgm:prSet presAssocID="{D3E11919-C926-43DE-8016-827EA9F9BB15}" presName="tx1" presStyleLbl="revTx" presStyleIdx="4" presStyleCnt="7" custScaleY="623879"/>
      <dgm:spPr/>
    </dgm:pt>
    <dgm:pt modelId="{9AA11006-F078-4FF2-A322-D611EA6C9D71}" type="pres">
      <dgm:prSet presAssocID="{D3E11919-C926-43DE-8016-827EA9F9BB15}" presName="vert1" presStyleCnt="0"/>
      <dgm:spPr/>
    </dgm:pt>
    <dgm:pt modelId="{A7C06052-7D59-423C-88FE-38F3155A605F}" type="pres">
      <dgm:prSet presAssocID="{AD4D4925-FB22-40CB-89F2-E5CBF65B6237}" presName="thickLine" presStyleLbl="alignNode1" presStyleIdx="5" presStyleCnt="7"/>
      <dgm:spPr/>
    </dgm:pt>
    <dgm:pt modelId="{B88A5617-B8EE-4F51-BB08-6FC7F4727FB0}" type="pres">
      <dgm:prSet presAssocID="{AD4D4925-FB22-40CB-89F2-E5CBF65B6237}" presName="horz1" presStyleCnt="0"/>
      <dgm:spPr/>
    </dgm:pt>
    <dgm:pt modelId="{B6968381-624C-4444-B275-87ECC1FE8DD7}" type="pres">
      <dgm:prSet presAssocID="{AD4D4925-FB22-40CB-89F2-E5CBF65B6237}" presName="tx1" presStyleLbl="revTx" presStyleIdx="5" presStyleCnt="7" custScaleX="100392" custScaleY="1355659"/>
      <dgm:spPr/>
    </dgm:pt>
    <dgm:pt modelId="{D39EB14E-A5F5-46D6-87C7-3074E8EF97C5}" type="pres">
      <dgm:prSet presAssocID="{AD4D4925-FB22-40CB-89F2-E5CBF65B6237}" presName="vert1" presStyleCnt="0"/>
      <dgm:spPr/>
    </dgm:pt>
    <dgm:pt modelId="{B8BFDD5A-52CC-47C1-9DB2-72E94BBFFB2D}" type="pres">
      <dgm:prSet presAssocID="{AF252A59-052B-4E8C-B5B5-D32D3978794A}" presName="thickLine" presStyleLbl="alignNode1" presStyleIdx="6" presStyleCnt="7"/>
      <dgm:spPr/>
    </dgm:pt>
    <dgm:pt modelId="{62F901A7-46F7-41CB-A855-BC82B1AEBD5A}" type="pres">
      <dgm:prSet presAssocID="{AF252A59-052B-4E8C-B5B5-D32D3978794A}" presName="horz1" presStyleCnt="0"/>
      <dgm:spPr/>
    </dgm:pt>
    <dgm:pt modelId="{B5A73F21-98A2-4738-B59F-C0487A7728E5}" type="pres">
      <dgm:prSet presAssocID="{AF252A59-052B-4E8C-B5B5-D32D3978794A}" presName="tx1" presStyleLbl="revTx" presStyleIdx="6" presStyleCnt="7"/>
      <dgm:spPr/>
    </dgm:pt>
    <dgm:pt modelId="{93107708-0687-4FEB-80DD-C5FB5BD6319C}" type="pres">
      <dgm:prSet presAssocID="{AF252A59-052B-4E8C-B5B5-D32D3978794A}" presName="vert1" presStyleCnt="0"/>
      <dgm:spPr/>
    </dgm:pt>
  </dgm:ptLst>
  <dgm:cxnLst>
    <dgm:cxn modelId="{CD0A2421-8899-47C8-8148-13C5FB010D00}" srcId="{1FD4433A-3CC5-4347-9A6B-4B6A0FEB7033}" destId="{AD4D4925-FB22-40CB-89F2-E5CBF65B6237}" srcOrd="5" destOrd="0" parTransId="{E0ECF5D7-006E-49ED-9202-99432D797ACC}" sibTransId="{3B9634C5-4A20-436A-BC42-67391B8CC5AE}"/>
    <dgm:cxn modelId="{76C9123A-3069-4227-8FE7-2FD1F669EB47}" type="presOf" srcId="{AD4D4925-FB22-40CB-89F2-E5CBF65B6237}" destId="{B6968381-624C-4444-B275-87ECC1FE8DD7}" srcOrd="0" destOrd="0" presId="urn:microsoft.com/office/officeart/2008/layout/LinedList"/>
    <dgm:cxn modelId="{208DAE5E-FFB1-4BDE-8DD4-43404C5C91C2}" srcId="{1FD4433A-3CC5-4347-9A6B-4B6A0FEB7033}" destId="{149EAE80-38DB-4C07-92B8-98D7B5819817}" srcOrd="0" destOrd="0" parTransId="{753F8610-4982-44AB-B7CA-9A3B0D1B6DFC}" sibTransId="{8853E6D2-028A-41CA-BD61-E22163E71D5D}"/>
    <dgm:cxn modelId="{096DFE53-D38C-435F-90FC-121DB1FF5F30}" type="presOf" srcId="{D3E11919-C926-43DE-8016-827EA9F9BB15}" destId="{D593D9C8-3192-414A-952F-D38ED18A106F}" srcOrd="0" destOrd="0" presId="urn:microsoft.com/office/officeart/2008/layout/LinedList"/>
    <dgm:cxn modelId="{0FF1E95A-E3F5-412E-90F2-29BF4067ED3C}" srcId="{1FD4433A-3CC5-4347-9A6B-4B6A0FEB7033}" destId="{8F1A69E5-EFBA-4B99-A150-A5863ADC5C1B}" srcOrd="1" destOrd="0" parTransId="{65D5F4AD-D729-4370-8D76-70CF59466E90}" sibTransId="{115C37BF-7337-4415-BE9E-DD7C1D3DA8A1}"/>
    <dgm:cxn modelId="{FE27AD7F-79FB-4DCA-B88F-18DACF1447AA}" type="presOf" srcId="{149EAE80-38DB-4C07-92B8-98D7B5819817}" destId="{62DE76CE-F268-4846-ADB2-7D3B863148EA}" srcOrd="0" destOrd="0" presId="urn:microsoft.com/office/officeart/2008/layout/LinedList"/>
    <dgm:cxn modelId="{3C06808C-D758-4589-AF8F-6AEEEC08D8F8}" type="presOf" srcId="{AF252A59-052B-4E8C-B5B5-D32D3978794A}" destId="{B5A73F21-98A2-4738-B59F-C0487A7728E5}" srcOrd="0" destOrd="0" presId="urn:microsoft.com/office/officeart/2008/layout/LinedList"/>
    <dgm:cxn modelId="{D640F192-F14E-4DF8-9DB8-4A19E83D8DD5}" type="presOf" srcId="{AF09A5D4-1A54-43C9-BE70-1528F206A63A}" destId="{7BD2F3AD-7DE5-4414-91A8-96E33312424D}" srcOrd="0" destOrd="0" presId="urn:microsoft.com/office/officeart/2008/layout/LinedList"/>
    <dgm:cxn modelId="{DD4ADC9B-421D-45D3-A7F2-82023EAF9E30}" srcId="{1FD4433A-3CC5-4347-9A6B-4B6A0FEB7033}" destId="{823A1387-59FF-41E7-BB20-609761A03AEC}" srcOrd="2" destOrd="0" parTransId="{F19D41CD-580B-466B-91C4-189DCFB6BB10}" sibTransId="{332642CB-FDCD-47E9-AD42-B8E15B26930F}"/>
    <dgm:cxn modelId="{E7A3D4D0-4722-486D-B3A0-C415F294F036}" type="presOf" srcId="{823A1387-59FF-41E7-BB20-609761A03AEC}" destId="{6BF199B7-81EE-4DF7-B191-E27A9F9C0FB9}" srcOrd="0" destOrd="0" presId="urn:microsoft.com/office/officeart/2008/layout/LinedList"/>
    <dgm:cxn modelId="{29586CE9-6F07-4E59-B85E-818F6F87306E}" type="presOf" srcId="{1FD4433A-3CC5-4347-9A6B-4B6A0FEB7033}" destId="{DE24BB8A-7B46-4BFE-B153-73E6ADAB8147}" srcOrd="0" destOrd="0" presId="urn:microsoft.com/office/officeart/2008/layout/LinedList"/>
    <dgm:cxn modelId="{0C3226EB-224C-4A12-BFAA-22E08B620D5E}" type="presOf" srcId="{8F1A69E5-EFBA-4B99-A150-A5863ADC5C1B}" destId="{B66E1FCE-BAB8-4863-825A-267B33D4518A}" srcOrd="0" destOrd="0" presId="urn:microsoft.com/office/officeart/2008/layout/LinedList"/>
    <dgm:cxn modelId="{611106EF-5A56-4B85-A249-754F799C3788}" srcId="{1FD4433A-3CC5-4347-9A6B-4B6A0FEB7033}" destId="{AF252A59-052B-4E8C-B5B5-D32D3978794A}" srcOrd="6" destOrd="0" parTransId="{97661731-45D7-409C-A37F-C72C2AD4FB46}" sibTransId="{93570D59-F2B2-4862-9DC6-3F88BD2741D4}"/>
    <dgm:cxn modelId="{F1588CF6-D25D-45EB-A4DC-CC42B6D7DAE7}" srcId="{1FD4433A-3CC5-4347-9A6B-4B6A0FEB7033}" destId="{D3E11919-C926-43DE-8016-827EA9F9BB15}" srcOrd="4" destOrd="0" parTransId="{78FA757C-5B59-4C9A-9267-D21219C89616}" sibTransId="{590A50DC-5BAC-4E6E-ABD9-7B0333DFCE02}"/>
    <dgm:cxn modelId="{18E790F8-8EFC-4759-8DEC-7C743AF97B71}" srcId="{1FD4433A-3CC5-4347-9A6B-4B6A0FEB7033}" destId="{AF09A5D4-1A54-43C9-BE70-1528F206A63A}" srcOrd="3" destOrd="0" parTransId="{DC7FF502-F410-41A3-9258-40824D77908E}" sibTransId="{F9FA1FA7-E2C1-433F-B347-214A83FFA1E5}"/>
    <dgm:cxn modelId="{48E1498D-1DAF-44AC-9C38-9D1C1112B582}" type="presParOf" srcId="{DE24BB8A-7B46-4BFE-B153-73E6ADAB8147}" destId="{7E5E5586-7DC0-4805-B56E-A1FA9B16DF8A}" srcOrd="0" destOrd="0" presId="urn:microsoft.com/office/officeart/2008/layout/LinedList"/>
    <dgm:cxn modelId="{56CAA5E6-A308-43DF-951B-A59A4F780563}" type="presParOf" srcId="{DE24BB8A-7B46-4BFE-B153-73E6ADAB8147}" destId="{20AFE46E-E79C-4DCA-BA68-A282593B7DA3}" srcOrd="1" destOrd="0" presId="urn:microsoft.com/office/officeart/2008/layout/LinedList"/>
    <dgm:cxn modelId="{496EDEA7-1990-409E-961C-5C0A946475A6}" type="presParOf" srcId="{20AFE46E-E79C-4DCA-BA68-A282593B7DA3}" destId="{62DE76CE-F268-4846-ADB2-7D3B863148EA}" srcOrd="0" destOrd="0" presId="urn:microsoft.com/office/officeart/2008/layout/LinedList"/>
    <dgm:cxn modelId="{CD4DC0F4-A3B1-42C8-A1D8-F70864867FDA}" type="presParOf" srcId="{20AFE46E-E79C-4DCA-BA68-A282593B7DA3}" destId="{E05F3B7C-03FF-4FC7-A691-80C6FE0B3D4D}" srcOrd="1" destOrd="0" presId="urn:microsoft.com/office/officeart/2008/layout/LinedList"/>
    <dgm:cxn modelId="{B907EAA5-9DCF-49AB-9C92-E1E300470C5E}" type="presParOf" srcId="{DE24BB8A-7B46-4BFE-B153-73E6ADAB8147}" destId="{1B0EEEA2-7D9E-482C-8BFF-87DA1EC1EACB}" srcOrd="2" destOrd="0" presId="urn:microsoft.com/office/officeart/2008/layout/LinedList"/>
    <dgm:cxn modelId="{C7C18E6F-DA15-4EF2-BEA7-DA6CC6655002}" type="presParOf" srcId="{DE24BB8A-7B46-4BFE-B153-73E6ADAB8147}" destId="{740E2D25-2E83-4F12-86E1-AA443A7AFFC5}" srcOrd="3" destOrd="0" presId="urn:microsoft.com/office/officeart/2008/layout/LinedList"/>
    <dgm:cxn modelId="{805544B7-7091-4602-8C7B-3AB85E2A7E3A}" type="presParOf" srcId="{740E2D25-2E83-4F12-86E1-AA443A7AFFC5}" destId="{B66E1FCE-BAB8-4863-825A-267B33D4518A}" srcOrd="0" destOrd="0" presId="urn:microsoft.com/office/officeart/2008/layout/LinedList"/>
    <dgm:cxn modelId="{002F8254-7ED5-4926-B3DD-5C04C8DC8538}" type="presParOf" srcId="{740E2D25-2E83-4F12-86E1-AA443A7AFFC5}" destId="{16120156-82B6-4C36-B3A4-267F1DB509B0}" srcOrd="1" destOrd="0" presId="urn:microsoft.com/office/officeart/2008/layout/LinedList"/>
    <dgm:cxn modelId="{FF210866-8D7E-4232-A928-AA7E31861E6E}" type="presParOf" srcId="{DE24BB8A-7B46-4BFE-B153-73E6ADAB8147}" destId="{C8C88EC2-0051-4008-8EF0-8E212FBE9DC8}" srcOrd="4" destOrd="0" presId="urn:microsoft.com/office/officeart/2008/layout/LinedList"/>
    <dgm:cxn modelId="{37D72233-435F-41FF-8E47-54E8C252F579}" type="presParOf" srcId="{DE24BB8A-7B46-4BFE-B153-73E6ADAB8147}" destId="{4424F8E7-BFE7-47EA-A317-2E8E34ED9DAF}" srcOrd="5" destOrd="0" presId="urn:microsoft.com/office/officeart/2008/layout/LinedList"/>
    <dgm:cxn modelId="{321F923C-153D-48D4-8FE1-9D752BC6BFC2}" type="presParOf" srcId="{4424F8E7-BFE7-47EA-A317-2E8E34ED9DAF}" destId="{6BF199B7-81EE-4DF7-B191-E27A9F9C0FB9}" srcOrd="0" destOrd="0" presId="urn:microsoft.com/office/officeart/2008/layout/LinedList"/>
    <dgm:cxn modelId="{9C107F1A-CA92-48EE-94F1-5CB90ECD1A3A}" type="presParOf" srcId="{4424F8E7-BFE7-47EA-A317-2E8E34ED9DAF}" destId="{117CA9CB-B5FF-41E4-9F45-0074B78A131C}" srcOrd="1" destOrd="0" presId="urn:microsoft.com/office/officeart/2008/layout/LinedList"/>
    <dgm:cxn modelId="{5F87BC66-FC30-4A37-A12E-210BDCA82EF2}" type="presParOf" srcId="{DE24BB8A-7B46-4BFE-B153-73E6ADAB8147}" destId="{AC1B08EE-E8C6-4AB6-8200-1A2464F4BC4C}" srcOrd="6" destOrd="0" presId="urn:microsoft.com/office/officeart/2008/layout/LinedList"/>
    <dgm:cxn modelId="{758E18BF-D457-4D95-84BE-7FA9E060CC63}" type="presParOf" srcId="{DE24BB8A-7B46-4BFE-B153-73E6ADAB8147}" destId="{16581075-314D-416F-997A-159CA9E5FC6B}" srcOrd="7" destOrd="0" presId="urn:microsoft.com/office/officeart/2008/layout/LinedList"/>
    <dgm:cxn modelId="{0436D963-3880-447D-A4A5-3DC52DE59259}" type="presParOf" srcId="{16581075-314D-416F-997A-159CA9E5FC6B}" destId="{7BD2F3AD-7DE5-4414-91A8-96E33312424D}" srcOrd="0" destOrd="0" presId="urn:microsoft.com/office/officeart/2008/layout/LinedList"/>
    <dgm:cxn modelId="{36B71BA1-4D21-48CC-8B00-60ED45CE73A5}" type="presParOf" srcId="{16581075-314D-416F-997A-159CA9E5FC6B}" destId="{0B6D88A0-3505-4A4F-B709-F98A8E13EDCD}" srcOrd="1" destOrd="0" presId="urn:microsoft.com/office/officeart/2008/layout/LinedList"/>
    <dgm:cxn modelId="{3D6D36B1-5718-4A7F-957C-3EA6A200E3F4}" type="presParOf" srcId="{DE24BB8A-7B46-4BFE-B153-73E6ADAB8147}" destId="{B206C79E-1521-40F8-92FC-A3AF9331C26E}" srcOrd="8" destOrd="0" presId="urn:microsoft.com/office/officeart/2008/layout/LinedList"/>
    <dgm:cxn modelId="{A6E23424-438E-434F-B8C0-EC48FCF639C5}" type="presParOf" srcId="{DE24BB8A-7B46-4BFE-B153-73E6ADAB8147}" destId="{2686E2E3-70FF-426A-862E-AED396BA22D4}" srcOrd="9" destOrd="0" presId="urn:microsoft.com/office/officeart/2008/layout/LinedList"/>
    <dgm:cxn modelId="{9DB87937-A117-4C29-8892-605005F895D6}" type="presParOf" srcId="{2686E2E3-70FF-426A-862E-AED396BA22D4}" destId="{D593D9C8-3192-414A-952F-D38ED18A106F}" srcOrd="0" destOrd="0" presId="urn:microsoft.com/office/officeart/2008/layout/LinedList"/>
    <dgm:cxn modelId="{C8B57900-61B7-41DE-9BAB-BB4A95120F3A}" type="presParOf" srcId="{2686E2E3-70FF-426A-862E-AED396BA22D4}" destId="{9AA11006-F078-4FF2-A322-D611EA6C9D71}" srcOrd="1" destOrd="0" presId="urn:microsoft.com/office/officeart/2008/layout/LinedList"/>
    <dgm:cxn modelId="{84D671DF-322C-4DA4-A256-7101D93A49C3}" type="presParOf" srcId="{DE24BB8A-7B46-4BFE-B153-73E6ADAB8147}" destId="{A7C06052-7D59-423C-88FE-38F3155A605F}" srcOrd="10" destOrd="0" presId="urn:microsoft.com/office/officeart/2008/layout/LinedList"/>
    <dgm:cxn modelId="{8FFD70B1-3A59-4DED-97E9-E4E891AE2556}" type="presParOf" srcId="{DE24BB8A-7B46-4BFE-B153-73E6ADAB8147}" destId="{B88A5617-B8EE-4F51-BB08-6FC7F4727FB0}" srcOrd="11" destOrd="0" presId="urn:microsoft.com/office/officeart/2008/layout/LinedList"/>
    <dgm:cxn modelId="{851E6270-FBE9-4EF8-81C2-BB04D41DEAEE}" type="presParOf" srcId="{B88A5617-B8EE-4F51-BB08-6FC7F4727FB0}" destId="{B6968381-624C-4444-B275-87ECC1FE8DD7}" srcOrd="0" destOrd="0" presId="urn:microsoft.com/office/officeart/2008/layout/LinedList"/>
    <dgm:cxn modelId="{BD0A78C0-A1CB-45C8-B9A8-3BAE000025C9}" type="presParOf" srcId="{B88A5617-B8EE-4F51-BB08-6FC7F4727FB0}" destId="{D39EB14E-A5F5-46D6-87C7-3074E8EF97C5}" srcOrd="1" destOrd="0" presId="urn:microsoft.com/office/officeart/2008/layout/LinedList"/>
    <dgm:cxn modelId="{D7AA4E25-7116-4D55-86A3-F2C1FC2134F3}" type="presParOf" srcId="{DE24BB8A-7B46-4BFE-B153-73E6ADAB8147}" destId="{B8BFDD5A-52CC-47C1-9DB2-72E94BBFFB2D}" srcOrd="12" destOrd="0" presId="urn:microsoft.com/office/officeart/2008/layout/LinedList"/>
    <dgm:cxn modelId="{60C0655A-B731-4491-A752-25518762B13F}" type="presParOf" srcId="{DE24BB8A-7B46-4BFE-B153-73E6ADAB8147}" destId="{62F901A7-46F7-41CB-A855-BC82B1AEBD5A}" srcOrd="13" destOrd="0" presId="urn:microsoft.com/office/officeart/2008/layout/LinedList"/>
    <dgm:cxn modelId="{00611F75-B81C-454D-843C-444FA8D3EBEF}" type="presParOf" srcId="{62F901A7-46F7-41CB-A855-BC82B1AEBD5A}" destId="{B5A73F21-98A2-4738-B59F-C0487A7728E5}" srcOrd="0" destOrd="0" presId="urn:microsoft.com/office/officeart/2008/layout/LinedList"/>
    <dgm:cxn modelId="{F85A87BF-8866-4C89-8C30-4F03F6D147F5}" type="presParOf" srcId="{62F901A7-46F7-41CB-A855-BC82B1AEBD5A}" destId="{93107708-0687-4FEB-80DD-C5FB5BD6319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7CAFFA-4483-4ED0-92C2-D07D2BE54653}" type="doc">
      <dgm:prSet loTypeId="urn:diagrams.loki3.com/VaryingWidthList" loCatId="list" qsTypeId="urn:microsoft.com/office/officeart/2005/8/quickstyle/simple1" qsCatId="simple" csTypeId="urn:microsoft.com/office/officeart/2005/8/colors/accent0_1" csCatId="mainScheme" phldr="1"/>
      <dgm:spPr/>
    </dgm:pt>
    <dgm:pt modelId="{39FBE8D6-71D5-48CB-8372-980FBE6FAB80}">
      <dgm:prSet phldrT="[Text]" custT="1"/>
      <dgm:spPr/>
      <dgm:t>
        <a:bodyPr/>
        <a:lstStyle/>
        <a:p>
          <a:pPr algn="l">
            <a:buFont typeface="Wingdings" panose="05000000000000000000" pitchFamily="2" charset="2"/>
            <a:buChar char="§"/>
          </a:pPr>
          <a:r>
            <a:rPr lang="en-US" sz="16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Our maintenance has traditionally been reactive—fixing potholes after they form, repairing bridges after they groan. Other factors are:</a:t>
          </a:r>
        </a:p>
        <a:p>
          <a:pPr algn="l">
            <a:buFont typeface="Wingdings" panose="05000000000000000000" pitchFamily="2" charset="2"/>
            <a:buChar char="§"/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- Delayed repairs due to manual inspections</a:t>
          </a:r>
        </a:p>
        <a:p>
          <a:pPr algn="l">
            <a:buFont typeface="Wingdings" panose="05000000000000000000" pitchFamily="2" charset="2"/>
            <a:buChar char="§"/>
          </a:pPr>
          <a:r>
            <a:rPr lang="en-IN" sz="1600" dirty="0">
              <a:latin typeface="Arial" panose="020B0604020202020204" pitchFamily="34" charset="0"/>
              <a:cs typeface="Arial" panose="020B0604020202020204" pitchFamily="34" charset="0"/>
            </a:rPr>
            <a:t> - Aging Infrastructure </a:t>
          </a:r>
        </a:p>
        <a:p>
          <a:pPr algn="l">
            <a:buFont typeface="Wingdings" panose="05000000000000000000" pitchFamily="2" charset="2"/>
            <a:buChar char="§"/>
          </a:pPr>
          <a:r>
            <a:rPr lang="en-IN" sz="1600" dirty="0">
              <a:latin typeface="Arial" panose="020B0604020202020204" pitchFamily="34" charset="0"/>
              <a:cs typeface="Arial" panose="020B0604020202020204" pitchFamily="34" charset="0"/>
            </a:rPr>
            <a:t> - High maintenance costs</a:t>
          </a:r>
        </a:p>
        <a:p>
          <a:pPr algn="l">
            <a:buFont typeface="Wingdings" panose="05000000000000000000" pitchFamily="2" charset="2"/>
            <a:buChar char="§"/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- Safety risks for workers and commuters</a:t>
          </a:r>
          <a:endParaRPr lang="en-IN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B00FEF-F5A5-4911-95C9-C9B4491AE36D}" type="parTrans" cxnId="{1354B6FC-9755-45E4-93D4-D8FA3318B15E}">
      <dgm:prSet/>
      <dgm:spPr/>
      <dgm:t>
        <a:bodyPr/>
        <a:lstStyle/>
        <a:p>
          <a:pPr algn="l"/>
          <a:endParaRPr lang="en-IN" sz="1600"/>
        </a:p>
      </dgm:t>
    </dgm:pt>
    <dgm:pt modelId="{0C1CA3CB-EB2E-4930-A0B7-856A402E6EAD}" type="sibTrans" cxnId="{1354B6FC-9755-45E4-93D4-D8FA3318B15E}">
      <dgm:prSet/>
      <dgm:spPr/>
      <dgm:t>
        <a:bodyPr/>
        <a:lstStyle/>
        <a:p>
          <a:pPr algn="l"/>
          <a:endParaRPr lang="en-IN" sz="1600"/>
        </a:p>
      </dgm:t>
    </dgm:pt>
    <dgm:pt modelId="{EBCA46CE-E805-4162-BBBF-DEBD08EDDACE}">
      <dgm:prSet phldrT="[Text]" custT="1"/>
      <dgm:spPr/>
      <dgm:t>
        <a:bodyPr/>
        <a:lstStyle/>
        <a:p>
          <a:pPr algn="l">
            <a:buFont typeface="Wingdings" panose="05000000000000000000" pitchFamily="2" charset="2"/>
            <a:buChar char="Ø"/>
          </a:pPr>
          <a:r>
            <a:rPr lang="en-US" sz="16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Globally, predictive maintenance is cutting costs by 20-30%. For India, that could be ₹3,000-4,500 crore in annual savings. This is a $100 billion market by 2030, tied to NHAI’s upgrade plans. </a:t>
          </a:r>
          <a:endParaRPr lang="en-IN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9E002D-0142-4123-B096-CFD99A710BA1}" type="parTrans" cxnId="{C90C3438-0130-463B-B363-DBF4ABC810A8}">
      <dgm:prSet/>
      <dgm:spPr/>
      <dgm:t>
        <a:bodyPr/>
        <a:lstStyle/>
        <a:p>
          <a:pPr algn="l"/>
          <a:endParaRPr lang="en-IN" sz="1600"/>
        </a:p>
      </dgm:t>
    </dgm:pt>
    <dgm:pt modelId="{F7AB8790-2410-4081-B9DD-7892361CE998}" type="sibTrans" cxnId="{C90C3438-0130-463B-B363-DBF4ABC810A8}">
      <dgm:prSet/>
      <dgm:spPr/>
      <dgm:t>
        <a:bodyPr/>
        <a:lstStyle/>
        <a:p>
          <a:pPr algn="l"/>
          <a:endParaRPr lang="en-IN" sz="1600"/>
        </a:p>
      </dgm:t>
    </dgm:pt>
    <dgm:pt modelId="{9FE53E8F-DAB1-4BEA-99A5-0821D1055E64}">
      <dgm:prSet phldrT="[Text]" custT="1"/>
      <dgm:spPr/>
      <dgm:t>
        <a:bodyPr/>
        <a:lstStyle/>
        <a:p>
          <a:pPr algn="l">
            <a:buFont typeface="Wingdings" panose="05000000000000000000" pitchFamily="2" charset="2"/>
            <a:buChar char="Ø"/>
          </a:pPr>
          <a:r>
            <a:rPr lang="en-US" sz="16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But there’s an opportunity to shift gears—</a:t>
          </a:r>
          <a:r>
            <a:rPr lang="en-US" sz="16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to move from reacting to predicting, from patching to preventing.</a:t>
          </a:r>
          <a:endParaRPr lang="en-IN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A80EA5-D6D1-4C91-943C-560F2849F342}" type="parTrans" cxnId="{C32A3EC4-337D-4570-8F65-A0350304E9E1}">
      <dgm:prSet/>
      <dgm:spPr/>
      <dgm:t>
        <a:bodyPr/>
        <a:lstStyle/>
        <a:p>
          <a:pPr algn="l"/>
          <a:endParaRPr lang="en-IN" sz="1600"/>
        </a:p>
      </dgm:t>
    </dgm:pt>
    <dgm:pt modelId="{E1FBF85F-97CF-43C5-8B0C-2D9B5556EE6D}" type="sibTrans" cxnId="{C32A3EC4-337D-4570-8F65-A0350304E9E1}">
      <dgm:prSet/>
      <dgm:spPr/>
      <dgm:t>
        <a:bodyPr/>
        <a:lstStyle/>
        <a:p>
          <a:pPr algn="l"/>
          <a:endParaRPr lang="en-IN" sz="1600"/>
        </a:p>
      </dgm:t>
    </dgm:pt>
    <dgm:pt modelId="{E1D5DBC9-0195-4AAD-B539-58F4B5B8CEB0}" type="pres">
      <dgm:prSet presAssocID="{067CAFFA-4483-4ED0-92C2-D07D2BE54653}" presName="Name0" presStyleCnt="0">
        <dgm:presLayoutVars>
          <dgm:resizeHandles/>
        </dgm:presLayoutVars>
      </dgm:prSet>
      <dgm:spPr/>
    </dgm:pt>
    <dgm:pt modelId="{2EFB2258-3017-4035-931A-BC26C8CB691B}" type="pres">
      <dgm:prSet presAssocID="{39FBE8D6-71D5-48CB-8372-980FBE6FAB80}" presName="text" presStyleLbl="node1" presStyleIdx="0" presStyleCnt="3" custScaleX="149316" custScaleY="116162">
        <dgm:presLayoutVars>
          <dgm:bulletEnabled val="1"/>
        </dgm:presLayoutVars>
      </dgm:prSet>
      <dgm:spPr/>
    </dgm:pt>
    <dgm:pt modelId="{C3746A36-BF3D-427F-83C7-DF9B7E336C72}" type="pres">
      <dgm:prSet presAssocID="{0C1CA3CB-EB2E-4930-A0B7-856A402E6EAD}" presName="space" presStyleCnt="0"/>
      <dgm:spPr/>
    </dgm:pt>
    <dgm:pt modelId="{8940D7DE-6E38-48CC-B8C0-64F992CA2FCE}" type="pres">
      <dgm:prSet presAssocID="{EBCA46CE-E805-4162-BBBF-DEBD08EDDACE}" presName="text" presStyleLbl="node1" presStyleIdx="1" presStyleCnt="3" custScaleX="274822" custScaleY="71920">
        <dgm:presLayoutVars>
          <dgm:bulletEnabled val="1"/>
        </dgm:presLayoutVars>
      </dgm:prSet>
      <dgm:spPr/>
    </dgm:pt>
    <dgm:pt modelId="{506992C0-9277-4178-8322-CADB6AABDC30}" type="pres">
      <dgm:prSet presAssocID="{F7AB8790-2410-4081-B9DD-7892361CE998}" presName="space" presStyleCnt="0"/>
      <dgm:spPr/>
    </dgm:pt>
    <dgm:pt modelId="{5ECB8B98-EF60-4134-8D29-EC83FF51AAC1}" type="pres">
      <dgm:prSet presAssocID="{9FE53E8F-DAB1-4BEA-99A5-0821D1055E64}" presName="text" presStyleLbl="node1" presStyleIdx="2" presStyleCnt="3" custScaleX="410447" custScaleY="71021">
        <dgm:presLayoutVars>
          <dgm:bulletEnabled val="1"/>
        </dgm:presLayoutVars>
      </dgm:prSet>
      <dgm:spPr/>
    </dgm:pt>
  </dgm:ptLst>
  <dgm:cxnLst>
    <dgm:cxn modelId="{84171130-6C0B-40F6-A28A-6DAAAA907B69}" type="presOf" srcId="{067CAFFA-4483-4ED0-92C2-D07D2BE54653}" destId="{E1D5DBC9-0195-4AAD-B539-58F4B5B8CEB0}" srcOrd="0" destOrd="0" presId="urn:diagrams.loki3.com/VaryingWidthList"/>
    <dgm:cxn modelId="{C90C3438-0130-463B-B363-DBF4ABC810A8}" srcId="{067CAFFA-4483-4ED0-92C2-D07D2BE54653}" destId="{EBCA46CE-E805-4162-BBBF-DEBD08EDDACE}" srcOrd="1" destOrd="0" parTransId="{4F9E002D-0142-4123-B096-CFD99A710BA1}" sibTransId="{F7AB8790-2410-4081-B9DD-7892361CE998}"/>
    <dgm:cxn modelId="{0CAECCAB-A82E-4B26-8C14-535BCC50AFB4}" type="presOf" srcId="{EBCA46CE-E805-4162-BBBF-DEBD08EDDACE}" destId="{8940D7DE-6E38-48CC-B8C0-64F992CA2FCE}" srcOrd="0" destOrd="0" presId="urn:diagrams.loki3.com/VaryingWidthList"/>
    <dgm:cxn modelId="{E39BE3AD-CDCD-44BA-9C33-7C31A9084ABE}" type="presOf" srcId="{9FE53E8F-DAB1-4BEA-99A5-0821D1055E64}" destId="{5ECB8B98-EF60-4134-8D29-EC83FF51AAC1}" srcOrd="0" destOrd="0" presId="urn:diagrams.loki3.com/VaryingWidthList"/>
    <dgm:cxn modelId="{C32A3EC4-337D-4570-8F65-A0350304E9E1}" srcId="{067CAFFA-4483-4ED0-92C2-D07D2BE54653}" destId="{9FE53E8F-DAB1-4BEA-99A5-0821D1055E64}" srcOrd="2" destOrd="0" parTransId="{09A80EA5-D6D1-4C91-943C-560F2849F342}" sibTransId="{E1FBF85F-97CF-43C5-8B0C-2D9B5556EE6D}"/>
    <dgm:cxn modelId="{3C8552D4-6B45-4FA1-B4A7-CAC764046CD2}" type="presOf" srcId="{39FBE8D6-71D5-48CB-8372-980FBE6FAB80}" destId="{2EFB2258-3017-4035-931A-BC26C8CB691B}" srcOrd="0" destOrd="0" presId="urn:diagrams.loki3.com/VaryingWidthList"/>
    <dgm:cxn modelId="{1354B6FC-9755-45E4-93D4-D8FA3318B15E}" srcId="{067CAFFA-4483-4ED0-92C2-D07D2BE54653}" destId="{39FBE8D6-71D5-48CB-8372-980FBE6FAB80}" srcOrd="0" destOrd="0" parTransId="{F1B00FEF-F5A5-4911-95C9-C9B4491AE36D}" sibTransId="{0C1CA3CB-EB2E-4930-A0B7-856A402E6EAD}"/>
    <dgm:cxn modelId="{768CAC92-64FE-4F30-85CA-7E9535BFB000}" type="presParOf" srcId="{E1D5DBC9-0195-4AAD-B539-58F4B5B8CEB0}" destId="{2EFB2258-3017-4035-931A-BC26C8CB691B}" srcOrd="0" destOrd="0" presId="urn:diagrams.loki3.com/VaryingWidthList"/>
    <dgm:cxn modelId="{46D30356-BD43-4CAA-A2C6-DAFEF46FB27D}" type="presParOf" srcId="{E1D5DBC9-0195-4AAD-B539-58F4B5B8CEB0}" destId="{C3746A36-BF3D-427F-83C7-DF9B7E336C72}" srcOrd="1" destOrd="0" presId="urn:diagrams.loki3.com/VaryingWidthList"/>
    <dgm:cxn modelId="{51B02264-129E-45C2-B49C-4FA6FDA5FCF7}" type="presParOf" srcId="{E1D5DBC9-0195-4AAD-B539-58F4B5B8CEB0}" destId="{8940D7DE-6E38-48CC-B8C0-64F992CA2FCE}" srcOrd="2" destOrd="0" presId="urn:diagrams.loki3.com/VaryingWidthList"/>
    <dgm:cxn modelId="{8531D8AD-70D5-4F73-BC8D-C2CB2D855A27}" type="presParOf" srcId="{E1D5DBC9-0195-4AAD-B539-58F4B5B8CEB0}" destId="{506992C0-9277-4178-8322-CADB6AABDC30}" srcOrd="3" destOrd="0" presId="urn:diagrams.loki3.com/VaryingWidthList"/>
    <dgm:cxn modelId="{821255AA-542A-477B-9C8C-53A554F92F04}" type="presParOf" srcId="{E1D5DBC9-0195-4AAD-B539-58F4B5B8CEB0}" destId="{5ECB8B98-EF60-4134-8D29-EC83FF51AAC1}" srcOrd="4" destOrd="0" presId="urn:diagrams.loki3.com/VaryingWidth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2AA167-07D0-4B13-B3BB-868E97EEC55B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68FB13-9ADB-481E-B1DB-5BED1FB741E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IN" b="1"/>
            <a:t>Efficiency</a:t>
          </a:r>
          <a:endParaRPr lang="en-US"/>
        </a:p>
      </dgm:t>
    </dgm:pt>
    <dgm:pt modelId="{7B0A5D2E-CDDE-4D57-9F3E-E86035F1694A}" type="parTrans" cxnId="{13A78374-B1BA-482B-9499-C297655FF58D}">
      <dgm:prSet/>
      <dgm:spPr/>
      <dgm:t>
        <a:bodyPr/>
        <a:lstStyle/>
        <a:p>
          <a:endParaRPr lang="en-US"/>
        </a:p>
      </dgm:t>
    </dgm:pt>
    <dgm:pt modelId="{83F2127A-78B7-4211-9187-4342224D30AA}" type="sibTrans" cxnId="{13A78374-B1BA-482B-9499-C297655FF58D}">
      <dgm:prSet/>
      <dgm:spPr/>
      <dgm:t>
        <a:bodyPr/>
        <a:lstStyle/>
        <a:p>
          <a:endParaRPr lang="en-US"/>
        </a:p>
      </dgm:t>
    </dgm:pt>
    <dgm:pt modelId="{39112C79-EB50-4AD7-B465-2681DF52F098}">
      <dgm:prSet/>
      <dgm:spPr/>
      <dgm:t>
        <a:bodyPr/>
        <a:lstStyle/>
        <a:p>
          <a:pPr>
            <a:lnSpc>
              <a:spcPct val="100000"/>
            </a:lnSpc>
          </a:pPr>
          <a:r>
            <a:rPr lang="en-IN" dirty="0"/>
            <a:t>Automates repetitive tasks</a:t>
          </a:r>
          <a:endParaRPr lang="en-US" dirty="0"/>
        </a:p>
      </dgm:t>
    </dgm:pt>
    <dgm:pt modelId="{1C00C847-4813-4B68-8117-2BD1D03AF67E}" type="parTrans" cxnId="{B210D19D-04DA-49F5-B5B5-A17409671A62}">
      <dgm:prSet/>
      <dgm:spPr/>
      <dgm:t>
        <a:bodyPr/>
        <a:lstStyle/>
        <a:p>
          <a:endParaRPr lang="en-US"/>
        </a:p>
      </dgm:t>
    </dgm:pt>
    <dgm:pt modelId="{37BB7777-C03A-45C3-BFAC-6584C4E908C5}" type="sibTrans" cxnId="{B210D19D-04DA-49F5-B5B5-A17409671A62}">
      <dgm:prSet/>
      <dgm:spPr/>
      <dgm:t>
        <a:bodyPr/>
        <a:lstStyle/>
        <a:p>
          <a:endParaRPr lang="en-US"/>
        </a:p>
      </dgm:t>
    </dgm:pt>
    <dgm:pt modelId="{62C9406C-F85E-4324-86A1-9681B17287D1}">
      <dgm:prSet/>
      <dgm:spPr/>
      <dgm:t>
        <a:bodyPr/>
        <a:lstStyle/>
        <a:p>
          <a:pPr>
            <a:lnSpc>
              <a:spcPct val="100000"/>
            </a:lnSpc>
          </a:pPr>
          <a:r>
            <a:rPr lang="en-IN" dirty="0"/>
            <a:t>Accelerates decision-making</a:t>
          </a:r>
          <a:endParaRPr lang="en-US" dirty="0"/>
        </a:p>
      </dgm:t>
    </dgm:pt>
    <dgm:pt modelId="{3332A03F-3643-4CF5-8596-148EAECD0AD2}" type="parTrans" cxnId="{97DB786C-9F2B-4516-9FDA-3F5FEB37CBBD}">
      <dgm:prSet/>
      <dgm:spPr/>
      <dgm:t>
        <a:bodyPr/>
        <a:lstStyle/>
        <a:p>
          <a:endParaRPr lang="en-US"/>
        </a:p>
      </dgm:t>
    </dgm:pt>
    <dgm:pt modelId="{12819320-AC72-487F-A928-669DDDA6C16E}" type="sibTrans" cxnId="{97DB786C-9F2B-4516-9FDA-3F5FEB37CBBD}">
      <dgm:prSet/>
      <dgm:spPr/>
      <dgm:t>
        <a:bodyPr/>
        <a:lstStyle/>
        <a:p>
          <a:endParaRPr lang="en-US"/>
        </a:p>
      </dgm:t>
    </dgm:pt>
    <dgm:pt modelId="{C84C7CD0-5A24-4CBD-959C-65CA0223078E}">
      <dgm:prSet/>
      <dgm:spPr/>
      <dgm:t>
        <a:bodyPr/>
        <a:lstStyle/>
        <a:p>
          <a:pPr>
            <a:lnSpc>
              <a:spcPct val="100000"/>
            </a:lnSpc>
          </a:pPr>
          <a:r>
            <a:rPr lang="en-IN" dirty="0"/>
            <a:t>Enhances operational workflows</a:t>
          </a:r>
          <a:endParaRPr lang="en-US" dirty="0"/>
        </a:p>
      </dgm:t>
    </dgm:pt>
    <dgm:pt modelId="{F8FCBFE9-5954-42B2-ABC2-BF59E41403DF}" type="parTrans" cxnId="{D2DF4FE9-E214-4919-AECB-4FC9BA67EC2F}">
      <dgm:prSet/>
      <dgm:spPr/>
      <dgm:t>
        <a:bodyPr/>
        <a:lstStyle/>
        <a:p>
          <a:endParaRPr lang="en-US"/>
        </a:p>
      </dgm:t>
    </dgm:pt>
    <dgm:pt modelId="{730465DD-8E9F-48DC-AF0D-C9095F5CC925}" type="sibTrans" cxnId="{D2DF4FE9-E214-4919-AECB-4FC9BA67EC2F}">
      <dgm:prSet/>
      <dgm:spPr/>
      <dgm:t>
        <a:bodyPr/>
        <a:lstStyle/>
        <a:p>
          <a:endParaRPr lang="en-US"/>
        </a:p>
      </dgm:t>
    </dgm:pt>
    <dgm:pt modelId="{AC005FA4-9A7A-44AA-BD65-1D9B4EA6F18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IN" b="1"/>
            <a:t>🎯 Precision</a:t>
          </a:r>
          <a:endParaRPr lang="en-US"/>
        </a:p>
      </dgm:t>
    </dgm:pt>
    <dgm:pt modelId="{901CE3E2-C733-4434-B1EF-3BE7CFCB1758}" type="parTrans" cxnId="{DC436718-BF6A-4D51-9582-F6BE89899E62}">
      <dgm:prSet/>
      <dgm:spPr/>
      <dgm:t>
        <a:bodyPr/>
        <a:lstStyle/>
        <a:p>
          <a:endParaRPr lang="en-US"/>
        </a:p>
      </dgm:t>
    </dgm:pt>
    <dgm:pt modelId="{D341B5AE-0140-47C0-B46E-1E433EE019B4}" type="sibTrans" cxnId="{DC436718-BF6A-4D51-9582-F6BE89899E62}">
      <dgm:prSet/>
      <dgm:spPr/>
      <dgm:t>
        <a:bodyPr/>
        <a:lstStyle/>
        <a:p>
          <a:endParaRPr lang="en-US"/>
        </a:p>
      </dgm:t>
    </dgm:pt>
    <dgm:pt modelId="{7AAD2F9C-A43D-49E7-AF43-1FD4E3A28A76}">
      <dgm:prSet/>
      <dgm:spPr/>
      <dgm:t>
        <a:bodyPr/>
        <a:lstStyle/>
        <a:p>
          <a:pPr>
            <a:lnSpc>
              <a:spcPct val="100000"/>
            </a:lnSpc>
          </a:pPr>
          <a:r>
            <a:rPr lang="en-IN"/>
            <a:t>Minimizes human error</a:t>
          </a:r>
          <a:endParaRPr lang="en-US"/>
        </a:p>
      </dgm:t>
    </dgm:pt>
    <dgm:pt modelId="{8E088008-5A54-4351-9DC1-FEA232B6A488}" type="parTrans" cxnId="{B8FF33B7-49EB-48AE-A547-A3DE1331A822}">
      <dgm:prSet/>
      <dgm:spPr/>
      <dgm:t>
        <a:bodyPr/>
        <a:lstStyle/>
        <a:p>
          <a:endParaRPr lang="en-US"/>
        </a:p>
      </dgm:t>
    </dgm:pt>
    <dgm:pt modelId="{7EE3BC93-A815-4E36-B40F-C489FB083422}" type="sibTrans" cxnId="{B8FF33B7-49EB-48AE-A547-A3DE1331A822}">
      <dgm:prSet/>
      <dgm:spPr/>
      <dgm:t>
        <a:bodyPr/>
        <a:lstStyle/>
        <a:p>
          <a:endParaRPr lang="en-US"/>
        </a:p>
      </dgm:t>
    </dgm:pt>
    <dgm:pt modelId="{51D69B25-F70B-47B6-994F-068C3AB7FABC}">
      <dgm:prSet/>
      <dgm:spPr/>
      <dgm:t>
        <a:bodyPr/>
        <a:lstStyle/>
        <a:p>
          <a:pPr>
            <a:lnSpc>
              <a:spcPct val="100000"/>
            </a:lnSpc>
          </a:pPr>
          <a:r>
            <a:rPr lang="en-IN"/>
            <a:t>Improves data-driven accuracy</a:t>
          </a:r>
          <a:endParaRPr lang="en-US"/>
        </a:p>
      </dgm:t>
    </dgm:pt>
    <dgm:pt modelId="{24392736-349C-4458-8D04-54E693C60EB7}" type="parTrans" cxnId="{2A730852-423E-4C6C-8BE2-8510D8059D49}">
      <dgm:prSet/>
      <dgm:spPr/>
      <dgm:t>
        <a:bodyPr/>
        <a:lstStyle/>
        <a:p>
          <a:endParaRPr lang="en-US"/>
        </a:p>
      </dgm:t>
    </dgm:pt>
    <dgm:pt modelId="{FBDEB7B9-9073-4F73-949F-547FBAA35CAB}" type="sibTrans" cxnId="{2A730852-423E-4C6C-8BE2-8510D8059D49}">
      <dgm:prSet/>
      <dgm:spPr/>
      <dgm:t>
        <a:bodyPr/>
        <a:lstStyle/>
        <a:p>
          <a:endParaRPr lang="en-US"/>
        </a:p>
      </dgm:t>
    </dgm:pt>
    <dgm:pt modelId="{12593941-D996-42CF-8121-251651CAD56B}">
      <dgm:prSet/>
      <dgm:spPr/>
      <dgm:t>
        <a:bodyPr/>
        <a:lstStyle/>
        <a:p>
          <a:pPr>
            <a:lnSpc>
              <a:spcPct val="100000"/>
            </a:lnSpc>
          </a:pPr>
          <a:r>
            <a:rPr lang="en-IN" dirty="0"/>
            <a:t>Enables consistent quality</a:t>
          </a:r>
          <a:endParaRPr lang="en-US" dirty="0"/>
        </a:p>
      </dgm:t>
    </dgm:pt>
    <dgm:pt modelId="{6B3436FE-90B8-4280-838C-916553D2CB36}" type="parTrans" cxnId="{7C446CE5-1F57-4429-B4AE-31958C5417CD}">
      <dgm:prSet/>
      <dgm:spPr/>
      <dgm:t>
        <a:bodyPr/>
        <a:lstStyle/>
        <a:p>
          <a:endParaRPr lang="en-US"/>
        </a:p>
      </dgm:t>
    </dgm:pt>
    <dgm:pt modelId="{3604D65C-BA24-4CAC-8F5B-A1137A3EE850}" type="sibTrans" cxnId="{7C446CE5-1F57-4429-B4AE-31958C5417CD}">
      <dgm:prSet/>
      <dgm:spPr/>
      <dgm:t>
        <a:bodyPr/>
        <a:lstStyle/>
        <a:p>
          <a:endParaRPr lang="en-US"/>
        </a:p>
      </dgm:t>
    </dgm:pt>
    <dgm:pt modelId="{1AC85BFD-0047-4CFD-89C4-CFCEFDC975E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IN" b="1"/>
            <a:t>🔍 Predictive Maintenance</a:t>
          </a:r>
          <a:endParaRPr lang="en-US"/>
        </a:p>
      </dgm:t>
    </dgm:pt>
    <dgm:pt modelId="{49EEA253-AD1B-4B50-AAE0-52F0753024BF}" type="parTrans" cxnId="{5566DFF5-D6A0-43AB-9CE4-5FAF57206362}">
      <dgm:prSet/>
      <dgm:spPr/>
      <dgm:t>
        <a:bodyPr/>
        <a:lstStyle/>
        <a:p>
          <a:endParaRPr lang="en-US"/>
        </a:p>
      </dgm:t>
    </dgm:pt>
    <dgm:pt modelId="{720841E4-9EDD-40E8-9905-48D5858BFED5}" type="sibTrans" cxnId="{5566DFF5-D6A0-43AB-9CE4-5FAF57206362}">
      <dgm:prSet/>
      <dgm:spPr/>
      <dgm:t>
        <a:bodyPr/>
        <a:lstStyle/>
        <a:p>
          <a:endParaRPr lang="en-US"/>
        </a:p>
      </dgm:t>
    </dgm:pt>
    <dgm:pt modelId="{7F8893EE-89A7-4FAE-B5D5-32492C5F7292}">
      <dgm:prSet/>
      <dgm:spPr/>
      <dgm:t>
        <a:bodyPr/>
        <a:lstStyle/>
        <a:p>
          <a:pPr>
            <a:lnSpc>
              <a:spcPct val="100000"/>
            </a:lnSpc>
          </a:pPr>
          <a:r>
            <a:rPr lang="en-IN"/>
            <a:t>Forecasts equipment failures</a:t>
          </a:r>
          <a:endParaRPr lang="en-US"/>
        </a:p>
      </dgm:t>
    </dgm:pt>
    <dgm:pt modelId="{3FA59C9A-0BD8-4E82-A785-14408E1F89CD}" type="parTrans" cxnId="{DF128EE2-8FB3-44F5-ADA3-EA218170812D}">
      <dgm:prSet/>
      <dgm:spPr/>
      <dgm:t>
        <a:bodyPr/>
        <a:lstStyle/>
        <a:p>
          <a:endParaRPr lang="en-US"/>
        </a:p>
      </dgm:t>
    </dgm:pt>
    <dgm:pt modelId="{F59328B6-3CD0-4031-9222-2A58DDF17AC4}" type="sibTrans" cxnId="{DF128EE2-8FB3-44F5-ADA3-EA218170812D}">
      <dgm:prSet/>
      <dgm:spPr/>
      <dgm:t>
        <a:bodyPr/>
        <a:lstStyle/>
        <a:p>
          <a:endParaRPr lang="en-US"/>
        </a:p>
      </dgm:t>
    </dgm:pt>
    <dgm:pt modelId="{89D4CDD5-1401-4A22-9F58-7E0967573DDD}">
      <dgm:prSet/>
      <dgm:spPr/>
      <dgm:t>
        <a:bodyPr/>
        <a:lstStyle/>
        <a:p>
          <a:pPr>
            <a:lnSpc>
              <a:spcPct val="100000"/>
            </a:lnSpc>
          </a:pPr>
          <a:r>
            <a:rPr lang="en-IN"/>
            <a:t>Reduces downtime</a:t>
          </a:r>
          <a:endParaRPr lang="en-US"/>
        </a:p>
      </dgm:t>
    </dgm:pt>
    <dgm:pt modelId="{B9CFD9B8-6E35-4FDB-AC4B-5884191F2538}" type="parTrans" cxnId="{D55B0F5D-F53B-413F-BF26-775FA23A111E}">
      <dgm:prSet/>
      <dgm:spPr/>
      <dgm:t>
        <a:bodyPr/>
        <a:lstStyle/>
        <a:p>
          <a:endParaRPr lang="en-US"/>
        </a:p>
      </dgm:t>
    </dgm:pt>
    <dgm:pt modelId="{BFAE390B-224E-4F59-A1BB-97164783B36B}" type="sibTrans" cxnId="{D55B0F5D-F53B-413F-BF26-775FA23A111E}">
      <dgm:prSet/>
      <dgm:spPr/>
      <dgm:t>
        <a:bodyPr/>
        <a:lstStyle/>
        <a:p>
          <a:endParaRPr lang="en-US"/>
        </a:p>
      </dgm:t>
    </dgm:pt>
    <dgm:pt modelId="{087EF6A4-5DBA-4E45-B39F-40DED40CBFB3}">
      <dgm:prSet/>
      <dgm:spPr/>
      <dgm:t>
        <a:bodyPr/>
        <a:lstStyle/>
        <a:p>
          <a:pPr>
            <a:lnSpc>
              <a:spcPct val="100000"/>
            </a:lnSpc>
          </a:pPr>
          <a:r>
            <a:rPr lang="en-IN"/>
            <a:t>Extends asset lifespan</a:t>
          </a:r>
          <a:endParaRPr lang="en-US"/>
        </a:p>
      </dgm:t>
    </dgm:pt>
    <dgm:pt modelId="{9CC2CF0A-4E3C-41C2-AC46-039ACDCA19D3}" type="parTrans" cxnId="{5B7A88A7-AA10-46B4-88D3-95EEFA8AE3FE}">
      <dgm:prSet/>
      <dgm:spPr/>
      <dgm:t>
        <a:bodyPr/>
        <a:lstStyle/>
        <a:p>
          <a:endParaRPr lang="en-US"/>
        </a:p>
      </dgm:t>
    </dgm:pt>
    <dgm:pt modelId="{266688ED-ABC8-455E-9914-BE02950C5C9D}" type="sibTrans" cxnId="{5B7A88A7-AA10-46B4-88D3-95EEFA8AE3FE}">
      <dgm:prSet/>
      <dgm:spPr/>
      <dgm:t>
        <a:bodyPr/>
        <a:lstStyle/>
        <a:p>
          <a:endParaRPr lang="en-US"/>
        </a:p>
      </dgm:t>
    </dgm:pt>
    <dgm:pt modelId="{1E28DFFE-0C50-473A-AC77-4F7B20A755A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IN" b="1"/>
            <a:t>💰 Cost Saving</a:t>
          </a:r>
          <a:endParaRPr lang="en-US"/>
        </a:p>
      </dgm:t>
    </dgm:pt>
    <dgm:pt modelId="{35B1C963-42BB-453A-8F25-96802E033806}" type="parTrans" cxnId="{1446CFF9-CA60-4809-8024-A20C9C705392}">
      <dgm:prSet/>
      <dgm:spPr/>
      <dgm:t>
        <a:bodyPr/>
        <a:lstStyle/>
        <a:p>
          <a:endParaRPr lang="en-US"/>
        </a:p>
      </dgm:t>
    </dgm:pt>
    <dgm:pt modelId="{1BAF0C66-7667-473C-9265-0426689CD3FD}" type="sibTrans" cxnId="{1446CFF9-CA60-4809-8024-A20C9C705392}">
      <dgm:prSet/>
      <dgm:spPr/>
      <dgm:t>
        <a:bodyPr/>
        <a:lstStyle/>
        <a:p>
          <a:endParaRPr lang="en-US"/>
        </a:p>
      </dgm:t>
    </dgm:pt>
    <dgm:pt modelId="{E5C38067-7013-4332-B5C5-35AC9EF0FDD6}">
      <dgm:prSet/>
      <dgm:spPr/>
      <dgm:t>
        <a:bodyPr/>
        <a:lstStyle/>
        <a:p>
          <a:pPr>
            <a:lnSpc>
              <a:spcPct val="100000"/>
            </a:lnSpc>
          </a:pPr>
          <a:r>
            <a:rPr lang="en-IN" dirty="0"/>
            <a:t>Optimizes resource usage</a:t>
          </a:r>
          <a:endParaRPr lang="en-US" dirty="0"/>
        </a:p>
      </dgm:t>
    </dgm:pt>
    <dgm:pt modelId="{FD5623A0-9C12-4CB2-806C-B41FDD671F3B}" type="parTrans" cxnId="{9409BC36-6A14-4D61-A7C7-B88398ECF143}">
      <dgm:prSet/>
      <dgm:spPr/>
      <dgm:t>
        <a:bodyPr/>
        <a:lstStyle/>
        <a:p>
          <a:endParaRPr lang="en-US"/>
        </a:p>
      </dgm:t>
    </dgm:pt>
    <dgm:pt modelId="{43CA653E-A554-4B7B-A7B7-B72BDC7F53B7}" type="sibTrans" cxnId="{9409BC36-6A14-4D61-A7C7-B88398ECF143}">
      <dgm:prSet/>
      <dgm:spPr/>
      <dgm:t>
        <a:bodyPr/>
        <a:lstStyle/>
        <a:p>
          <a:endParaRPr lang="en-US"/>
        </a:p>
      </dgm:t>
    </dgm:pt>
    <dgm:pt modelId="{BF91B392-104A-4C52-9093-F4337BED174A}">
      <dgm:prSet/>
      <dgm:spPr/>
      <dgm:t>
        <a:bodyPr/>
        <a:lstStyle/>
        <a:p>
          <a:pPr>
            <a:lnSpc>
              <a:spcPct val="100000"/>
            </a:lnSpc>
          </a:pPr>
          <a:r>
            <a:rPr lang="en-IN"/>
            <a:t>Cuts labor and maintenance costs</a:t>
          </a:r>
          <a:endParaRPr lang="en-US"/>
        </a:p>
      </dgm:t>
    </dgm:pt>
    <dgm:pt modelId="{CD6FE44E-70EC-48F9-82C3-85C38D858BF2}" type="parTrans" cxnId="{F7C31EE1-7434-470F-92A7-4B7A0317259D}">
      <dgm:prSet/>
      <dgm:spPr/>
      <dgm:t>
        <a:bodyPr/>
        <a:lstStyle/>
        <a:p>
          <a:endParaRPr lang="en-US"/>
        </a:p>
      </dgm:t>
    </dgm:pt>
    <dgm:pt modelId="{12939989-0B1B-4B6A-958D-A4EF3227710B}" type="sibTrans" cxnId="{F7C31EE1-7434-470F-92A7-4B7A0317259D}">
      <dgm:prSet/>
      <dgm:spPr/>
      <dgm:t>
        <a:bodyPr/>
        <a:lstStyle/>
        <a:p>
          <a:endParaRPr lang="en-US"/>
        </a:p>
      </dgm:t>
    </dgm:pt>
    <dgm:pt modelId="{9A9F10BD-9407-420B-BCC3-AFC6B79D1C96}">
      <dgm:prSet/>
      <dgm:spPr/>
      <dgm:t>
        <a:bodyPr/>
        <a:lstStyle/>
        <a:p>
          <a:pPr>
            <a:lnSpc>
              <a:spcPct val="100000"/>
            </a:lnSpc>
          </a:pPr>
          <a:r>
            <a:rPr lang="en-IN" dirty="0"/>
            <a:t>Increases ROI through smart operations</a:t>
          </a:r>
          <a:endParaRPr lang="en-US" dirty="0"/>
        </a:p>
      </dgm:t>
    </dgm:pt>
    <dgm:pt modelId="{6FE0425F-8020-4866-88E4-5B548792D373}" type="parTrans" cxnId="{2DEEE9CB-0011-499C-B848-A0A2AD216CDE}">
      <dgm:prSet/>
      <dgm:spPr/>
      <dgm:t>
        <a:bodyPr/>
        <a:lstStyle/>
        <a:p>
          <a:endParaRPr lang="en-US"/>
        </a:p>
      </dgm:t>
    </dgm:pt>
    <dgm:pt modelId="{E787636D-63E1-4C27-A97B-A9D06E45F2F5}" type="sibTrans" cxnId="{2DEEE9CB-0011-499C-B848-A0A2AD216CDE}">
      <dgm:prSet/>
      <dgm:spPr/>
      <dgm:t>
        <a:bodyPr/>
        <a:lstStyle/>
        <a:p>
          <a:endParaRPr lang="en-US"/>
        </a:p>
      </dgm:t>
    </dgm:pt>
    <dgm:pt modelId="{170070A6-58BF-4937-8E7C-FAD47270E7A9}" type="pres">
      <dgm:prSet presAssocID="{172AA167-07D0-4B13-B3BB-868E97EEC55B}" presName="root" presStyleCnt="0">
        <dgm:presLayoutVars>
          <dgm:dir/>
          <dgm:resizeHandles val="exact"/>
        </dgm:presLayoutVars>
      </dgm:prSet>
      <dgm:spPr/>
    </dgm:pt>
    <dgm:pt modelId="{7B72E054-1B07-4F52-82F4-10E7DD49AC0F}" type="pres">
      <dgm:prSet presAssocID="{8C68FB13-9ADB-481E-B1DB-5BED1FB741E4}" presName="compNode" presStyleCnt="0"/>
      <dgm:spPr/>
    </dgm:pt>
    <dgm:pt modelId="{B2997BDC-0622-41BE-BC6C-529AF9D4DCF3}" type="pres">
      <dgm:prSet presAssocID="{8C68FB13-9ADB-481E-B1DB-5BED1FB741E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822B2DB9-B99D-44DE-AD22-F2076628DD24}" type="pres">
      <dgm:prSet presAssocID="{8C68FB13-9ADB-481E-B1DB-5BED1FB741E4}" presName="iconSpace" presStyleCnt="0"/>
      <dgm:spPr/>
    </dgm:pt>
    <dgm:pt modelId="{C7ECA015-539C-4997-AAAD-05267DB552F6}" type="pres">
      <dgm:prSet presAssocID="{8C68FB13-9ADB-481E-B1DB-5BED1FB741E4}" presName="parTx" presStyleLbl="revTx" presStyleIdx="0" presStyleCnt="8">
        <dgm:presLayoutVars>
          <dgm:chMax val="0"/>
          <dgm:chPref val="0"/>
        </dgm:presLayoutVars>
      </dgm:prSet>
      <dgm:spPr/>
    </dgm:pt>
    <dgm:pt modelId="{00B13BD7-FB77-4C79-B97B-3750C3A3B878}" type="pres">
      <dgm:prSet presAssocID="{8C68FB13-9ADB-481E-B1DB-5BED1FB741E4}" presName="txSpace" presStyleCnt="0"/>
      <dgm:spPr/>
    </dgm:pt>
    <dgm:pt modelId="{6BEA0258-D207-4478-BC03-F3739B0309C5}" type="pres">
      <dgm:prSet presAssocID="{8C68FB13-9ADB-481E-B1DB-5BED1FB741E4}" presName="desTx" presStyleLbl="revTx" presStyleIdx="1" presStyleCnt="8">
        <dgm:presLayoutVars/>
      </dgm:prSet>
      <dgm:spPr/>
    </dgm:pt>
    <dgm:pt modelId="{5811682C-07B6-45D4-B336-240260C495EE}" type="pres">
      <dgm:prSet presAssocID="{83F2127A-78B7-4211-9187-4342224D30AA}" presName="sibTrans" presStyleCnt="0"/>
      <dgm:spPr/>
    </dgm:pt>
    <dgm:pt modelId="{27BCA23D-D1F6-4EF4-8F82-B5C8D56FD95E}" type="pres">
      <dgm:prSet presAssocID="{AC005FA4-9A7A-44AA-BD65-1D9B4EA6F18D}" presName="compNode" presStyleCnt="0"/>
      <dgm:spPr/>
    </dgm:pt>
    <dgm:pt modelId="{7ED94A55-2A28-4681-BD5D-6652A3DD6DB5}" type="pres">
      <dgm:prSet presAssocID="{AC005FA4-9A7A-44AA-BD65-1D9B4EA6F18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109703C-4985-401E-8256-0E194BE59262}" type="pres">
      <dgm:prSet presAssocID="{AC005FA4-9A7A-44AA-BD65-1D9B4EA6F18D}" presName="iconSpace" presStyleCnt="0"/>
      <dgm:spPr/>
    </dgm:pt>
    <dgm:pt modelId="{252241EF-02E9-482F-B090-B49F862E8A6E}" type="pres">
      <dgm:prSet presAssocID="{AC005FA4-9A7A-44AA-BD65-1D9B4EA6F18D}" presName="parTx" presStyleLbl="revTx" presStyleIdx="2" presStyleCnt="8">
        <dgm:presLayoutVars>
          <dgm:chMax val="0"/>
          <dgm:chPref val="0"/>
        </dgm:presLayoutVars>
      </dgm:prSet>
      <dgm:spPr/>
    </dgm:pt>
    <dgm:pt modelId="{D3EC638A-CD41-48B8-9929-04315F7673DF}" type="pres">
      <dgm:prSet presAssocID="{AC005FA4-9A7A-44AA-BD65-1D9B4EA6F18D}" presName="txSpace" presStyleCnt="0"/>
      <dgm:spPr/>
    </dgm:pt>
    <dgm:pt modelId="{44761C89-0C3A-4C6C-BBFD-9330C24B4593}" type="pres">
      <dgm:prSet presAssocID="{AC005FA4-9A7A-44AA-BD65-1D9B4EA6F18D}" presName="desTx" presStyleLbl="revTx" presStyleIdx="3" presStyleCnt="8">
        <dgm:presLayoutVars/>
      </dgm:prSet>
      <dgm:spPr/>
    </dgm:pt>
    <dgm:pt modelId="{A152C266-4D10-49DB-B030-A09A302C6817}" type="pres">
      <dgm:prSet presAssocID="{D341B5AE-0140-47C0-B46E-1E433EE019B4}" presName="sibTrans" presStyleCnt="0"/>
      <dgm:spPr/>
    </dgm:pt>
    <dgm:pt modelId="{7B610399-31A4-40E9-BD31-4D5FDBCD099A}" type="pres">
      <dgm:prSet presAssocID="{1AC85BFD-0047-4CFD-89C4-CFCEFDC975ED}" presName="compNode" presStyleCnt="0"/>
      <dgm:spPr/>
    </dgm:pt>
    <dgm:pt modelId="{903116DF-02FE-4DB6-881C-69F00288B4B0}" type="pres">
      <dgm:prSet presAssocID="{1AC85BFD-0047-4CFD-89C4-CFCEFDC975E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544D72B2-75C3-4747-A9BB-986938A1C7C6}" type="pres">
      <dgm:prSet presAssocID="{1AC85BFD-0047-4CFD-89C4-CFCEFDC975ED}" presName="iconSpace" presStyleCnt="0"/>
      <dgm:spPr/>
    </dgm:pt>
    <dgm:pt modelId="{FB99DFED-3AFB-4980-B0DF-919C27D06440}" type="pres">
      <dgm:prSet presAssocID="{1AC85BFD-0047-4CFD-89C4-CFCEFDC975ED}" presName="parTx" presStyleLbl="revTx" presStyleIdx="4" presStyleCnt="8">
        <dgm:presLayoutVars>
          <dgm:chMax val="0"/>
          <dgm:chPref val="0"/>
        </dgm:presLayoutVars>
      </dgm:prSet>
      <dgm:spPr/>
    </dgm:pt>
    <dgm:pt modelId="{C5183A74-8148-475E-B94D-6FA62CE3AF14}" type="pres">
      <dgm:prSet presAssocID="{1AC85BFD-0047-4CFD-89C4-CFCEFDC975ED}" presName="txSpace" presStyleCnt="0"/>
      <dgm:spPr/>
    </dgm:pt>
    <dgm:pt modelId="{CEC88E3D-CC4C-4321-8605-A42FBCC6E3F3}" type="pres">
      <dgm:prSet presAssocID="{1AC85BFD-0047-4CFD-89C4-CFCEFDC975ED}" presName="desTx" presStyleLbl="revTx" presStyleIdx="5" presStyleCnt="8">
        <dgm:presLayoutVars/>
      </dgm:prSet>
      <dgm:spPr/>
    </dgm:pt>
    <dgm:pt modelId="{422FBCBE-A5F7-45E3-84AD-D3F93790042D}" type="pres">
      <dgm:prSet presAssocID="{720841E4-9EDD-40E8-9905-48D5858BFED5}" presName="sibTrans" presStyleCnt="0"/>
      <dgm:spPr/>
    </dgm:pt>
    <dgm:pt modelId="{D63125D3-F40D-45E3-BB69-370E607BE059}" type="pres">
      <dgm:prSet presAssocID="{1E28DFFE-0C50-473A-AC77-4F7B20A755AB}" presName="compNode" presStyleCnt="0"/>
      <dgm:spPr/>
    </dgm:pt>
    <dgm:pt modelId="{92641C70-7F33-4786-A996-DB8B49332B41}" type="pres">
      <dgm:prSet presAssocID="{1E28DFFE-0C50-473A-AC77-4F7B20A755A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46566D17-D454-452E-BBB6-774CD367085F}" type="pres">
      <dgm:prSet presAssocID="{1E28DFFE-0C50-473A-AC77-4F7B20A755AB}" presName="iconSpace" presStyleCnt="0"/>
      <dgm:spPr/>
    </dgm:pt>
    <dgm:pt modelId="{1AA75009-7313-4CC1-BBEE-D8DADEC86B09}" type="pres">
      <dgm:prSet presAssocID="{1E28DFFE-0C50-473A-AC77-4F7B20A755AB}" presName="parTx" presStyleLbl="revTx" presStyleIdx="6" presStyleCnt="8">
        <dgm:presLayoutVars>
          <dgm:chMax val="0"/>
          <dgm:chPref val="0"/>
        </dgm:presLayoutVars>
      </dgm:prSet>
      <dgm:spPr/>
    </dgm:pt>
    <dgm:pt modelId="{2EB16766-5CB5-40BF-A8C6-3EF158F7C09A}" type="pres">
      <dgm:prSet presAssocID="{1E28DFFE-0C50-473A-AC77-4F7B20A755AB}" presName="txSpace" presStyleCnt="0"/>
      <dgm:spPr/>
    </dgm:pt>
    <dgm:pt modelId="{C0F80BA4-8655-49DC-A38C-F88F742E5A96}" type="pres">
      <dgm:prSet presAssocID="{1E28DFFE-0C50-473A-AC77-4F7B20A755AB}" presName="desTx" presStyleLbl="revTx" presStyleIdx="7" presStyleCnt="8" custScaleX="93785" custLinFactNeighborX="415" custLinFactNeighborY="6080">
        <dgm:presLayoutVars/>
      </dgm:prSet>
      <dgm:spPr/>
    </dgm:pt>
  </dgm:ptLst>
  <dgm:cxnLst>
    <dgm:cxn modelId="{484A0E0D-3E42-4A95-92D3-81862DCA867A}" type="presOf" srcId="{172AA167-07D0-4B13-B3BB-868E97EEC55B}" destId="{170070A6-58BF-4937-8E7C-FAD47270E7A9}" srcOrd="0" destOrd="0" presId="urn:microsoft.com/office/officeart/2018/2/layout/IconLabelDescriptionList"/>
    <dgm:cxn modelId="{8F5CBD0D-7DB9-4C00-8813-8D1201315460}" type="presOf" srcId="{1E28DFFE-0C50-473A-AC77-4F7B20A755AB}" destId="{1AA75009-7313-4CC1-BBEE-D8DADEC86B09}" srcOrd="0" destOrd="0" presId="urn:microsoft.com/office/officeart/2018/2/layout/IconLabelDescriptionList"/>
    <dgm:cxn modelId="{5AFB840F-A347-4E13-A46F-6ED43B90EE6E}" type="presOf" srcId="{7AAD2F9C-A43D-49E7-AF43-1FD4E3A28A76}" destId="{44761C89-0C3A-4C6C-BBFD-9330C24B4593}" srcOrd="0" destOrd="0" presId="urn:microsoft.com/office/officeart/2018/2/layout/IconLabelDescriptionList"/>
    <dgm:cxn modelId="{75AB1C11-35E6-4E7E-B01D-C31B8ABEDF63}" type="presOf" srcId="{8C68FB13-9ADB-481E-B1DB-5BED1FB741E4}" destId="{C7ECA015-539C-4997-AAAD-05267DB552F6}" srcOrd="0" destOrd="0" presId="urn:microsoft.com/office/officeart/2018/2/layout/IconLabelDescriptionList"/>
    <dgm:cxn modelId="{3E24AE17-7206-446F-AF27-C0AEE6E0473E}" type="presOf" srcId="{51D69B25-F70B-47B6-994F-068C3AB7FABC}" destId="{44761C89-0C3A-4C6C-BBFD-9330C24B4593}" srcOrd="0" destOrd="1" presId="urn:microsoft.com/office/officeart/2018/2/layout/IconLabelDescriptionList"/>
    <dgm:cxn modelId="{DC436718-BF6A-4D51-9582-F6BE89899E62}" srcId="{172AA167-07D0-4B13-B3BB-868E97EEC55B}" destId="{AC005FA4-9A7A-44AA-BD65-1D9B4EA6F18D}" srcOrd="1" destOrd="0" parTransId="{901CE3E2-C733-4434-B1EF-3BE7CFCB1758}" sibTransId="{D341B5AE-0140-47C0-B46E-1E433EE019B4}"/>
    <dgm:cxn modelId="{9409BC36-6A14-4D61-A7C7-B88398ECF143}" srcId="{1E28DFFE-0C50-473A-AC77-4F7B20A755AB}" destId="{E5C38067-7013-4332-B5C5-35AC9EF0FDD6}" srcOrd="0" destOrd="0" parTransId="{FD5623A0-9C12-4CB2-806C-B41FDD671F3B}" sibTransId="{43CA653E-A554-4B7B-A7B7-B72BDC7F53B7}"/>
    <dgm:cxn modelId="{D55B0F5D-F53B-413F-BF26-775FA23A111E}" srcId="{1AC85BFD-0047-4CFD-89C4-CFCEFDC975ED}" destId="{89D4CDD5-1401-4A22-9F58-7E0967573DDD}" srcOrd="1" destOrd="0" parTransId="{B9CFD9B8-6E35-4FDB-AC4B-5884191F2538}" sibTransId="{BFAE390B-224E-4F59-A1BB-97164783B36B}"/>
    <dgm:cxn modelId="{B3679A5F-4A79-4AA1-8719-E4CE90E4D349}" type="presOf" srcId="{E5C38067-7013-4332-B5C5-35AC9EF0FDD6}" destId="{C0F80BA4-8655-49DC-A38C-F88F742E5A96}" srcOrd="0" destOrd="0" presId="urn:microsoft.com/office/officeart/2018/2/layout/IconLabelDescriptionList"/>
    <dgm:cxn modelId="{4ECD0C69-B97E-4A6A-B2CE-932870DE10E4}" type="presOf" srcId="{AC005FA4-9A7A-44AA-BD65-1D9B4EA6F18D}" destId="{252241EF-02E9-482F-B090-B49F862E8A6E}" srcOrd="0" destOrd="0" presId="urn:microsoft.com/office/officeart/2018/2/layout/IconLabelDescriptionList"/>
    <dgm:cxn modelId="{97DB786C-9F2B-4516-9FDA-3F5FEB37CBBD}" srcId="{8C68FB13-9ADB-481E-B1DB-5BED1FB741E4}" destId="{62C9406C-F85E-4324-86A1-9681B17287D1}" srcOrd="1" destOrd="0" parTransId="{3332A03F-3643-4CF5-8596-148EAECD0AD2}" sibTransId="{12819320-AC72-487F-A928-669DDDA6C16E}"/>
    <dgm:cxn modelId="{2A730852-423E-4C6C-8BE2-8510D8059D49}" srcId="{AC005FA4-9A7A-44AA-BD65-1D9B4EA6F18D}" destId="{51D69B25-F70B-47B6-994F-068C3AB7FABC}" srcOrd="1" destOrd="0" parTransId="{24392736-349C-4458-8D04-54E693C60EB7}" sibTransId="{FBDEB7B9-9073-4F73-949F-547FBAA35CAB}"/>
    <dgm:cxn modelId="{13A78374-B1BA-482B-9499-C297655FF58D}" srcId="{172AA167-07D0-4B13-B3BB-868E97EEC55B}" destId="{8C68FB13-9ADB-481E-B1DB-5BED1FB741E4}" srcOrd="0" destOrd="0" parTransId="{7B0A5D2E-CDDE-4D57-9F3E-E86035F1694A}" sibTransId="{83F2127A-78B7-4211-9187-4342224D30AA}"/>
    <dgm:cxn modelId="{53A4C156-23ED-468F-8820-6A895ABD42E7}" type="presOf" srcId="{1AC85BFD-0047-4CFD-89C4-CFCEFDC975ED}" destId="{FB99DFED-3AFB-4980-B0DF-919C27D06440}" srcOrd="0" destOrd="0" presId="urn:microsoft.com/office/officeart/2018/2/layout/IconLabelDescriptionList"/>
    <dgm:cxn modelId="{607C3558-DEE0-4231-B5E6-A48CE44E0B9D}" type="presOf" srcId="{9A9F10BD-9407-420B-BCC3-AFC6B79D1C96}" destId="{C0F80BA4-8655-49DC-A38C-F88F742E5A96}" srcOrd="0" destOrd="2" presId="urn:microsoft.com/office/officeart/2018/2/layout/IconLabelDescriptionList"/>
    <dgm:cxn modelId="{B210D19D-04DA-49F5-B5B5-A17409671A62}" srcId="{8C68FB13-9ADB-481E-B1DB-5BED1FB741E4}" destId="{39112C79-EB50-4AD7-B465-2681DF52F098}" srcOrd="0" destOrd="0" parTransId="{1C00C847-4813-4B68-8117-2BD1D03AF67E}" sibTransId="{37BB7777-C03A-45C3-BFAC-6584C4E908C5}"/>
    <dgm:cxn modelId="{05174DA2-6887-4413-87C1-90C2C094F356}" type="presOf" srcId="{12593941-D996-42CF-8121-251651CAD56B}" destId="{44761C89-0C3A-4C6C-BBFD-9330C24B4593}" srcOrd="0" destOrd="2" presId="urn:microsoft.com/office/officeart/2018/2/layout/IconLabelDescriptionList"/>
    <dgm:cxn modelId="{5B7A88A7-AA10-46B4-88D3-95EEFA8AE3FE}" srcId="{1AC85BFD-0047-4CFD-89C4-CFCEFDC975ED}" destId="{087EF6A4-5DBA-4E45-B39F-40DED40CBFB3}" srcOrd="2" destOrd="0" parTransId="{9CC2CF0A-4E3C-41C2-AC46-039ACDCA19D3}" sibTransId="{266688ED-ABC8-455E-9914-BE02950C5C9D}"/>
    <dgm:cxn modelId="{AB16D7B0-C0E3-49D1-89C4-24952E5CFFAE}" type="presOf" srcId="{C84C7CD0-5A24-4CBD-959C-65CA0223078E}" destId="{6BEA0258-D207-4478-BC03-F3739B0309C5}" srcOrd="0" destOrd="2" presId="urn:microsoft.com/office/officeart/2018/2/layout/IconLabelDescriptionList"/>
    <dgm:cxn modelId="{B8FF33B7-49EB-48AE-A547-A3DE1331A822}" srcId="{AC005FA4-9A7A-44AA-BD65-1D9B4EA6F18D}" destId="{7AAD2F9C-A43D-49E7-AF43-1FD4E3A28A76}" srcOrd="0" destOrd="0" parTransId="{8E088008-5A54-4351-9DC1-FEA232B6A488}" sibTransId="{7EE3BC93-A815-4E36-B40F-C489FB083422}"/>
    <dgm:cxn modelId="{A483CCB9-DC9B-444C-A1F1-29EF3F952ECB}" type="presOf" srcId="{087EF6A4-5DBA-4E45-B39F-40DED40CBFB3}" destId="{CEC88E3D-CC4C-4321-8605-A42FBCC6E3F3}" srcOrd="0" destOrd="2" presId="urn:microsoft.com/office/officeart/2018/2/layout/IconLabelDescriptionList"/>
    <dgm:cxn modelId="{9A005DC6-7AF0-435C-B81F-C05724AB7929}" type="presOf" srcId="{7F8893EE-89A7-4FAE-B5D5-32492C5F7292}" destId="{CEC88E3D-CC4C-4321-8605-A42FBCC6E3F3}" srcOrd="0" destOrd="0" presId="urn:microsoft.com/office/officeart/2018/2/layout/IconLabelDescriptionList"/>
    <dgm:cxn modelId="{2DEEE9CB-0011-499C-B848-A0A2AD216CDE}" srcId="{1E28DFFE-0C50-473A-AC77-4F7B20A755AB}" destId="{9A9F10BD-9407-420B-BCC3-AFC6B79D1C96}" srcOrd="2" destOrd="0" parTransId="{6FE0425F-8020-4866-88E4-5B548792D373}" sibTransId="{E787636D-63E1-4C27-A97B-A9D06E45F2F5}"/>
    <dgm:cxn modelId="{1E1EE1D9-564B-4E73-8703-3CB71ED62E8D}" type="presOf" srcId="{BF91B392-104A-4C52-9093-F4337BED174A}" destId="{C0F80BA4-8655-49DC-A38C-F88F742E5A96}" srcOrd="0" destOrd="1" presId="urn:microsoft.com/office/officeart/2018/2/layout/IconLabelDescriptionList"/>
    <dgm:cxn modelId="{CD370ADD-864B-4525-A60B-A7F09AE4C142}" type="presOf" srcId="{89D4CDD5-1401-4A22-9F58-7E0967573DDD}" destId="{CEC88E3D-CC4C-4321-8605-A42FBCC6E3F3}" srcOrd="0" destOrd="1" presId="urn:microsoft.com/office/officeart/2018/2/layout/IconLabelDescriptionList"/>
    <dgm:cxn modelId="{F7C31EE1-7434-470F-92A7-4B7A0317259D}" srcId="{1E28DFFE-0C50-473A-AC77-4F7B20A755AB}" destId="{BF91B392-104A-4C52-9093-F4337BED174A}" srcOrd="1" destOrd="0" parTransId="{CD6FE44E-70EC-48F9-82C3-85C38D858BF2}" sibTransId="{12939989-0B1B-4B6A-958D-A4EF3227710B}"/>
    <dgm:cxn modelId="{DF128EE2-8FB3-44F5-ADA3-EA218170812D}" srcId="{1AC85BFD-0047-4CFD-89C4-CFCEFDC975ED}" destId="{7F8893EE-89A7-4FAE-B5D5-32492C5F7292}" srcOrd="0" destOrd="0" parTransId="{3FA59C9A-0BD8-4E82-A785-14408E1F89CD}" sibTransId="{F59328B6-3CD0-4031-9222-2A58DDF17AC4}"/>
    <dgm:cxn modelId="{7C446CE5-1F57-4429-B4AE-31958C5417CD}" srcId="{AC005FA4-9A7A-44AA-BD65-1D9B4EA6F18D}" destId="{12593941-D996-42CF-8121-251651CAD56B}" srcOrd="2" destOrd="0" parTransId="{6B3436FE-90B8-4280-838C-916553D2CB36}" sibTransId="{3604D65C-BA24-4CAC-8F5B-A1137A3EE850}"/>
    <dgm:cxn modelId="{D2DF4FE9-E214-4919-AECB-4FC9BA67EC2F}" srcId="{8C68FB13-9ADB-481E-B1DB-5BED1FB741E4}" destId="{C84C7CD0-5A24-4CBD-959C-65CA0223078E}" srcOrd="2" destOrd="0" parTransId="{F8FCBFE9-5954-42B2-ABC2-BF59E41403DF}" sibTransId="{730465DD-8E9F-48DC-AF0D-C9095F5CC925}"/>
    <dgm:cxn modelId="{84EC06EC-4D0E-4C14-A7B7-F3914FBE0CAA}" type="presOf" srcId="{39112C79-EB50-4AD7-B465-2681DF52F098}" destId="{6BEA0258-D207-4478-BC03-F3739B0309C5}" srcOrd="0" destOrd="0" presId="urn:microsoft.com/office/officeart/2018/2/layout/IconLabelDescriptionList"/>
    <dgm:cxn modelId="{5566DFF5-D6A0-43AB-9CE4-5FAF57206362}" srcId="{172AA167-07D0-4B13-B3BB-868E97EEC55B}" destId="{1AC85BFD-0047-4CFD-89C4-CFCEFDC975ED}" srcOrd="2" destOrd="0" parTransId="{49EEA253-AD1B-4B50-AAE0-52F0753024BF}" sibTransId="{720841E4-9EDD-40E8-9905-48D5858BFED5}"/>
    <dgm:cxn modelId="{88B91BF9-6451-499A-A552-C7BA38EC3F99}" type="presOf" srcId="{62C9406C-F85E-4324-86A1-9681B17287D1}" destId="{6BEA0258-D207-4478-BC03-F3739B0309C5}" srcOrd="0" destOrd="1" presId="urn:microsoft.com/office/officeart/2018/2/layout/IconLabelDescriptionList"/>
    <dgm:cxn modelId="{1446CFF9-CA60-4809-8024-A20C9C705392}" srcId="{172AA167-07D0-4B13-B3BB-868E97EEC55B}" destId="{1E28DFFE-0C50-473A-AC77-4F7B20A755AB}" srcOrd="3" destOrd="0" parTransId="{35B1C963-42BB-453A-8F25-96802E033806}" sibTransId="{1BAF0C66-7667-473C-9265-0426689CD3FD}"/>
    <dgm:cxn modelId="{5077E19C-12FC-43D8-8F9E-997BD68EDF6A}" type="presParOf" srcId="{170070A6-58BF-4937-8E7C-FAD47270E7A9}" destId="{7B72E054-1B07-4F52-82F4-10E7DD49AC0F}" srcOrd="0" destOrd="0" presId="urn:microsoft.com/office/officeart/2018/2/layout/IconLabelDescriptionList"/>
    <dgm:cxn modelId="{389EC27D-DB1B-49B8-841E-06CEAA0F8191}" type="presParOf" srcId="{7B72E054-1B07-4F52-82F4-10E7DD49AC0F}" destId="{B2997BDC-0622-41BE-BC6C-529AF9D4DCF3}" srcOrd="0" destOrd="0" presId="urn:microsoft.com/office/officeart/2018/2/layout/IconLabelDescriptionList"/>
    <dgm:cxn modelId="{64109C8F-A292-472D-A098-B7136C746FF8}" type="presParOf" srcId="{7B72E054-1B07-4F52-82F4-10E7DD49AC0F}" destId="{822B2DB9-B99D-44DE-AD22-F2076628DD24}" srcOrd="1" destOrd="0" presId="urn:microsoft.com/office/officeart/2018/2/layout/IconLabelDescriptionList"/>
    <dgm:cxn modelId="{101B556A-5367-456F-BC58-9A8B807833A2}" type="presParOf" srcId="{7B72E054-1B07-4F52-82F4-10E7DD49AC0F}" destId="{C7ECA015-539C-4997-AAAD-05267DB552F6}" srcOrd="2" destOrd="0" presId="urn:microsoft.com/office/officeart/2018/2/layout/IconLabelDescriptionList"/>
    <dgm:cxn modelId="{29CA1F46-E89F-4E1B-8EBE-7CDA3DE97F7A}" type="presParOf" srcId="{7B72E054-1B07-4F52-82F4-10E7DD49AC0F}" destId="{00B13BD7-FB77-4C79-B97B-3750C3A3B878}" srcOrd="3" destOrd="0" presId="urn:microsoft.com/office/officeart/2018/2/layout/IconLabelDescriptionList"/>
    <dgm:cxn modelId="{CC6D0904-5D91-48F6-96DC-B791B80696B6}" type="presParOf" srcId="{7B72E054-1B07-4F52-82F4-10E7DD49AC0F}" destId="{6BEA0258-D207-4478-BC03-F3739B0309C5}" srcOrd="4" destOrd="0" presId="urn:microsoft.com/office/officeart/2018/2/layout/IconLabelDescriptionList"/>
    <dgm:cxn modelId="{2BBA741C-1277-43DB-9543-0FB2ECAAA946}" type="presParOf" srcId="{170070A6-58BF-4937-8E7C-FAD47270E7A9}" destId="{5811682C-07B6-45D4-B336-240260C495EE}" srcOrd="1" destOrd="0" presId="urn:microsoft.com/office/officeart/2018/2/layout/IconLabelDescriptionList"/>
    <dgm:cxn modelId="{21B3DB8B-ED9D-4EF6-9EC2-C847B74A9E56}" type="presParOf" srcId="{170070A6-58BF-4937-8E7C-FAD47270E7A9}" destId="{27BCA23D-D1F6-4EF4-8F82-B5C8D56FD95E}" srcOrd="2" destOrd="0" presId="urn:microsoft.com/office/officeart/2018/2/layout/IconLabelDescriptionList"/>
    <dgm:cxn modelId="{5C95752E-EE9A-46C0-A71E-E49A0FD7FEF2}" type="presParOf" srcId="{27BCA23D-D1F6-4EF4-8F82-B5C8D56FD95E}" destId="{7ED94A55-2A28-4681-BD5D-6652A3DD6DB5}" srcOrd="0" destOrd="0" presId="urn:microsoft.com/office/officeart/2018/2/layout/IconLabelDescriptionList"/>
    <dgm:cxn modelId="{CA0A5B77-1F8D-445A-AB28-8B93D43D7AA1}" type="presParOf" srcId="{27BCA23D-D1F6-4EF4-8F82-B5C8D56FD95E}" destId="{F109703C-4985-401E-8256-0E194BE59262}" srcOrd="1" destOrd="0" presId="urn:microsoft.com/office/officeart/2018/2/layout/IconLabelDescriptionList"/>
    <dgm:cxn modelId="{DB679BD0-4B33-496A-81D8-184281DECE2B}" type="presParOf" srcId="{27BCA23D-D1F6-4EF4-8F82-B5C8D56FD95E}" destId="{252241EF-02E9-482F-B090-B49F862E8A6E}" srcOrd="2" destOrd="0" presId="urn:microsoft.com/office/officeart/2018/2/layout/IconLabelDescriptionList"/>
    <dgm:cxn modelId="{8AFB01A0-06EC-4192-8BB1-1CF5FDFB6CED}" type="presParOf" srcId="{27BCA23D-D1F6-4EF4-8F82-B5C8D56FD95E}" destId="{D3EC638A-CD41-48B8-9929-04315F7673DF}" srcOrd="3" destOrd="0" presId="urn:microsoft.com/office/officeart/2018/2/layout/IconLabelDescriptionList"/>
    <dgm:cxn modelId="{C2EF72F8-43AB-4AD4-A807-ED6C4B588582}" type="presParOf" srcId="{27BCA23D-D1F6-4EF4-8F82-B5C8D56FD95E}" destId="{44761C89-0C3A-4C6C-BBFD-9330C24B4593}" srcOrd="4" destOrd="0" presId="urn:microsoft.com/office/officeart/2018/2/layout/IconLabelDescriptionList"/>
    <dgm:cxn modelId="{2DF0142D-CC45-4C3E-A955-87161C356428}" type="presParOf" srcId="{170070A6-58BF-4937-8E7C-FAD47270E7A9}" destId="{A152C266-4D10-49DB-B030-A09A302C6817}" srcOrd="3" destOrd="0" presId="urn:microsoft.com/office/officeart/2018/2/layout/IconLabelDescriptionList"/>
    <dgm:cxn modelId="{FDCDF32D-21A0-479F-B6BD-90539D540795}" type="presParOf" srcId="{170070A6-58BF-4937-8E7C-FAD47270E7A9}" destId="{7B610399-31A4-40E9-BD31-4D5FDBCD099A}" srcOrd="4" destOrd="0" presId="urn:microsoft.com/office/officeart/2018/2/layout/IconLabelDescriptionList"/>
    <dgm:cxn modelId="{0386AA19-DC60-43A4-A8A7-75AC54F532E0}" type="presParOf" srcId="{7B610399-31A4-40E9-BD31-4D5FDBCD099A}" destId="{903116DF-02FE-4DB6-881C-69F00288B4B0}" srcOrd="0" destOrd="0" presId="urn:microsoft.com/office/officeart/2018/2/layout/IconLabelDescriptionList"/>
    <dgm:cxn modelId="{404EFB84-CB04-41D7-8945-7CDF0F5493F5}" type="presParOf" srcId="{7B610399-31A4-40E9-BD31-4D5FDBCD099A}" destId="{544D72B2-75C3-4747-A9BB-986938A1C7C6}" srcOrd="1" destOrd="0" presId="urn:microsoft.com/office/officeart/2018/2/layout/IconLabelDescriptionList"/>
    <dgm:cxn modelId="{185D7ED0-3731-498F-A89C-03740F4CA4B1}" type="presParOf" srcId="{7B610399-31A4-40E9-BD31-4D5FDBCD099A}" destId="{FB99DFED-3AFB-4980-B0DF-919C27D06440}" srcOrd="2" destOrd="0" presId="urn:microsoft.com/office/officeart/2018/2/layout/IconLabelDescriptionList"/>
    <dgm:cxn modelId="{BE0BA8D8-1E16-446E-AB3A-2FEFB03250A6}" type="presParOf" srcId="{7B610399-31A4-40E9-BD31-4D5FDBCD099A}" destId="{C5183A74-8148-475E-B94D-6FA62CE3AF14}" srcOrd="3" destOrd="0" presId="urn:microsoft.com/office/officeart/2018/2/layout/IconLabelDescriptionList"/>
    <dgm:cxn modelId="{BF1BA31E-D716-47C7-B32A-59F36019458E}" type="presParOf" srcId="{7B610399-31A4-40E9-BD31-4D5FDBCD099A}" destId="{CEC88E3D-CC4C-4321-8605-A42FBCC6E3F3}" srcOrd="4" destOrd="0" presId="urn:microsoft.com/office/officeart/2018/2/layout/IconLabelDescriptionList"/>
    <dgm:cxn modelId="{92C263A4-6A34-46E9-84D5-9D582909A1D7}" type="presParOf" srcId="{170070A6-58BF-4937-8E7C-FAD47270E7A9}" destId="{422FBCBE-A5F7-45E3-84AD-D3F93790042D}" srcOrd="5" destOrd="0" presId="urn:microsoft.com/office/officeart/2018/2/layout/IconLabelDescriptionList"/>
    <dgm:cxn modelId="{7824E97F-7C50-40FB-A1F4-871E55F08147}" type="presParOf" srcId="{170070A6-58BF-4937-8E7C-FAD47270E7A9}" destId="{D63125D3-F40D-45E3-BB69-370E607BE059}" srcOrd="6" destOrd="0" presId="urn:microsoft.com/office/officeart/2018/2/layout/IconLabelDescriptionList"/>
    <dgm:cxn modelId="{4F059B1E-2BE6-4B09-9E7E-2E2795A187FB}" type="presParOf" srcId="{D63125D3-F40D-45E3-BB69-370E607BE059}" destId="{92641C70-7F33-4786-A996-DB8B49332B41}" srcOrd="0" destOrd="0" presId="urn:microsoft.com/office/officeart/2018/2/layout/IconLabelDescriptionList"/>
    <dgm:cxn modelId="{F209D6A3-BC09-4C26-8098-247E246AEAEC}" type="presParOf" srcId="{D63125D3-F40D-45E3-BB69-370E607BE059}" destId="{46566D17-D454-452E-BBB6-774CD367085F}" srcOrd="1" destOrd="0" presId="urn:microsoft.com/office/officeart/2018/2/layout/IconLabelDescriptionList"/>
    <dgm:cxn modelId="{90A22857-6C5E-42BE-912C-A86A9D3BE5D0}" type="presParOf" srcId="{D63125D3-F40D-45E3-BB69-370E607BE059}" destId="{1AA75009-7313-4CC1-BBEE-D8DADEC86B09}" srcOrd="2" destOrd="0" presId="urn:microsoft.com/office/officeart/2018/2/layout/IconLabelDescriptionList"/>
    <dgm:cxn modelId="{345DF7DE-20EB-423A-B715-049F5BD9F670}" type="presParOf" srcId="{D63125D3-F40D-45E3-BB69-370E607BE059}" destId="{2EB16766-5CB5-40BF-A8C6-3EF158F7C09A}" srcOrd="3" destOrd="0" presId="urn:microsoft.com/office/officeart/2018/2/layout/IconLabelDescriptionList"/>
    <dgm:cxn modelId="{1BC72FA4-A556-4BED-82A6-72C97B16CBA5}" type="presParOf" srcId="{D63125D3-F40D-45E3-BB69-370E607BE059}" destId="{C0F80BA4-8655-49DC-A38C-F88F742E5A96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A62277-9116-4B18-8A7F-92D09AA2B633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AF99CA75-5B44-405B-B262-FEB1E77ED63C}">
      <dgm:prSet phldrT="[Text]" custT="1"/>
      <dgm:spPr/>
      <dgm:t>
        <a:bodyPr/>
        <a:lstStyle/>
        <a:p>
          <a:pPr algn="l">
            <a:lnSpc>
              <a:spcPct val="150000"/>
            </a:lnSpc>
            <a:buFont typeface="Wingdings" panose="05000000000000000000" pitchFamily="2" charset="2"/>
            <a:buChar char="Ø"/>
          </a:pPr>
          <a:r>
            <a:rPr lang="en-IN" sz="14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First, Artificial Intelligence.</a:t>
          </a:r>
          <a:r>
            <a:rPr lang="en-IN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 AI helps to  processes huge of data—traffic flows, weather patterns, pavement stress—to spot issues before they are escalated. </a:t>
          </a:r>
          <a:r>
            <a:rPr lang="en-IN" sz="1400" dirty="0">
              <a:latin typeface="Arial" panose="020B0604020202020204" pitchFamily="34" charset="0"/>
              <a:cs typeface="Arial" panose="020B0604020202020204" pitchFamily="34" charset="0"/>
            </a:rPr>
            <a:t>Globally, California’s using AI to </a:t>
          </a:r>
          <a:r>
            <a:rPr lang="en-IN" sz="1400" dirty="0" err="1">
              <a:latin typeface="Arial" panose="020B0604020202020204" pitchFamily="34" charset="0"/>
              <a:cs typeface="Arial" panose="020B0604020202020204" pitchFamily="34" charset="0"/>
            </a:rPr>
            <a:t>analyze</a:t>
          </a:r>
          <a:r>
            <a:rPr lang="en-IN" sz="1400" dirty="0">
              <a:latin typeface="Arial" panose="020B0604020202020204" pitchFamily="34" charset="0"/>
              <a:cs typeface="Arial" panose="020B0604020202020204" pitchFamily="34" charset="0"/>
            </a:rPr>
            <a:t> drone footage, detecting cracks 40% faster than humans. </a:t>
          </a:r>
          <a:r>
            <a:rPr lang="en-IN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Imagine scaling this—AI could save ₹1,000 crore yearly by slashing repair delays, while making stretches safer. Many Indian firms already AI pioneers in logistics, could lead this charge.</a:t>
          </a:r>
          <a:endParaRPr lang="en-IN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627B3B-1838-4B4D-8FE0-AC3E878A73C4}" type="parTrans" cxnId="{7A7B1C3C-7AAD-4D9F-A5C6-35859F699979}">
      <dgm:prSet/>
      <dgm:spPr/>
      <dgm:t>
        <a:bodyPr/>
        <a:lstStyle/>
        <a:p>
          <a:pPr algn="l">
            <a:lnSpc>
              <a:spcPct val="150000"/>
            </a:lnSpc>
          </a:pPr>
          <a:endParaRPr lang="en-IN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CDE212-C067-435F-A306-29F3EABC871A}" type="sibTrans" cxnId="{7A7B1C3C-7AAD-4D9F-A5C6-35859F699979}">
      <dgm:prSet/>
      <dgm:spPr/>
      <dgm:t>
        <a:bodyPr/>
        <a:lstStyle/>
        <a:p>
          <a:pPr algn="l">
            <a:lnSpc>
              <a:spcPct val="150000"/>
            </a:lnSpc>
          </a:pPr>
          <a:endParaRPr lang="en-IN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F3731C-777F-4448-B641-252B2912D3BB}">
      <dgm:prSet phldrT="[Text]" custT="1"/>
      <dgm:spPr/>
      <dgm:t>
        <a:bodyPr/>
        <a:lstStyle/>
        <a:p>
          <a:pPr algn="l">
            <a:lnSpc>
              <a:spcPct val="150000"/>
            </a:lnSpc>
            <a:buFont typeface="Wingdings" panose="05000000000000000000" pitchFamily="2" charset="2"/>
            <a:buChar char="Ø"/>
          </a:pPr>
          <a:r>
            <a:rPr lang="en-IN" sz="14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Next, The Internet of Things.</a:t>
          </a:r>
          <a:r>
            <a:rPr lang="en-IN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 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The Internet of Things (IoT) refers to interconnected sensors, devices, and systems that collect and share real-time data. </a:t>
          </a:r>
          <a:r>
            <a:rPr lang="en-IN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IoT is like a highway’s nervous system—sensors embedded in roads and bridges, talking to us in real-time. </a:t>
          </a:r>
          <a:endParaRPr lang="en-IN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DACD77-EB6E-4BBB-B13D-D97F30B57EC3}" type="parTrans" cxnId="{F210C4DB-6AD6-47CE-8D0F-F170DADA03FC}">
      <dgm:prSet/>
      <dgm:spPr/>
      <dgm:t>
        <a:bodyPr/>
        <a:lstStyle/>
        <a:p>
          <a:pPr algn="l">
            <a:lnSpc>
              <a:spcPct val="150000"/>
            </a:lnSpc>
          </a:pPr>
          <a:endParaRPr lang="en-IN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BEA7C-31B9-44F0-8640-F51DA4D6B290}" type="sibTrans" cxnId="{F210C4DB-6AD6-47CE-8D0F-F170DADA03FC}">
      <dgm:prSet/>
      <dgm:spPr/>
      <dgm:t>
        <a:bodyPr/>
        <a:lstStyle/>
        <a:p>
          <a:pPr algn="l">
            <a:lnSpc>
              <a:spcPct val="150000"/>
            </a:lnSpc>
          </a:pPr>
          <a:endParaRPr lang="en-IN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CAD98F-F4BB-4BBF-AAD6-3E02CA075757}">
      <dgm:prSet phldrT="[Text]" custT="1"/>
      <dgm:spPr/>
      <dgm:t>
        <a:bodyPr/>
        <a:lstStyle/>
        <a:p>
          <a:pPr algn="l">
            <a:lnSpc>
              <a:spcPct val="150000"/>
            </a:lnSpc>
            <a:buFont typeface="Wingdings" panose="05000000000000000000" pitchFamily="2" charset="2"/>
            <a:buChar char="Ø"/>
          </a:pPr>
          <a:r>
            <a:rPr lang="en-IN" sz="14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Finally, Predictive Analytics.</a:t>
          </a:r>
          <a:r>
            <a:rPr lang="en-IN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 This marries AI and IoT to forecast when and where maintenance strikes. The UK’s National Highways uses it to prioritize repairs, reducing emergencies by 15%. </a:t>
          </a:r>
          <a:endParaRPr lang="en-IN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D30AC9-F01E-4D62-A639-C292C8123CB5}" type="parTrans" cxnId="{B4D5C5D3-E3FC-4A2B-A70C-69F901684EE7}">
      <dgm:prSet/>
      <dgm:spPr/>
      <dgm:t>
        <a:bodyPr/>
        <a:lstStyle/>
        <a:p>
          <a:pPr algn="l">
            <a:lnSpc>
              <a:spcPct val="150000"/>
            </a:lnSpc>
          </a:pPr>
          <a:endParaRPr lang="en-IN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2F099B-9F95-4B29-8F33-96DEF816E6FC}" type="sibTrans" cxnId="{B4D5C5D3-E3FC-4A2B-A70C-69F901684EE7}">
      <dgm:prSet/>
      <dgm:spPr/>
      <dgm:t>
        <a:bodyPr/>
        <a:lstStyle/>
        <a:p>
          <a:pPr algn="l">
            <a:lnSpc>
              <a:spcPct val="150000"/>
            </a:lnSpc>
          </a:pPr>
          <a:endParaRPr lang="en-IN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023A76-A89F-414D-8A6B-7ED59C7AF9C5}" type="pres">
      <dgm:prSet presAssocID="{A2A62277-9116-4B18-8A7F-92D09AA2B633}" presName="Name0" presStyleCnt="0">
        <dgm:presLayoutVars>
          <dgm:dir/>
          <dgm:resizeHandles val="exact"/>
        </dgm:presLayoutVars>
      </dgm:prSet>
      <dgm:spPr/>
    </dgm:pt>
    <dgm:pt modelId="{9B8C02A7-0EA8-4D0A-B450-5B88DDB96728}" type="pres">
      <dgm:prSet presAssocID="{AF99CA75-5B44-405B-B262-FEB1E77ED63C}" presName="node" presStyleLbl="node1" presStyleIdx="0" presStyleCnt="3" custScaleX="107394" custLinFactNeighborX="-35940" custLinFactNeighborY="0">
        <dgm:presLayoutVars>
          <dgm:bulletEnabled val="1"/>
        </dgm:presLayoutVars>
      </dgm:prSet>
      <dgm:spPr/>
    </dgm:pt>
    <dgm:pt modelId="{FC6613D7-DC47-4BB1-B58C-2E45CD236095}" type="pres">
      <dgm:prSet presAssocID="{32CDE212-C067-435F-A306-29F3EABC871A}" presName="sibTrans" presStyleCnt="0"/>
      <dgm:spPr/>
    </dgm:pt>
    <dgm:pt modelId="{833A68AF-7A1C-4226-ABF0-20798E559E18}" type="pres">
      <dgm:prSet presAssocID="{47F3731C-777F-4448-B641-252B2912D3BB}" presName="node" presStyleLbl="node1" presStyleIdx="1" presStyleCnt="3">
        <dgm:presLayoutVars>
          <dgm:bulletEnabled val="1"/>
        </dgm:presLayoutVars>
      </dgm:prSet>
      <dgm:spPr/>
    </dgm:pt>
    <dgm:pt modelId="{049708AD-2F17-45F0-B5EF-E5AD7FA04E47}" type="pres">
      <dgm:prSet presAssocID="{01EBEA7C-31B9-44F0-8640-F51DA4D6B290}" presName="sibTrans" presStyleCnt="0"/>
      <dgm:spPr/>
    </dgm:pt>
    <dgm:pt modelId="{85A58008-8459-4A11-BC13-D4C9B761C20E}" type="pres">
      <dgm:prSet presAssocID="{03CAD98F-F4BB-4BBF-AAD6-3E02CA075757}" presName="node" presStyleLbl="node1" presStyleIdx="2" presStyleCnt="3">
        <dgm:presLayoutVars>
          <dgm:bulletEnabled val="1"/>
        </dgm:presLayoutVars>
      </dgm:prSet>
      <dgm:spPr/>
    </dgm:pt>
  </dgm:ptLst>
  <dgm:cxnLst>
    <dgm:cxn modelId="{358E8C00-1A48-4D39-9A0C-43C487B4A5E1}" type="presOf" srcId="{A2A62277-9116-4B18-8A7F-92D09AA2B633}" destId="{0C023A76-A89F-414D-8A6B-7ED59C7AF9C5}" srcOrd="0" destOrd="0" presId="urn:microsoft.com/office/officeart/2005/8/layout/hList6"/>
    <dgm:cxn modelId="{7A7B1C3C-7AAD-4D9F-A5C6-35859F699979}" srcId="{A2A62277-9116-4B18-8A7F-92D09AA2B633}" destId="{AF99CA75-5B44-405B-B262-FEB1E77ED63C}" srcOrd="0" destOrd="0" parTransId="{28627B3B-1838-4B4D-8FE0-AC3E878A73C4}" sibTransId="{32CDE212-C067-435F-A306-29F3EABC871A}"/>
    <dgm:cxn modelId="{847402A4-2CE2-47D9-AE79-EA92507406B4}" type="presOf" srcId="{03CAD98F-F4BB-4BBF-AAD6-3E02CA075757}" destId="{85A58008-8459-4A11-BC13-D4C9B761C20E}" srcOrd="0" destOrd="0" presId="urn:microsoft.com/office/officeart/2005/8/layout/hList6"/>
    <dgm:cxn modelId="{E73E0CAE-73BC-4CF7-A29E-CAA68E920EAB}" type="presOf" srcId="{AF99CA75-5B44-405B-B262-FEB1E77ED63C}" destId="{9B8C02A7-0EA8-4D0A-B450-5B88DDB96728}" srcOrd="0" destOrd="0" presId="urn:microsoft.com/office/officeart/2005/8/layout/hList6"/>
    <dgm:cxn modelId="{B4D5C5D3-E3FC-4A2B-A70C-69F901684EE7}" srcId="{A2A62277-9116-4B18-8A7F-92D09AA2B633}" destId="{03CAD98F-F4BB-4BBF-AAD6-3E02CA075757}" srcOrd="2" destOrd="0" parTransId="{1BD30AC9-F01E-4D62-A639-C292C8123CB5}" sibTransId="{142F099B-9F95-4B29-8F33-96DEF816E6FC}"/>
    <dgm:cxn modelId="{F210C4DB-6AD6-47CE-8D0F-F170DADA03FC}" srcId="{A2A62277-9116-4B18-8A7F-92D09AA2B633}" destId="{47F3731C-777F-4448-B641-252B2912D3BB}" srcOrd="1" destOrd="0" parTransId="{AFDACD77-EB6E-4BBB-B13D-D97F30B57EC3}" sibTransId="{01EBEA7C-31B9-44F0-8640-F51DA4D6B290}"/>
    <dgm:cxn modelId="{A8472CF9-45A3-4297-8D2C-172CE3354605}" type="presOf" srcId="{47F3731C-777F-4448-B641-252B2912D3BB}" destId="{833A68AF-7A1C-4226-ABF0-20798E559E18}" srcOrd="0" destOrd="0" presId="urn:microsoft.com/office/officeart/2005/8/layout/hList6"/>
    <dgm:cxn modelId="{BDB8F8D2-922C-4C59-BAF5-D9C84DA177D8}" type="presParOf" srcId="{0C023A76-A89F-414D-8A6B-7ED59C7AF9C5}" destId="{9B8C02A7-0EA8-4D0A-B450-5B88DDB96728}" srcOrd="0" destOrd="0" presId="urn:microsoft.com/office/officeart/2005/8/layout/hList6"/>
    <dgm:cxn modelId="{31C3D37B-BD49-4EF1-8F74-F6050FD68CD8}" type="presParOf" srcId="{0C023A76-A89F-414D-8A6B-7ED59C7AF9C5}" destId="{FC6613D7-DC47-4BB1-B58C-2E45CD236095}" srcOrd="1" destOrd="0" presId="urn:microsoft.com/office/officeart/2005/8/layout/hList6"/>
    <dgm:cxn modelId="{26C576F5-41C0-4DA9-8DFA-05EE735B009D}" type="presParOf" srcId="{0C023A76-A89F-414D-8A6B-7ED59C7AF9C5}" destId="{833A68AF-7A1C-4226-ABF0-20798E559E18}" srcOrd="2" destOrd="0" presId="urn:microsoft.com/office/officeart/2005/8/layout/hList6"/>
    <dgm:cxn modelId="{13710433-C19C-45ED-B1B8-F19F5192DD4A}" type="presParOf" srcId="{0C023A76-A89F-414D-8A6B-7ED59C7AF9C5}" destId="{049708AD-2F17-45F0-B5EF-E5AD7FA04E47}" srcOrd="3" destOrd="0" presId="urn:microsoft.com/office/officeart/2005/8/layout/hList6"/>
    <dgm:cxn modelId="{0FA7934F-C9F3-45BC-BEE3-96CDB28072C3}" type="presParOf" srcId="{0C023A76-A89F-414D-8A6B-7ED59C7AF9C5}" destId="{85A58008-8459-4A11-BC13-D4C9B761C20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5E5586-7DC0-4805-B56E-A1FA9B16DF8A}">
      <dsp:nvSpPr>
        <dsp:cNvPr id="0" name=""/>
        <dsp:cNvSpPr/>
      </dsp:nvSpPr>
      <dsp:spPr>
        <a:xfrm>
          <a:off x="0" y="2662"/>
          <a:ext cx="61038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E76CE-F268-4846-ADB2-7D3B863148EA}">
      <dsp:nvSpPr>
        <dsp:cNvPr id="0" name=""/>
        <dsp:cNvSpPr/>
      </dsp:nvSpPr>
      <dsp:spPr>
        <a:xfrm>
          <a:off x="0" y="2662"/>
          <a:ext cx="6097900" cy="864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en-IN" sz="1600" b="0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Over 146,000 </a:t>
          </a:r>
          <a:r>
            <a:rPr lang="en-IN" sz="1600" b="0" kern="1200" dirty="0" err="1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kilometers</a:t>
          </a:r>
          <a:r>
            <a:rPr lang="en-IN" sz="1600" b="0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 of highways—the second-largest network in the world.</a:t>
          </a:r>
          <a:endParaRPr lang="en-IN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662"/>
        <a:ext cx="6097900" cy="864622"/>
      </dsp:txXfrm>
    </dsp:sp>
    <dsp:sp modelId="{1B0EEEA2-7D9E-482C-8BFF-87DA1EC1EACB}">
      <dsp:nvSpPr>
        <dsp:cNvPr id="0" name=""/>
        <dsp:cNvSpPr/>
      </dsp:nvSpPr>
      <dsp:spPr>
        <a:xfrm>
          <a:off x="0" y="855177"/>
          <a:ext cx="61038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6E1FCE-BAB8-4863-825A-267B33D4518A}">
      <dsp:nvSpPr>
        <dsp:cNvPr id="0" name=""/>
        <dsp:cNvSpPr/>
      </dsp:nvSpPr>
      <dsp:spPr>
        <a:xfrm>
          <a:off x="0" y="867284"/>
          <a:ext cx="6097900" cy="847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en-US" sz="16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About 56,700 km NH length has been constructed in the country during the last five years.</a:t>
          </a:r>
          <a:endParaRPr lang="en-IN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867284"/>
        <a:ext cx="6097900" cy="847237"/>
      </dsp:txXfrm>
    </dsp:sp>
    <dsp:sp modelId="{C8C88EC2-0051-4008-8EF0-8E212FBE9DC8}">
      <dsp:nvSpPr>
        <dsp:cNvPr id="0" name=""/>
        <dsp:cNvSpPr/>
      </dsp:nvSpPr>
      <dsp:spPr>
        <a:xfrm>
          <a:off x="0" y="1714522"/>
          <a:ext cx="61038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199B7-81EE-4DF7-B191-E27A9F9C0FB9}">
      <dsp:nvSpPr>
        <dsp:cNvPr id="0" name=""/>
        <dsp:cNvSpPr/>
      </dsp:nvSpPr>
      <dsp:spPr>
        <a:xfrm>
          <a:off x="0" y="1714522"/>
          <a:ext cx="6097900" cy="813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en-US" sz="1600" b="0" kern="1200" dirty="0">
              <a:latin typeface="Arial" panose="020B0604020202020204" pitchFamily="34" charset="0"/>
              <a:cs typeface="Arial" panose="020B0604020202020204" pitchFamily="34" charset="0"/>
            </a:rPr>
            <a:t>National Highways constitute only about 2% of India’s total road network, handle nearly 40% of the total traffic.</a:t>
          </a:r>
          <a:endParaRPr lang="en-IN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714522"/>
        <a:ext cx="6097900" cy="813658"/>
      </dsp:txXfrm>
    </dsp:sp>
    <dsp:sp modelId="{AC1B08EE-E8C6-4AB6-8200-1A2464F4BC4C}">
      <dsp:nvSpPr>
        <dsp:cNvPr id="0" name=""/>
        <dsp:cNvSpPr/>
      </dsp:nvSpPr>
      <dsp:spPr>
        <a:xfrm>
          <a:off x="0" y="2528181"/>
          <a:ext cx="61038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2F3AD-7DE5-4414-91A8-96E33312424D}">
      <dsp:nvSpPr>
        <dsp:cNvPr id="0" name=""/>
        <dsp:cNvSpPr/>
      </dsp:nvSpPr>
      <dsp:spPr>
        <a:xfrm>
          <a:off x="0" y="2528181"/>
          <a:ext cx="6097900" cy="794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en-IN" sz="1600" b="0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These roads carry 60% of our freight &amp; underpinning a $3 trillion economy. </a:t>
          </a:r>
          <a:endParaRPr lang="en-IN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528181"/>
        <a:ext cx="6097900" cy="794285"/>
      </dsp:txXfrm>
    </dsp:sp>
    <dsp:sp modelId="{B206C79E-1521-40F8-92FC-A3AF9331C26E}">
      <dsp:nvSpPr>
        <dsp:cNvPr id="0" name=""/>
        <dsp:cNvSpPr/>
      </dsp:nvSpPr>
      <dsp:spPr>
        <a:xfrm>
          <a:off x="0" y="3322467"/>
          <a:ext cx="61038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93D9C8-3192-414A-952F-D38ED18A106F}">
      <dsp:nvSpPr>
        <dsp:cNvPr id="0" name=""/>
        <dsp:cNvSpPr/>
      </dsp:nvSpPr>
      <dsp:spPr>
        <a:xfrm>
          <a:off x="0" y="3322467"/>
          <a:ext cx="6097900" cy="543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en-IN" sz="1600" b="0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India aims to expand the NH network to 200,000 km by 2037.</a:t>
          </a:r>
          <a:endParaRPr lang="en-IN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322467"/>
        <a:ext cx="6097900" cy="543913"/>
      </dsp:txXfrm>
    </dsp:sp>
    <dsp:sp modelId="{A7C06052-7D59-423C-88FE-38F3155A605F}">
      <dsp:nvSpPr>
        <dsp:cNvPr id="0" name=""/>
        <dsp:cNvSpPr/>
      </dsp:nvSpPr>
      <dsp:spPr>
        <a:xfrm>
          <a:off x="0" y="3866380"/>
          <a:ext cx="61038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968381-624C-4444-B275-87ECC1FE8DD7}">
      <dsp:nvSpPr>
        <dsp:cNvPr id="0" name=""/>
        <dsp:cNvSpPr/>
      </dsp:nvSpPr>
      <dsp:spPr>
        <a:xfrm>
          <a:off x="0" y="3866380"/>
          <a:ext cx="6103851" cy="1181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en-IN" sz="1600" b="0" kern="12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We</a:t>
          </a:r>
          <a:r>
            <a:rPr lang="en-IN" sz="1600" b="0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 spent ₹15,000 crore annually on maintenance, yet 40% of our highways need urgent repairs due to soaring traffic—up 50% by 2030, as per industry projections—and monsoon havoc.</a:t>
          </a:r>
          <a:endParaRPr lang="en-IN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866380"/>
        <a:ext cx="6103851" cy="1181897"/>
      </dsp:txXfrm>
    </dsp:sp>
    <dsp:sp modelId="{B8BFDD5A-52CC-47C1-9DB2-72E94BBFFB2D}">
      <dsp:nvSpPr>
        <dsp:cNvPr id="0" name=""/>
        <dsp:cNvSpPr/>
      </dsp:nvSpPr>
      <dsp:spPr>
        <a:xfrm>
          <a:off x="0" y="5048277"/>
          <a:ext cx="61038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73F21-98A2-4738-B59F-C0487A7728E5}">
      <dsp:nvSpPr>
        <dsp:cNvPr id="0" name=""/>
        <dsp:cNvSpPr/>
      </dsp:nvSpPr>
      <dsp:spPr>
        <a:xfrm>
          <a:off x="0" y="5048277"/>
          <a:ext cx="6103861" cy="87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048277"/>
        <a:ext cx="6103861" cy="871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B2258-3017-4035-931A-BC26C8CB691B}">
      <dsp:nvSpPr>
        <dsp:cNvPr id="0" name=""/>
        <dsp:cNvSpPr/>
      </dsp:nvSpPr>
      <dsp:spPr>
        <a:xfrm>
          <a:off x="0" y="139"/>
          <a:ext cx="6645018" cy="19482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Our maintenance has traditionally been reactive—fixing potholes after they form, repairing bridges after they groan. Other factors are: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- Delayed repairs due to manual inspections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IN" sz="1600" kern="1200" dirty="0">
              <a:latin typeface="Arial" panose="020B0604020202020204" pitchFamily="34" charset="0"/>
              <a:cs typeface="Arial" panose="020B0604020202020204" pitchFamily="34" charset="0"/>
            </a:rPr>
            <a:t> - Aging Infrastructure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IN" sz="1600" kern="1200" dirty="0">
              <a:latin typeface="Arial" panose="020B0604020202020204" pitchFamily="34" charset="0"/>
              <a:cs typeface="Arial" panose="020B0604020202020204" pitchFamily="34" charset="0"/>
            </a:rPr>
            <a:t> - High maintenance costs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- Safety risks for workers and commuters</a:t>
          </a:r>
          <a:endParaRPr lang="en-IN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39"/>
        <a:ext cx="6645018" cy="1948202"/>
      </dsp:txXfrm>
    </dsp:sp>
    <dsp:sp modelId="{8940D7DE-6E38-48CC-B8C0-64F992CA2FCE}">
      <dsp:nvSpPr>
        <dsp:cNvPr id="0" name=""/>
        <dsp:cNvSpPr/>
      </dsp:nvSpPr>
      <dsp:spPr>
        <a:xfrm>
          <a:off x="0" y="2032198"/>
          <a:ext cx="6645018" cy="12062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Globally, predictive maintenance is cutting costs by 20-30%. For India, that could be ₹3,000-4,500 crore in annual savings. This is a $100 billion market by 2030, tied to NHAI’s upgrade plans. </a:t>
          </a:r>
          <a:endParaRPr lang="en-IN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032198"/>
        <a:ext cx="6645018" cy="1206201"/>
      </dsp:txXfrm>
    </dsp:sp>
    <dsp:sp modelId="{5ECB8B98-EF60-4134-8D29-EC83FF51AAC1}">
      <dsp:nvSpPr>
        <dsp:cNvPr id="0" name=""/>
        <dsp:cNvSpPr/>
      </dsp:nvSpPr>
      <dsp:spPr>
        <a:xfrm>
          <a:off x="0" y="3322257"/>
          <a:ext cx="6645018" cy="11911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But there’s an opportunity to shift gears—</a:t>
          </a:r>
          <a:r>
            <a:rPr lang="en-US" sz="1600" b="1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to move from reacting to predicting, from patching to preventing.</a:t>
          </a:r>
          <a:endParaRPr lang="en-IN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322257"/>
        <a:ext cx="6645018" cy="11911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97BDC-0622-41BE-BC6C-529AF9D4DCF3}">
      <dsp:nvSpPr>
        <dsp:cNvPr id="0" name=""/>
        <dsp:cNvSpPr/>
      </dsp:nvSpPr>
      <dsp:spPr>
        <a:xfrm>
          <a:off x="6097" y="1219648"/>
          <a:ext cx="897750" cy="897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CA015-539C-4997-AAAD-05267DB552F6}">
      <dsp:nvSpPr>
        <dsp:cNvPr id="0" name=""/>
        <dsp:cNvSpPr/>
      </dsp:nvSpPr>
      <dsp:spPr>
        <a:xfrm>
          <a:off x="6097" y="2208221"/>
          <a:ext cx="2565000" cy="384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N" sz="1600" b="1" kern="1200"/>
            <a:t>Efficiency</a:t>
          </a:r>
          <a:endParaRPr lang="en-US" sz="1600" kern="1200"/>
        </a:p>
      </dsp:txBody>
      <dsp:txXfrm>
        <a:off x="6097" y="2208221"/>
        <a:ext cx="2565000" cy="384750"/>
      </dsp:txXfrm>
    </dsp:sp>
    <dsp:sp modelId="{6BEA0258-D207-4478-BC03-F3739B0309C5}">
      <dsp:nvSpPr>
        <dsp:cNvPr id="0" name=""/>
        <dsp:cNvSpPr/>
      </dsp:nvSpPr>
      <dsp:spPr>
        <a:xfrm>
          <a:off x="6097" y="2635214"/>
          <a:ext cx="2565000" cy="696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Automates repetitive tasks</a:t>
          </a:r>
          <a:endParaRPr lang="en-US" sz="1200" kern="1200" dirty="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Accelerates decision-making</a:t>
          </a:r>
          <a:endParaRPr lang="en-US" sz="1200" kern="1200" dirty="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Enhances operational workflows</a:t>
          </a:r>
          <a:endParaRPr lang="en-US" sz="1200" kern="1200" dirty="0"/>
        </a:p>
      </dsp:txBody>
      <dsp:txXfrm>
        <a:off x="6097" y="2635214"/>
        <a:ext cx="2565000" cy="696594"/>
      </dsp:txXfrm>
    </dsp:sp>
    <dsp:sp modelId="{7ED94A55-2A28-4681-BD5D-6652A3DD6DB5}">
      <dsp:nvSpPr>
        <dsp:cNvPr id="0" name=""/>
        <dsp:cNvSpPr/>
      </dsp:nvSpPr>
      <dsp:spPr>
        <a:xfrm>
          <a:off x="3019972" y="1219648"/>
          <a:ext cx="897750" cy="897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241EF-02E9-482F-B090-B49F862E8A6E}">
      <dsp:nvSpPr>
        <dsp:cNvPr id="0" name=""/>
        <dsp:cNvSpPr/>
      </dsp:nvSpPr>
      <dsp:spPr>
        <a:xfrm>
          <a:off x="3019972" y="2208221"/>
          <a:ext cx="2565000" cy="384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N" sz="1600" b="1" kern="1200"/>
            <a:t>🎯 Precision</a:t>
          </a:r>
          <a:endParaRPr lang="en-US" sz="1600" kern="1200"/>
        </a:p>
      </dsp:txBody>
      <dsp:txXfrm>
        <a:off x="3019972" y="2208221"/>
        <a:ext cx="2565000" cy="384750"/>
      </dsp:txXfrm>
    </dsp:sp>
    <dsp:sp modelId="{44761C89-0C3A-4C6C-BBFD-9330C24B4593}">
      <dsp:nvSpPr>
        <dsp:cNvPr id="0" name=""/>
        <dsp:cNvSpPr/>
      </dsp:nvSpPr>
      <dsp:spPr>
        <a:xfrm>
          <a:off x="3019972" y="2635214"/>
          <a:ext cx="2565000" cy="696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/>
            <a:t>Minimizes human error</a:t>
          </a:r>
          <a:endParaRPr lang="en-US" sz="1200" kern="120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/>
            <a:t>Improves data-driven accuracy</a:t>
          </a:r>
          <a:endParaRPr lang="en-US" sz="1200" kern="120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Enables consistent quality</a:t>
          </a:r>
          <a:endParaRPr lang="en-US" sz="1200" kern="1200" dirty="0"/>
        </a:p>
      </dsp:txBody>
      <dsp:txXfrm>
        <a:off x="3019972" y="2635214"/>
        <a:ext cx="2565000" cy="696594"/>
      </dsp:txXfrm>
    </dsp:sp>
    <dsp:sp modelId="{903116DF-02FE-4DB6-881C-69F00288B4B0}">
      <dsp:nvSpPr>
        <dsp:cNvPr id="0" name=""/>
        <dsp:cNvSpPr/>
      </dsp:nvSpPr>
      <dsp:spPr>
        <a:xfrm>
          <a:off x="6033847" y="1219648"/>
          <a:ext cx="897750" cy="8977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9DFED-3AFB-4980-B0DF-919C27D06440}">
      <dsp:nvSpPr>
        <dsp:cNvPr id="0" name=""/>
        <dsp:cNvSpPr/>
      </dsp:nvSpPr>
      <dsp:spPr>
        <a:xfrm>
          <a:off x="6033847" y="2208221"/>
          <a:ext cx="2565000" cy="384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N" sz="1600" b="1" kern="1200"/>
            <a:t>🔍 Predictive Maintenance</a:t>
          </a:r>
          <a:endParaRPr lang="en-US" sz="1600" kern="1200"/>
        </a:p>
      </dsp:txBody>
      <dsp:txXfrm>
        <a:off x="6033847" y="2208221"/>
        <a:ext cx="2565000" cy="384750"/>
      </dsp:txXfrm>
    </dsp:sp>
    <dsp:sp modelId="{CEC88E3D-CC4C-4321-8605-A42FBCC6E3F3}">
      <dsp:nvSpPr>
        <dsp:cNvPr id="0" name=""/>
        <dsp:cNvSpPr/>
      </dsp:nvSpPr>
      <dsp:spPr>
        <a:xfrm>
          <a:off x="6033847" y="2635214"/>
          <a:ext cx="2565000" cy="696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/>
            <a:t>Forecasts equipment failures</a:t>
          </a:r>
          <a:endParaRPr lang="en-US" sz="1200" kern="120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/>
            <a:t>Reduces downtime</a:t>
          </a:r>
          <a:endParaRPr lang="en-US" sz="1200" kern="120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/>
            <a:t>Extends asset lifespan</a:t>
          </a:r>
          <a:endParaRPr lang="en-US" sz="1200" kern="1200"/>
        </a:p>
      </dsp:txBody>
      <dsp:txXfrm>
        <a:off x="6033847" y="2635214"/>
        <a:ext cx="2565000" cy="696594"/>
      </dsp:txXfrm>
    </dsp:sp>
    <dsp:sp modelId="{92641C70-7F33-4786-A996-DB8B49332B41}">
      <dsp:nvSpPr>
        <dsp:cNvPr id="0" name=""/>
        <dsp:cNvSpPr/>
      </dsp:nvSpPr>
      <dsp:spPr>
        <a:xfrm>
          <a:off x="9047723" y="1173746"/>
          <a:ext cx="897750" cy="8977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75009-7313-4CC1-BBEE-D8DADEC86B09}">
      <dsp:nvSpPr>
        <dsp:cNvPr id="0" name=""/>
        <dsp:cNvSpPr/>
      </dsp:nvSpPr>
      <dsp:spPr>
        <a:xfrm>
          <a:off x="9047723" y="2162319"/>
          <a:ext cx="2565000" cy="384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N" sz="1600" b="1" kern="1200"/>
            <a:t>💰 Cost Saving</a:t>
          </a:r>
          <a:endParaRPr lang="en-US" sz="1600" kern="1200"/>
        </a:p>
      </dsp:txBody>
      <dsp:txXfrm>
        <a:off x="9047723" y="2162319"/>
        <a:ext cx="2565000" cy="384750"/>
      </dsp:txXfrm>
    </dsp:sp>
    <dsp:sp modelId="{C0F80BA4-8655-49DC-A38C-F88F742E5A96}">
      <dsp:nvSpPr>
        <dsp:cNvPr id="0" name=""/>
        <dsp:cNvSpPr/>
      </dsp:nvSpPr>
      <dsp:spPr>
        <a:xfrm>
          <a:off x="9058367" y="2551025"/>
          <a:ext cx="2405585" cy="880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Optimizes resource usage</a:t>
          </a:r>
          <a:endParaRPr lang="en-US" sz="1200" kern="1200" dirty="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/>
            <a:t>Cuts labor and maintenance costs</a:t>
          </a:r>
          <a:endParaRPr lang="en-US" sz="1200" kern="120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Increases ROI through smart operations</a:t>
          </a:r>
          <a:endParaRPr lang="en-US" sz="1200" kern="1200" dirty="0"/>
        </a:p>
      </dsp:txBody>
      <dsp:txXfrm>
        <a:off x="9058367" y="2551025"/>
        <a:ext cx="2405585" cy="8802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C02A7-0EA8-4D0A-B450-5B88DDB96728}">
      <dsp:nvSpPr>
        <dsp:cNvPr id="0" name=""/>
        <dsp:cNvSpPr/>
      </dsp:nvSpPr>
      <dsp:spPr>
        <a:xfrm rot="16200000">
          <a:off x="-668338" y="668338"/>
          <a:ext cx="5109216" cy="3772539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IN" sz="1400" b="1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First, Artificial Intelligence.</a:t>
          </a:r>
          <a:r>
            <a:rPr lang="en-IN" sz="1400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 AI helps to  processes huge of data—traffic flows, weather patterns, pavement stress—to spot issues before they are escalated. </a:t>
          </a:r>
          <a:r>
            <a:rPr lang="en-IN" sz="1400" kern="1200" dirty="0">
              <a:latin typeface="Arial" panose="020B0604020202020204" pitchFamily="34" charset="0"/>
              <a:cs typeface="Arial" panose="020B0604020202020204" pitchFamily="34" charset="0"/>
            </a:rPr>
            <a:t>Globally, California’s using AI to </a:t>
          </a:r>
          <a:r>
            <a:rPr lang="en-IN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analyze</a:t>
          </a:r>
          <a:r>
            <a:rPr lang="en-IN" sz="1400" kern="1200" dirty="0">
              <a:latin typeface="Arial" panose="020B0604020202020204" pitchFamily="34" charset="0"/>
              <a:cs typeface="Arial" panose="020B0604020202020204" pitchFamily="34" charset="0"/>
            </a:rPr>
            <a:t> drone footage, detecting cracks 40% faster than humans. </a:t>
          </a:r>
          <a:r>
            <a:rPr lang="en-IN" sz="1400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Imagine scaling this—AI could save ₹1,000 crore yearly by slashing repair delays, while making stretches safer. Many Indian firms already AI pioneers in logistics, could lead this charge.</a:t>
          </a:r>
          <a:endParaRPr lang="en-IN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1" y="1021842"/>
        <a:ext cx="3772539" cy="3065530"/>
      </dsp:txXfrm>
    </dsp:sp>
    <dsp:sp modelId="{833A68AF-7A1C-4226-ABF0-20798E559E18}">
      <dsp:nvSpPr>
        <dsp:cNvPr id="0" name=""/>
        <dsp:cNvSpPr/>
      </dsp:nvSpPr>
      <dsp:spPr>
        <a:xfrm rot="16200000">
          <a:off x="3240000" y="798206"/>
          <a:ext cx="5109216" cy="3512802"/>
        </a:xfrm>
        <a:prstGeom prst="flowChartManualOperation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IN" sz="1400" b="1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Next, The Internet of Things.</a:t>
          </a:r>
          <a:r>
            <a:rPr lang="en-IN" sz="1400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The Internet of Things (IoT) refers to interconnected sensors, devices, and systems that collect and share real-time data. </a:t>
          </a:r>
          <a:r>
            <a:rPr lang="en-IN" sz="1400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IoT is like a highway’s nervous system—sensors embedded in roads and bridges, talking to us in real-time. </a:t>
          </a:r>
          <a:endParaRPr lang="en-IN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4038207" y="1021842"/>
        <a:ext cx="3512802" cy="3065530"/>
      </dsp:txXfrm>
    </dsp:sp>
    <dsp:sp modelId="{85A58008-8459-4A11-BC13-D4C9B761C20E}">
      <dsp:nvSpPr>
        <dsp:cNvPr id="0" name=""/>
        <dsp:cNvSpPr/>
      </dsp:nvSpPr>
      <dsp:spPr>
        <a:xfrm rot="16200000">
          <a:off x="7016263" y="798206"/>
          <a:ext cx="5109216" cy="3512802"/>
        </a:xfrm>
        <a:prstGeom prst="flowChartManualOperation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IN" sz="1400" b="1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Finally, Predictive Analytics.</a:t>
          </a:r>
          <a:r>
            <a:rPr lang="en-IN" sz="1400" kern="12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 This marries AI and IoT to forecast when and where maintenance strikes. The UK’s National Highways uses it to prioritize repairs, reducing emergencies by 15%. </a:t>
          </a:r>
          <a:endParaRPr lang="en-IN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7814470" y="1021842"/>
        <a:ext cx="3512802" cy="3065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41588-F68D-4E94-A379-2F5488A4236C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2F5F4-0280-4FCC-A231-62832856E4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834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0C617-EED9-F261-558E-8106F574B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3E41E-F25C-A82F-58C9-721417D0C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C0CED-28E9-70AD-83E9-616CD479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1819-A611-4F24-AE25-32F04B34BE8D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1A1F3-0194-78C0-A722-EB147FDB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2AA7E-7EC0-2362-14FE-E6278BB2A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1AD3-4BF8-4CA7-AA8A-02F0B48F50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038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69848-6607-124F-6CD7-4ED98576C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92BE2-6248-2458-7B11-15B43A6EE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ABC4A-71BF-B5B3-053B-B89C9F67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1819-A611-4F24-AE25-32F04B34BE8D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78425-63D2-CB2A-6E2C-2731CBB5F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0C22E-D89C-C61B-1E09-0DB26BACC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1AD3-4BF8-4CA7-AA8A-02F0B48F50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7322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3D7AF6-6AAD-548E-0FE7-272F809AF2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FFABDA-2F00-CE16-A6BA-6E6512892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2EC25-6DDD-B53D-FC88-B68502784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1819-A611-4F24-AE25-32F04B34BE8D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CDB32-DD64-E46C-B449-DC7D13572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1E88A-18FD-B1B8-B182-32B61F59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1AD3-4BF8-4CA7-AA8A-02F0B48F50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503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B861-BDFF-BB73-A965-C64DD314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2E409-D7FD-5306-72FB-B0FD413F8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7581A-0966-AB12-5A4F-C080CFCCF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1819-A611-4F24-AE25-32F04B34BE8D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46211-9229-C1E5-79B4-1F5D9534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458D3-FBDB-6435-7438-C19CFC8D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1AD3-4BF8-4CA7-AA8A-02F0B48F50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6948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81D8-BC04-745E-AC74-17EBAE1A3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6E7F3-A1E7-8706-7BC1-AEE825776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77A95-342C-7BE0-8788-11E50BCA3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1819-A611-4F24-AE25-32F04B34BE8D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55161-04EE-B850-FB64-38AC246C7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33A99-3135-1F09-DE65-519C5F327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1AD3-4BF8-4CA7-AA8A-02F0B48F50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10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4083-F9CE-A477-6C87-EB2F59AB5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2421A-8946-6451-AD2E-19A33348C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25458-CE85-30A7-12E1-A040DAFBB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6DCF1-05FE-34B7-E367-B8398A2DB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1819-A611-4F24-AE25-32F04B34BE8D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A5078-DAF9-E770-6019-E6B54FE0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3259F-1575-ECD6-6BC9-26B7EFDC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1AD3-4BF8-4CA7-AA8A-02F0B48F50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397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DFF23-5A93-0AE8-522E-DD046F475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6CD73-122B-CC1B-D909-0AF733B38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3B9A4-1B8F-DF9D-4E8E-8D997BDAA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62F1A-AD24-1B1D-523E-C9A7CF93F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FC4C1C-E40F-B201-1616-70B0100F1B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738278-E50B-9862-B0CE-213D831F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1819-A611-4F24-AE25-32F04B34BE8D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B9B5C8-85E4-7284-C710-1912704E6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4A73EF-D951-8FDC-481A-C2196674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1AD3-4BF8-4CA7-AA8A-02F0B48F50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193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0FED5-9CB0-6F5F-29F7-A7CEE2707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38D80-49F8-A36A-F907-FF416A33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1819-A611-4F24-AE25-32F04B34BE8D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B3F9D-7035-A51D-8F7A-2B6BFBC6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3DE04-7F6A-5525-E8AE-94FA79A4C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1AD3-4BF8-4CA7-AA8A-02F0B48F50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0404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EC8A5B-9A23-DEA1-BA39-9E71E4546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1819-A611-4F24-AE25-32F04B34BE8D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22F3C-B98E-E37C-C59B-AD8AE56D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01F7D-5F72-0401-90A6-F9CEB51D4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1AD3-4BF8-4CA7-AA8A-02F0B48F50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3772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3A1F7-751F-80FB-C572-806AD47FE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C9EB4-B924-F43C-F870-B4FB3D88E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61CB9-6780-5F36-1352-BE0E0115C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E412B-E305-3FDA-6B0C-E58A9FC7A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1819-A611-4F24-AE25-32F04B34BE8D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15A68-A435-7CB7-A15A-958C5B766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3B754-0D14-F3B0-3CF6-E61402EDC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1AD3-4BF8-4CA7-AA8A-02F0B48F50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653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917B1-1979-AF0B-E603-F5134F560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63D98-E4C8-4CDF-F9D6-A0C7C2AE94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83DBA-B0C3-C084-6E48-521568DD1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DB8B6-EF92-A823-BCD2-73B1CACE1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1819-A611-4F24-AE25-32F04B34BE8D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C4E7A-ECB4-5062-7749-AB832BFD9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2DBA8-DAD3-6076-91D1-5C4B376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1AD3-4BF8-4CA7-AA8A-02F0B48F50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7029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B3B579-1A24-34BC-F12A-43FA2116E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78072-A10C-B7F4-DEFF-0DBD1BDC7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AEC05-D0FC-1B7E-62BF-AE97845B1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C91819-A611-4F24-AE25-32F04B34BE8D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0A05A-F310-F7B4-C53E-7B29AB0DD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19B10-0BBD-F261-9016-1A2472B96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D61AD3-4BF8-4CA7-AA8A-02F0B48F50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247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reestock.com/free-videos/airplane-preparing-takeoff-361922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xhere.com/en/photo/33544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xhere.com/en/photo/1575603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xhere.com/en/photo/156027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ikist.com/free-photo-swsn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6BB0C6-BADC-8C2B-EE60-5DD8EE438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A0580DC-7FF8-CDBE-23FC-478B94435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5641F820-54AC-0080-2667-A8F1213BA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F88418-B259-A871-DE98-C47192DBA5C9}"/>
              </a:ext>
            </a:extLst>
          </p:cNvPr>
          <p:cNvSpPr txBox="1"/>
          <p:nvPr/>
        </p:nvSpPr>
        <p:spPr>
          <a:xfrm>
            <a:off x="0" y="2324264"/>
            <a:ext cx="12192000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latin typeface="Arial Narrow" pitchFamily="34" charset="0"/>
              </a:defRPr>
            </a:lvl1pPr>
          </a:lstStyle>
          <a:p>
            <a:r>
              <a:rPr lang="en-US" dirty="0"/>
              <a:t>Highway Operators’ Association (I)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9CBA0-2282-9809-8027-D46A924D9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6055"/>
            <a:ext cx="12192000" cy="1231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0E0038-5336-A6BA-86A6-313A39F11E41}"/>
              </a:ext>
            </a:extLst>
          </p:cNvPr>
          <p:cNvSpPr txBox="1"/>
          <p:nvPr/>
        </p:nvSpPr>
        <p:spPr>
          <a:xfrm>
            <a:off x="0" y="4455731"/>
            <a:ext cx="12192000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latin typeface="Arial Narrow" pitchFamily="34" charset="0"/>
              </a:defRPr>
            </a:lvl1pPr>
          </a:lstStyle>
          <a:p>
            <a:r>
              <a:rPr lang="en-US" dirty="0"/>
              <a:t>AI Powered Innovations in Construction and Maintenance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77F627-D403-0F1A-E4B5-0AC9AB65E16A}"/>
              </a:ext>
            </a:extLst>
          </p:cNvPr>
          <p:cNvSpPr txBox="1"/>
          <p:nvPr/>
        </p:nvSpPr>
        <p:spPr>
          <a:xfrm>
            <a:off x="0" y="5134646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IN" sz="2400" b="1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27</a:t>
            </a:r>
            <a:r>
              <a:rPr lang="en-IN" sz="2400" b="1" baseline="300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</a:t>
            </a:r>
            <a:r>
              <a:rPr lang="en-IN" sz="2400" b="1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May 2025</a:t>
            </a:r>
            <a:endParaRPr lang="en-IN" sz="2400" dirty="0">
              <a:effectLst/>
              <a:latin typeface="Arial Narrow" panose="020B060602020203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7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D1AF2-47DE-C0EE-B050-2B0073BCF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E6BABB72-E59B-5F2F-E881-1436B3B8F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AFCA29-2207-C98B-5401-75A19BE0CC53}"/>
              </a:ext>
            </a:extLst>
          </p:cNvPr>
          <p:cNvSpPr txBox="1">
            <a:spLocks/>
          </p:cNvSpPr>
          <p:nvPr/>
        </p:nvSpPr>
        <p:spPr>
          <a:xfrm>
            <a:off x="106326" y="113613"/>
            <a:ext cx="7931888" cy="7651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Emerging Technologies in Highway Maintenance and Monitoring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3B0A3D-63C9-A569-52C3-1DF49A09EF3F}"/>
              </a:ext>
            </a:extLst>
          </p:cNvPr>
          <p:cNvSpPr txBox="1">
            <a:spLocks/>
          </p:cNvSpPr>
          <p:nvPr/>
        </p:nvSpPr>
        <p:spPr>
          <a:xfrm>
            <a:off x="909329" y="1135375"/>
            <a:ext cx="4777246" cy="1504679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Drones and Aerial Imaging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High-resolution inspections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Infrared, LiDAR, photogrammetry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Example: bridge and tunnel monitoring</a:t>
            </a:r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860E8F-D7BA-5EA8-27F7-91A15C46F78A}"/>
              </a:ext>
            </a:extLst>
          </p:cNvPr>
          <p:cNvSpPr txBox="1">
            <a:spLocks/>
          </p:cNvSpPr>
          <p:nvPr/>
        </p:nvSpPr>
        <p:spPr>
          <a:xfrm>
            <a:off x="909329" y="3641324"/>
            <a:ext cx="4777246" cy="1504679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IoT and Smart Sensors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Embedded sensors in pavement and bridges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Real-time monitoring of stress, vibration, and moisture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Predictive alerts from central systems</a:t>
            </a:r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Tecnalia desarrolla un dron para el mantenimiento de carreteras con IA -  Obras públicas">
            <a:extLst>
              <a:ext uri="{FF2B5EF4-FFF2-40B4-BE49-F238E27FC236}">
                <a16:creationId xmlns:a16="http://schemas.microsoft.com/office/drawing/2014/main" id="{763A26F0-D035-9981-F166-25BBA887C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r="21657"/>
          <a:stretch/>
        </p:blipFill>
        <p:spPr bwMode="auto">
          <a:xfrm>
            <a:off x="6967960" y="1135375"/>
            <a:ext cx="3942655" cy="401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50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C93A8-D02F-EF29-52AE-FBD35DC16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623055D4-1760-B76D-022A-E9E8E8C90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EEBF66-3EDA-CD90-9789-7FCC64E82C14}"/>
              </a:ext>
            </a:extLst>
          </p:cNvPr>
          <p:cNvSpPr txBox="1">
            <a:spLocks/>
          </p:cNvSpPr>
          <p:nvPr/>
        </p:nvSpPr>
        <p:spPr>
          <a:xfrm>
            <a:off x="534987" y="1690282"/>
            <a:ext cx="4670544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Automated image analysis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Predictive models using historical data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Optimized scheduling and budgeting</a:t>
            </a:r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F05122-440E-3208-DF93-AAF27CBEA1A2}"/>
              </a:ext>
            </a:extLst>
          </p:cNvPr>
          <p:cNvSpPr txBox="1">
            <a:spLocks/>
          </p:cNvSpPr>
          <p:nvPr/>
        </p:nvSpPr>
        <p:spPr>
          <a:xfrm>
            <a:off x="534987" y="3125605"/>
            <a:ext cx="4670543" cy="13303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Digital Twins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Virtual, real-time replicas of highway systems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Scenario planning: deterioration, weather, traffic loads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Improved decision-making and planning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C9C6C04-FD5E-39AD-7B44-A23195F7D241}"/>
              </a:ext>
            </a:extLst>
          </p:cNvPr>
          <p:cNvSpPr txBox="1">
            <a:spLocks/>
          </p:cNvSpPr>
          <p:nvPr/>
        </p:nvSpPr>
        <p:spPr>
          <a:xfrm>
            <a:off x="534987" y="4652122"/>
            <a:ext cx="4670542" cy="13303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Autonomous Inspection Robots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Robots for tunnels, drains, confined spaces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24/7 operations in hazardous environments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Safety + efficiency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91B3D62-7BA9-2F45-D79C-650392486BBF}"/>
              </a:ext>
            </a:extLst>
          </p:cNvPr>
          <p:cNvSpPr txBox="1">
            <a:spLocks/>
          </p:cNvSpPr>
          <p:nvPr/>
        </p:nvSpPr>
        <p:spPr>
          <a:xfrm>
            <a:off x="7439037" y="1238935"/>
            <a:ext cx="4084576" cy="13303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Real-World Applications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USA: drones post-disaster inspections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Japan: AI for aging infrastructure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Germany/Netherlands: smart pavements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B10ACA-4702-7237-9BFC-E881880D677C}"/>
              </a:ext>
            </a:extLst>
          </p:cNvPr>
          <p:cNvSpPr txBox="1"/>
          <p:nvPr/>
        </p:nvSpPr>
        <p:spPr>
          <a:xfrm>
            <a:off x="534987" y="1053699"/>
            <a:ext cx="4670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Arial Narrow" panose="020B0606020202030204" pitchFamily="34" charset="0"/>
              </a:rPr>
              <a:t>AI and Machine Learning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380CD6F-DD63-54BA-F29A-2338F3CCF370}"/>
              </a:ext>
            </a:extLst>
          </p:cNvPr>
          <p:cNvSpPr txBox="1">
            <a:spLocks/>
          </p:cNvSpPr>
          <p:nvPr/>
        </p:nvSpPr>
        <p:spPr>
          <a:xfrm>
            <a:off x="106326" y="113613"/>
            <a:ext cx="7931888" cy="7651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Emerging Technologies in Highway Maintenance and Monitoring</a:t>
            </a:r>
          </a:p>
        </p:txBody>
      </p:sp>
      <p:pic>
        <p:nvPicPr>
          <p:cNvPr id="3076" name="Picture 4" descr="CATEC incorporates a drone into the autonomous vehicle for road maintenance  with AI developed by the 'Beeyonders' project. - CATEC News">
            <a:extLst>
              <a:ext uri="{FF2B5EF4-FFF2-40B4-BE49-F238E27FC236}">
                <a16:creationId xmlns:a16="http://schemas.microsoft.com/office/drawing/2014/main" id="{2A34A6C1-EB5A-3EEF-590A-383D0A913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44" y="2703685"/>
            <a:ext cx="5828869" cy="327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55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3214D-2347-3C5A-386E-56C58404D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68F227A4-398B-B1C8-AEF6-BC298FAE6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D8AB93-D8D8-BA3B-58F9-647D42463EE2}"/>
              </a:ext>
            </a:extLst>
          </p:cNvPr>
          <p:cNvSpPr txBox="1">
            <a:spLocks/>
          </p:cNvSpPr>
          <p:nvPr/>
        </p:nvSpPr>
        <p:spPr>
          <a:xfrm>
            <a:off x="698114" y="991112"/>
            <a:ext cx="4325299" cy="1736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Benefits Summary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58775" indent="-2667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Increased safety</a:t>
            </a:r>
          </a:p>
          <a:p>
            <a:pPr marL="358775" indent="-2667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Reduced costs and downtime</a:t>
            </a:r>
          </a:p>
          <a:p>
            <a:pPr marL="358775" indent="-2667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Sustainability through fewer repairs</a:t>
            </a:r>
          </a:p>
          <a:p>
            <a:pPr marL="358775" indent="-2667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Improved road user experience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6BEA6C-CB2A-BC8C-4E46-DDF860869870}"/>
              </a:ext>
            </a:extLst>
          </p:cNvPr>
          <p:cNvSpPr txBox="1">
            <a:spLocks/>
          </p:cNvSpPr>
          <p:nvPr/>
        </p:nvSpPr>
        <p:spPr>
          <a:xfrm>
            <a:off x="698113" y="4429815"/>
            <a:ext cx="4325299" cy="1736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Challenges Ahead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58775" indent="-2667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System integration with legacy assets</a:t>
            </a:r>
          </a:p>
          <a:p>
            <a:pPr marL="358775" indent="-2667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Skills and training gaps</a:t>
            </a:r>
          </a:p>
          <a:p>
            <a:pPr marL="358775" indent="-2667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Upfront investment</a:t>
            </a:r>
          </a:p>
          <a:p>
            <a:pPr marL="358775" indent="-2667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Data security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912F84-FFEF-7536-3F99-DD0618AB5102}"/>
              </a:ext>
            </a:extLst>
          </p:cNvPr>
          <p:cNvSpPr txBox="1">
            <a:spLocks/>
          </p:cNvSpPr>
          <p:nvPr/>
        </p:nvSpPr>
        <p:spPr>
          <a:xfrm>
            <a:off x="698114" y="2902022"/>
            <a:ext cx="4325299" cy="13690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Call to Action / The Way Forward</a:t>
            </a:r>
          </a:p>
          <a:p>
            <a:pPr marL="358775" indent="-2667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Invest in innovation and workforce development</a:t>
            </a:r>
          </a:p>
          <a:p>
            <a:pPr marL="358775" indent="-2667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Encourage public-private partnerships</a:t>
            </a:r>
          </a:p>
          <a:p>
            <a:pPr marL="358775" indent="-2667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Treat roads as smart, evolving systems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FF99F4-ACA8-0E10-4CF1-F22D9956EE8E}"/>
              </a:ext>
            </a:extLst>
          </p:cNvPr>
          <p:cNvSpPr txBox="1">
            <a:spLocks/>
          </p:cNvSpPr>
          <p:nvPr/>
        </p:nvSpPr>
        <p:spPr>
          <a:xfrm>
            <a:off x="6229833" y="4429815"/>
            <a:ext cx="4479629" cy="17362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 indent="-2667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“From roads to smart infrastructure”</a:t>
            </a:r>
          </a:p>
          <a:p>
            <a:pPr marL="358775" indent="-2667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Embrace tech for safer, smarter mobility</a:t>
            </a:r>
          </a:p>
          <a:p>
            <a:pPr marL="358775" indent="-2667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“The future of highway maintenance is intelligent.”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8A2C66-51EE-4748-DF48-CF2AB907B093}"/>
              </a:ext>
            </a:extLst>
          </p:cNvPr>
          <p:cNvSpPr txBox="1">
            <a:spLocks/>
          </p:cNvSpPr>
          <p:nvPr/>
        </p:nvSpPr>
        <p:spPr>
          <a:xfrm>
            <a:off x="106326" y="113613"/>
            <a:ext cx="7931888" cy="7651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Emerging Technologies in Highway Maintenance and Monitoring</a:t>
            </a:r>
          </a:p>
        </p:txBody>
      </p:sp>
      <p:pic>
        <p:nvPicPr>
          <p:cNvPr id="2050" name="Picture 2" descr="Pioneering Drone Technology for Smarter Highway Maintenance">
            <a:extLst>
              <a:ext uri="{FF2B5EF4-FFF2-40B4-BE49-F238E27FC236}">
                <a16:creationId xmlns:a16="http://schemas.microsoft.com/office/drawing/2014/main" id="{F461E918-00FA-0974-493E-E256A3CCF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33" y="991112"/>
            <a:ext cx="5377887" cy="327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980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489AA-AF80-FDED-67EE-EAF967FFA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27EBCCA3-0775-E9D1-ED49-27832AA70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3F0FFD-FD52-C6F1-5BEB-EBCEBF8DEE38}"/>
              </a:ext>
            </a:extLst>
          </p:cNvPr>
          <p:cNvSpPr txBox="1"/>
          <p:nvPr/>
        </p:nvSpPr>
        <p:spPr>
          <a:xfrm>
            <a:off x="128015" y="217443"/>
            <a:ext cx="91108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  <a:latin typeface="Arial Narrow" panose="020B0606020202030204" pitchFamily="34" charset="0"/>
              </a:rPr>
              <a:t>Highway Asset Management System - Pavement</a:t>
            </a:r>
            <a:endParaRPr lang="en-IN" sz="24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83C681-9F2A-BFB5-63F2-CEB3B1143175}"/>
              </a:ext>
            </a:extLst>
          </p:cNvPr>
          <p:cNvSpPr txBox="1"/>
          <p:nvPr/>
        </p:nvSpPr>
        <p:spPr>
          <a:xfrm>
            <a:off x="448055" y="899409"/>
            <a:ext cx="111953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ct val="0"/>
              </a:spcBef>
            </a:pPr>
            <a:r>
              <a:rPr lang="en-IN" sz="1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Management system that is used to collect, manage and analyse data for Highway Maintenance Planning and Programming purposes as well as enables to manage road related Assets information. Its uses </a:t>
            </a:r>
            <a:r>
              <a:rPr lang="en-US" sz="1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Machine learning, a subfield of artificial intelligence, which enables machines to learn from past data or experiences without being explicitly programmed.</a:t>
            </a:r>
            <a:endParaRPr lang="en-IN" sz="1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</a:pPr>
            <a:endParaRPr lang="en-IN" sz="1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8A967-02CC-84FA-ECF8-EEDFF3C9A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73" r="13317"/>
          <a:stretch/>
        </p:blipFill>
        <p:spPr>
          <a:xfrm>
            <a:off x="548639" y="1740486"/>
            <a:ext cx="5737839" cy="4218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AE410-E28A-16B8-22F1-5738293171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49"/>
          <a:stretch/>
        </p:blipFill>
        <p:spPr>
          <a:xfrm>
            <a:off x="6454120" y="1795180"/>
            <a:ext cx="5189241" cy="416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30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50653-2E58-9D4D-AE97-A9A531FE4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02124AC4-64CC-69CC-DA36-E6111FFE9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5F7259-69E4-45C8-43A3-01DA51E15AC6}"/>
              </a:ext>
            </a:extLst>
          </p:cNvPr>
          <p:cNvSpPr txBox="1"/>
          <p:nvPr/>
        </p:nvSpPr>
        <p:spPr>
          <a:xfrm>
            <a:off x="358597" y="1465519"/>
            <a:ext cx="3481085" cy="3607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Bioconcrete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enabled by self-healing mechanisms harnesses the metabolic pathways of microorganisms to autonomously mend cracks. </a:t>
            </a:r>
          </a:p>
          <a:p>
            <a:pPr>
              <a:lnSpc>
                <a:spcPct val="150000"/>
              </a:lnSpc>
            </a:pPr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efficiency of this innovative repair process is influenced by a variety of environmental parameters, including pH balance, ambient temperature, and moisture levels, all of which play a critical role in modulating microbial activity and the overall success of the healing action.</a:t>
            </a:r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047C6F5-9C96-F482-2775-E20EB50EE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41" y="995422"/>
            <a:ext cx="7959824" cy="517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BC7CB8-E361-C07D-F240-9B3B6848823F}"/>
              </a:ext>
            </a:extLst>
          </p:cNvPr>
          <p:cNvSpPr txBox="1"/>
          <p:nvPr/>
        </p:nvSpPr>
        <p:spPr>
          <a:xfrm>
            <a:off x="358597" y="1126965"/>
            <a:ext cx="2497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Self Healing Roads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C24B65-1C13-111B-7B55-EA481DE2FF80}"/>
              </a:ext>
            </a:extLst>
          </p:cNvPr>
          <p:cNvSpPr txBox="1">
            <a:spLocks/>
          </p:cNvSpPr>
          <p:nvPr/>
        </p:nvSpPr>
        <p:spPr>
          <a:xfrm>
            <a:off x="106326" y="113613"/>
            <a:ext cx="7931888" cy="7651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Emerging Technologies in Highway Maintenance and Monitoring</a:t>
            </a:r>
          </a:p>
        </p:txBody>
      </p:sp>
    </p:spTree>
    <p:extLst>
      <p:ext uri="{BB962C8B-B14F-4D97-AF65-F5344CB8AC3E}">
        <p14:creationId xmlns:p14="http://schemas.microsoft.com/office/powerpoint/2010/main" val="2446993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70C62-F85E-49C9-C84F-C2AF28A27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00A01F8D-612C-F8A0-FED5-12016C1A2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94E32C-6002-B301-CAF4-283633293D9A}"/>
              </a:ext>
            </a:extLst>
          </p:cNvPr>
          <p:cNvSpPr txBox="1">
            <a:spLocks/>
          </p:cNvSpPr>
          <p:nvPr/>
        </p:nvSpPr>
        <p:spPr>
          <a:xfrm>
            <a:off x="104172" y="115746"/>
            <a:ext cx="5578998" cy="6944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Smart Roads &amp; AI Solutions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4DE629-5C82-771D-CFBE-95424F66E927}"/>
              </a:ext>
            </a:extLst>
          </p:cNvPr>
          <p:cNvSpPr txBox="1">
            <a:spLocks/>
          </p:cNvSpPr>
          <p:nvPr/>
        </p:nvSpPr>
        <p:spPr>
          <a:xfrm>
            <a:off x="1001713" y="1206660"/>
            <a:ext cx="9362913" cy="190865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900" dirty="0"/>
              <a:t>Dynamic Lane Management: AI systems adjusting lanes and speed limits.</a:t>
            </a:r>
          </a:p>
          <a:p>
            <a:pPr marL="354013" indent="-3540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900" dirty="0"/>
              <a:t>Vehicle-to-Infrastructure (V2I) Communication: Real-time data exchange for alerts.</a:t>
            </a:r>
          </a:p>
          <a:p>
            <a:pPr marL="354013" indent="-3540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900" dirty="0"/>
              <a:t>Solar and Self-Healing Roads: Roads with solar panels or self-repairing materials.</a:t>
            </a:r>
          </a:p>
          <a:p>
            <a:pPr marL="354013" indent="-3540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900" dirty="0"/>
              <a:t>AI-Powered Tolling and Surveillance: Automated toll collection and AI-based monitoring.</a:t>
            </a:r>
            <a:endParaRPr lang="en-US" sz="1800" dirty="0"/>
          </a:p>
        </p:txBody>
      </p:sp>
      <p:pic>
        <p:nvPicPr>
          <p:cNvPr id="6" name="Picture 5" descr="A aerial view of a highway&#10;&#10;AI-generated content may be incorrect.">
            <a:extLst>
              <a:ext uri="{FF2B5EF4-FFF2-40B4-BE49-F238E27FC236}">
                <a16:creationId xmlns:a16="http://schemas.microsoft.com/office/drawing/2014/main" id="{941FC878-E571-97A1-735B-A576E6742C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1980" cy="686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5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933EB-F7E8-4DF5-2950-AE8336B55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89952393-EE72-13E7-E8A6-A210E119F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FDE582-0AA5-8A0C-D252-3BA1FE56ECCA}"/>
              </a:ext>
            </a:extLst>
          </p:cNvPr>
          <p:cNvSpPr txBox="1"/>
          <p:nvPr/>
        </p:nvSpPr>
        <p:spPr>
          <a:xfrm>
            <a:off x="122872" y="189188"/>
            <a:ext cx="7889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400" b="1" i="0" dirty="0">
                <a:effectLst/>
                <a:latin typeface="Arial Narrow" panose="020B0606020202030204" pitchFamily="34" charset="0"/>
              </a:rPr>
              <a:t>Innovations developed in Road Maintenance</a:t>
            </a:r>
          </a:p>
        </p:txBody>
      </p:sp>
      <p:pic>
        <p:nvPicPr>
          <p:cNvPr id="14" name="Picture 2" descr="Exploring the World of Smart Roads">
            <a:extLst>
              <a:ext uri="{FF2B5EF4-FFF2-40B4-BE49-F238E27FC236}">
                <a16:creationId xmlns:a16="http://schemas.microsoft.com/office/drawing/2014/main" id="{07F297E4-CE51-FCFD-D6DD-6DF746531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0" y="900314"/>
            <a:ext cx="3616976" cy="230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C472B1-8F9F-BEEF-DEF2-9E94D2609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361" y="1151940"/>
            <a:ext cx="3525891" cy="2198497"/>
          </a:xfrm>
          <a:prstGeom prst="rect">
            <a:avLst/>
          </a:prstGeom>
        </p:spPr>
      </p:pic>
      <p:pic>
        <p:nvPicPr>
          <p:cNvPr id="16" name="Picture 6" descr="2G/4G Temperature and humidity sensor GPS tracker device with monitoring  system LTS-60TH factory and suppliers | Roadragon">
            <a:extLst>
              <a:ext uri="{FF2B5EF4-FFF2-40B4-BE49-F238E27FC236}">
                <a16:creationId xmlns:a16="http://schemas.microsoft.com/office/drawing/2014/main" id="{F3B94D77-0E64-8510-70E7-71573E216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96" b="11282"/>
          <a:stretch/>
        </p:blipFill>
        <p:spPr bwMode="auto">
          <a:xfrm>
            <a:off x="7756182" y="1224269"/>
            <a:ext cx="4028148" cy="21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Artificial Intelligence (AI) in Traffic Management and Urban Planning">
            <a:extLst>
              <a:ext uri="{FF2B5EF4-FFF2-40B4-BE49-F238E27FC236}">
                <a16:creationId xmlns:a16="http://schemas.microsoft.com/office/drawing/2014/main" id="{81BDAF5B-477D-EDBC-8A83-331291198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6" y="3789969"/>
            <a:ext cx="4347780" cy="248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The Road to Sustainability: Self-Healing Asphalt Powered by AI - OneSafe  Blog">
            <a:extLst>
              <a:ext uri="{FF2B5EF4-FFF2-40B4-BE49-F238E27FC236}">
                <a16:creationId xmlns:a16="http://schemas.microsoft.com/office/drawing/2014/main" id="{3ADE6050-0B82-E67E-82D3-B6B71016E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"/>
          <a:stretch/>
        </p:blipFill>
        <p:spPr bwMode="auto">
          <a:xfrm>
            <a:off x="6334385" y="3789970"/>
            <a:ext cx="4347780" cy="243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B52566-5A4D-2A06-B88F-443DAA661143}"/>
              </a:ext>
            </a:extLst>
          </p:cNvPr>
          <p:cNvSpPr txBox="1"/>
          <p:nvPr/>
        </p:nvSpPr>
        <p:spPr>
          <a:xfrm>
            <a:off x="6651393" y="3466182"/>
            <a:ext cx="36816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Aft>
                <a:spcPts val="600"/>
              </a:spcAft>
            </a:pPr>
            <a:r>
              <a:rPr lang="en-US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Self-Healing Roads with AI Integration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987BE7-0481-F436-75A5-5B02A07E11F4}"/>
              </a:ext>
            </a:extLst>
          </p:cNvPr>
          <p:cNvSpPr txBox="1"/>
          <p:nvPr/>
        </p:nvSpPr>
        <p:spPr>
          <a:xfrm>
            <a:off x="4695416" y="885659"/>
            <a:ext cx="2201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Aft>
                <a:spcPts val="600"/>
              </a:spcAft>
            </a:pPr>
            <a:r>
              <a:rPr lang="en-US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Intelligent lighting</a:t>
            </a:r>
            <a:endParaRPr lang="en-US" sz="1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78D4D-24F0-3953-2850-C443646BE9B4}"/>
              </a:ext>
            </a:extLst>
          </p:cNvPr>
          <p:cNvSpPr txBox="1"/>
          <p:nvPr/>
        </p:nvSpPr>
        <p:spPr>
          <a:xfrm>
            <a:off x="8037351" y="854937"/>
            <a:ext cx="37698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Aft>
                <a:spcPts val="600"/>
              </a:spcAft>
            </a:pPr>
            <a:r>
              <a:rPr lang="en-US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Temperature and humidity sensors</a:t>
            </a:r>
            <a:endParaRPr lang="en-US" sz="1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3281F3-31FD-CA3C-A2F7-0E5CF4EB6301}"/>
              </a:ext>
            </a:extLst>
          </p:cNvPr>
          <p:cNvSpPr txBox="1"/>
          <p:nvPr/>
        </p:nvSpPr>
        <p:spPr>
          <a:xfrm>
            <a:off x="1000106" y="3410725"/>
            <a:ext cx="43477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</a:pPr>
            <a:r>
              <a:rPr lang="en-US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Using artificial intelligence and big data</a:t>
            </a:r>
          </a:p>
        </p:txBody>
      </p:sp>
    </p:spTree>
    <p:extLst>
      <p:ext uri="{BB962C8B-B14F-4D97-AF65-F5344CB8AC3E}">
        <p14:creationId xmlns:p14="http://schemas.microsoft.com/office/powerpoint/2010/main" val="197165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38CE7-39C5-D3FE-3E70-E8B5B8F51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11DDCDF3-BC89-9D88-8583-958AC81FA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1A627C3-B9BB-1443-8E76-EF9AC0CFB8D8}"/>
              </a:ext>
            </a:extLst>
          </p:cNvPr>
          <p:cNvSpPr txBox="1">
            <a:spLocks/>
          </p:cNvSpPr>
          <p:nvPr/>
        </p:nvSpPr>
        <p:spPr>
          <a:xfrm>
            <a:off x="333737" y="2766832"/>
            <a:ext cx="5483506" cy="11148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Integration of sensors, embedded systems, and data networks into highways.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Supports real-time monitoring, traffic optimization, and infrastructure feedback.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CBAE54-CF4F-7453-1B77-EE6D98CEE1A1}"/>
              </a:ext>
            </a:extLst>
          </p:cNvPr>
          <p:cNvSpPr txBox="1">
            <a:spLocks/>
          </p:cNvSpPr>
          <p:nvPr/>
        </p:nvSpPr>
        <p:spPr>
          <a:xfrm>
            <a:off x="234389" y="1206997"/>
            <a:ext cx="5578998" cy="29598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AI as the Core Enabler</a:t>
            </a:r>
          </a:p>
          <a:p>
            <a:pPr marL="358775" indent="-2667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Machine learning algorithms analyze traffic, weather, load data.</a:t>
            </a:r>
          </a:p>
          <a:p>
            <a:pPr marL="358775" indent="-2667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Supports dynamic traffic control, congestion management, and safety systems.</a:t>
            </a:r>
          </a:p>
          <a:p>
            <a:pPr marL="358775" indent="-2667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Enables predictive analytics for maintenance.</a:t>
            </a:r>
          </a:p>
        </p:txBody>
      </p:sp>
      <p:pic>
        <p:nvPicPr>
          <p:cNvPr id="1026" name="Picture 2" descr="AI-Based Pothole Detection for Enhanced Road Safety - CyberSWIFT">
            <a:extLst>
              <a:ext uri="{FF2B5EF4-FFF2-40B4-BE49-F238E27FC236}">
                <a16:creationId xmlns:a16="http://schemas.microsoft.com/office/drawing/2014/main" id="{14B3FC94-4E3F-AAD8-8A00-575A7BCC4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6" r="20364"/>
          <a:stretch/>
        </p:blipFill>
        <p:spPr bwMode="auto">
          <a:xfrm>
            <a:off x="6096000" y="1092626"/>
            <a:ext cx="5773838" cy="467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573661-518A-14FA-C316-8A0DCE7EBCB0}"/>
              </a:ext>
            </a:extLst>
          </p:cNvPr>
          <p:cNvSpPr txBox="1">
            <a:spLocks/>
          </p:cNvSpPr>
          <p:nvPr/>
        </p:nvSpPr>
        <p:spPr>
          <a:xfrm>
            <a:off x="104172" y="115746"/>
            <a:ext cx="5578998" cy="6944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Smart Roads &amp; AI Solutions</a:t>
            </a:r>
          </a:p>
        </p:txBody>
      </p:sp>
    </p:spTree>
    <p:extLst>
      <p:ext uri="{BB962C8B-B14F-4D97-AF65-F5344CB8AC3E}">
        <p14:creationId xmlns:p14="http://schemas.microsoft.com/office/powerpoint/2010/main" val="2418316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E7A83-27C5-4F65-AF86-BF4B98580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9E55A2A0-70D3-BD0C-2DE2-5B7B04D58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095CB06-A430-3842-8F8C-8D1675130708}"/>
              </a:ext>
            </a:extLst>
          </p:cNvPr>
          <p:cNvSpPr txBox="1">
            <a:spLocks/>
          </p:cNvSpPr>
          <p:nvPr/>
        </p:nvSpPr>
        <p:spPr>
          <a:xfrm>
            <a:off x="611972" y="1154314"/>
            <a:ext cx="5563585" cy="16926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Key Technologies in Smart Highways</a:t>
            </a:r>
          </a:p>
          <a:p>
            <a:pPr marL="358775" indent="-266700"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IoT sensors for pavement stress, temperature, vibration</a:t>
            </a:r>
          </a:p>
          <a:p>
            <a:pPr marL="358775" indent="-266700"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Fiber optic sensing for strain and acoustic data</a:t>
            </a:r>
          </a:p>
          <a:p>
            <a:pPr marL="358775" indent="-266700"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Edge computing for on-site data processing</a:t>
            </a:r>
          </a:p>
          <a:p>
            <a:pPr marL="358775" indent="-266700"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AI vision systems for automated inspections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863D66-83DB-4CE6-1806-7C7E1DB34314}"/>
              </a:ext>
            </a:extLst>
          </p:cNvPr>
          <p:cNvSpPr txBox="1">
            <a:spLocks/>
          </p:cNvSpPr>
          <p:nvPr/>
        </p:nvSpPr>
        <p:spPr>
          <a:xfrm>
            <a:off x="457200" y="1154314"/>
            <a:ext cx="8229600" cy="13805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B2FF0A-ADBD-B12F-5088-8D899070D1D9}"/>
              </a:ext>
            </a:extLst>
          </p:cNvPr>
          <p:cNvSpPr txBox="1">
            <a:spLocks/>
          </p:cNvSpPr>
          <p:nvPr/>
        </p:nvSpPr>
        <p:spPr>
          <a:xfrm>
            <a:off x="104172" y="115746"/>
            <a:ext cx="5578998" cy="6944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Smart Roads &amp; AI Solutions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C9B873-D1DB-7206-8BA3-841B0AA1000D}"/>
              </a:ext>
            </a:extLst>
          </p:cNvPr>
          <p:cNvSpPr txBox="1">
            <a:spLocks/>
          </p:cNvSpPr>
          <p:nvPr/>
        </p:nvSpPr>
        <p:spPr>
          <a:xfrm>
            <a:off x="611971" y="4032636"/>
            <a:ext cx="5563585" cy="1987619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Benefits for Highway Systems</a:t>
            </a:r>
          </a:p>
          <a:p>
            <a:pPr marL="358775" indent="-2667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Improved safety: hazard detection, faster emergency response</a:t>
            </a:r>
          </a:p>
          <a:p>
            <a:pPr marL="358775" indent="-2667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Reduced maintenance costs via early detection</a:t>
            </a:r>
          </a:p>
          <a:p>
            <a:pPr marL="358775" indent="-2667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Data-driven asset management</a:t>
            </a:r>
          </a:p>
          <a:p>
            <a:pPr marL="358775" indent="-2667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Scalable platforms for connected/autonomous vehicles</a:t>
            </a:r>
          </a:p>
          <a:p>
            <a:pPr marL="358775" indent="-2667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Future readiness: supports EVs and AVs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D0BA58-F09B-1154-E901-2B971B3A002B}"/>
              </a:ext>
            </a:extLst>
          </p:cNvPr>
          <p:cNvSpPr txBox="1">
            <a:spLocks/>
          </p:cNvSpPr>
          <p:nvPr/>
        </p:nvSpPr>
        <p:spPr>
          <a:xfrm>
            <a:off x="6404157" y="2592730"/>
            <a:ext cx="5272268" cy="167000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Smart Highway Infrastructure Applications</a:t>
            </a:r>
          </a:p>
          <a:p>
            <a:pPr marL="358775" indent="-2667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Dynamic lane management</a:t>
            </a:r>
          </a:p>
          <a:p>
            <a:pPr marL="358775" indent="-2667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AI-integrated tolling and traffic routing</a:t>
            </a:r>
          </a:p>
          <a:p>
            <a:pPr marL="358775" indent="-2667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Real-time structural health monitoring (bridges, pavements)</a:t>
            </a:r>
          </a:p>
          <a:p>
            <a:pPr marL="358775" indent="-2667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Weather-responsive lighting and signage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968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79B08-B9D5-A042-F635-4E5A4F4EC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2F4B6947-AC35-0AB9-843C-787B3B4F5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5785"/>
            <a:ext cx="12191980" cy="68567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303509-EC56-6950-2B80-6E448867DA4B}"/>
              </a:ext>
            </a:extLst>
          </p:cNvPr>
          <p:cNvSpPr txBox="1">
            <a:spLocks/>
          </p:cNvSpPr>
          <p:nvPr/>
        </p:nvSpPr>
        <p:spPr>
          <a:xfrm>
            <a:off x="457200" y="1154314"/>
            <a:ext cx="8229600" cy="13805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230C65-9A0E-02F6-B179-B5E9DDACADFE}"/>
              </a:ext>
            </a:extLst>
          </p:cNvPr>
          <p:cNvSpPr txBox="1">
            <a:spLocks/>
          </p:cNvSpPr>
          <p:nvPr/>
        </p:nvSpPr>
        <p:spPr>
          <a:xfrm>
            <a:off x="104172" y="115746"/>
            <a:ext cx="5578998" cy="6944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>
                <a:latin typeface="Arial Narrow" panose="020B0606020202030204" pitchFamily="34" charset="0"/>
                <a:cs typeface="Arial" panose="020B0604020202020204" pitchFamily="34" charset="0"/>
              </a:rPr>
              <a:t>Smart Roads &amp; AI Solutions</a:t>
            </a:r>
            <a:endParaRPr lang="en-IN" sz="24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F53FD11-0C65-7585-022D-CB2875E8C692}"/>
              </a:ext>
            </a:extLst>
          </p:cNvPr>
          <p:cNvSpPr txBox="1">
            <a:spLocks/>
          </p:cNvSpPr>
          <p:nvPr/>
        </p:nvSpPr>
        <p:spPr>
          <a:xfrm>
            <a:off x="376179" y="1025075"/>
            <a:ext cx="5445888" cy="1987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358775" indent="-266700"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Netherlands: Smart lighting and dynamic signage</a:t>
            </a:r>
          </a:p>
          <a:p>
            <a:pPr marL="358775" indent="-266700"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USA (Georgia/Michigan): AI-enabled traffic flow management</a:t>
            </a:r>
          </a:p>
          <a:p>
            <a:pPr marL="358775" indent="-266700"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China: Solar-powered roads and inductive charging lanes</a:t>
            </a:r>
          </a:p>
          <a:p>
            <a:pPr marL="358775" indent="-266700">
              <a:buFont typeface="Wingdings" panose="05000000000000000000" pitchFamily="2" charset="2"/>
              <a:buChar char="ü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India: </a:t>
            </a:r>
            <a:r>
              <a:rPr lang="en-IN" sz="1400" dirty="0" err="1">
                <a:latin typeface="Arial" panose="020B0604020202020204" pitchFamily="34" charset="0"/>
                <a:cs typeface="Arial" panose="020B0604020202020204" pitchFamily="34" charset="0"/>
              </a:rPr>
              <a:t>FASTag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 + AI tolling</a:t>
            </a:r>
          </a:p>
          <a:p>
            <a:pPr marL="358775" indent="-266700">
              <a:buFont typeface="Wingdings" panose="05000000000000000000" pitchFamily="2" charset="2"/>
              <a:buChar char="ü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South Korea: AI pavement monitoring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A street sign with directions&#10;&#10;AI-generated content may be incorrect.">
            <a:extLst>
              <a:ext uri="{FF2B5EF4-FFF2-40B4-BE49-F238E27FC236}">
                <a16:creationId xmlns:a16="http://schemas.microsoft.com/office/drawing/2014/main" id="{AF28BBF3-5C41-0A06-7575-D02A2850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09" y="1025075"/>
            <a:ext cx="4807850" cy="467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10971E-091F-6116-2B57-36038AE173DC}"/>
              </a:ext>
            </a:extLst>
          </p:cNvPr>
          <p:cNvSpPr txBox="1"/>
          <p:nvPr/>
        </p:nvSpPr>
        <p:spPr>
          <a:xfrm>
            <a:off x="7037409" y="5755385"/>
            <a:ext cx="4807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Netherlands: Smart lighting and dynamic signage</a:t>
            </a:r>
          </a:p>
        </p:txBody>
      </p:sp>
      <p:pic>
        <p:nvPicPr>
          <p:cNvPr id="9228" name="Picture 12" descr="NHAI Mulls AI-Powered Audit Cameras At High-Value Toll Plazas For Accurate  Vehicle Counting And Classification">
            <a:extLst>
              <a:ext uri="{FF2B5EF4-FFF2-40B4-BE49-F238E27FC236}">
                <a16:creationId xmlns:a16="http://schemas.microsoft.com/office/drawing/2014/main" id="{DC3CE5A1-46BA-0C74-E02C-0B1E34454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64" y="3013027"/>
            <a:ext cx="4726209" cy="289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831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E9C4A-2D6C-BB54-D413-079D804B7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833FCB15-A22A-44EA-D538-F06E8B653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6418C6-64F7-287E-A359-8BA8FDC0A514}"/>
              </a:ext>
            </a:extLst>
          </p:cNvPr>
          <p:cNvSpPr txBox="1"/>
          <p:nvPr/>
        </p:nvSpPr>
        <p:spPr>
          <a:xfrm>
            <a:off x="100012" y="241433"/>
            <a:ext cx="8758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None/>
            </a:pPr>
            <a:r>
              <a:rPr lang="en-IN" sz="2400" b="1" dirty="0"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Know Your Speaker</a:t>
            </a:r>
            <a:endParaRPr lang="en-IN" sz="2400" dirty="0">
              <a:effectLst/>
              <a:latin typeface="Arial Narrow" panose="020B060602020203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B19FD5-A722-8278-F9E8-9E08936E0A14}"/>
              </a:ext>
            </a:extLst>
          </p:cNvPr>
          <p:cNvSpPr txBox="1"/>
          <p:nvPr/>
        </p:nvSpPr>
        <p:spPr>
          <a:xfrm>
            <a:off x="685394" y="1057302"/>
            <a:ext cx="9737772" cy="5263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24 Years of Diversified Experience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Management Professional, PMP</a:t>
            </a: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Certified from PMI USA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 &amp; Chartered Engineer from The Institution of Engineers India,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MBA (Project Management) &amp; B.TECH (Civil Engineering)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Auditor ISO 45001:2018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Auditor ISO 14001:2015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Trainer from TUV India, </a:t>
            </a:r>
            <a:r>
              <a:rPr lang="en-I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TÜV 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 Group, Germany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Projects: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Highways – Construction and O&amp;M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Railways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Delhi metro 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Rural Development/NGO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Innovation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Synthetic Sports Surfaces &amp; Stadium Development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92DD9BB-8F8D-DEF2-2EE2-74A99853B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63" y="1148742"/>
            <a:ext cx="1897017" cy="189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333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794E3-12E6-8202-AA65-FCE6296B6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55532B36-5D3F-3783-E0A3-62B58963B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220" name="Picture 4" descr="China tests its first solar-powered highway that can charge electric cars">
            <a:extLst>
              <a:ext uri="{FF2B5EF4-FFF2-40B4-BE49-F238E27FC236}">
                <a16:creationId xmlns:a16="http://schemas.microsoft.com/office/drawing/2014/main" id="{2A41F0A7-E6CC-8ADC-E73E-2385F917A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994588"/>
            <a:ext cx="619969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he ‘photovoltaic highway’ in Jinan (Visual China Group/Getty Images)">
            <a:extLst>
              <a:ext uri="{FF2B5EF4-FFF2-40B4-BE49-F238E27FC236}">
                <a16:creationId xmlns:a16="http://schemas.microsoft.com/office/drawing/2014/main" id="{6724E5AA-885E-05E7-BE45-8EED68659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190" y="1994588"/>
            <a:ext cx="513506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633748-9919-E1C9-ACB8-0EE6E3D4694D}"/>
              </a:ext>
            </a:extLst>
          </p:cNvPr>
          <p:cNvSpPr txBox="1"/>
          <p:nvPr/>
        </p:nvSpPr>
        <p:spPr>
          <a:xfrm>
            <a:off x="2488557" y="1274550"/>
            <a:ext cx="7639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China: Solar-powered roads and inductive charging lanes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9C5521-8100-6053-D605-2ACBF1810F21}"/>
              </a:ext>
            </a:extLst>
          </p:cNvPr>
          <p:cNvSpPr txBox="1"/>
          <p:nvPr/>
        </p:nvSpPr>
        <p:spPr>
          <a:xfrm>
            <a:off x="98384" y="268584"/>
            <a:ext cx="6209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N" sz="1800" b="1" dirty="0"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1695367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76B3A-219E-4A94-6B03-6D2A643F0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37A44229-F11A-81DE-389E-A2F3B2848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pic>
        <p:nvPicPr>
          <p:cNvPr id="2" name="Picture 8" descr="Applsci 14 06549 g002">
            <a:extLst>
              <a:ext uri="{FF2B5EF4-FFF2-40B4-BE49-F238E27FC236}">
                <a16:creationId xmlns:a16="http://schemas.microsoft.com/office/drawing/2014/main" id="{0759A7FE-D5B8-8C05-EDCE-C8CB26CF0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t="8445" r="2055" b="3023"/>
          <a:stretch/>
        </p:blipFill>
        <p:spPr bwMode="auto">
          <a:xfrm>
            <a:off x="187125" y="2766349"/>
            <a:ext cx="5882841" cy="311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Applsci 14 06549 g003">
            <a:extLst>
              <a:ext uri="{FF2B5EF4-FFF2-40B4-BE49-F238E27FC236}">
                <a16:creationId xmlns:a16="http://schemas.microsoft.com/office/drawing/2014/main" id="{E6690501-F899-8B24-ED73-CBDF79D06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230" r="1917" b="1688"/>
          <a:stretch/>
        </p:blipFill>
        <p:spPr bwMode="auto">
          <a:xfrm>
            <a:off x="6148069" y="1540181"/>
            <a:ext cx="6069945" cy="434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37B7DF-D751-E3A0-E5D1-438555A4E595}"/>
              </a:ext>
            </a:extLst>
          </p:cNvPr>
          <p:cNvSpPr txBox="1"/>
          <p:nvPr/>
        </p:nvSpPr>
        <p:spPr>
          <a:xfrm>
            <a:off x="187125" y="1170849"/>
            <a:ext cx="5436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/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South Korea: AI Pavement Monitoring System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E8BBA5-8AA7-3824-C2F6-B67F725D6ECA}"/>
              </a:ext>
            </a:extLst>
          </p:cNvPr>
          <p:cNvSpPr txBox="1"/>
          <p:nvPr/>
        </p:nvSpPr>
        <p:spPr>
          <a:xfrm>
            <a:off x="4166397" y="2325019"/>
            <a:ext cx="29139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 dirty="0">
                <a:solidFill>
                  <a:srgbClr val="222222"/>
                </a:solidFill>
                <a:latin typeface="Arial" panose="020B0604020202020204" pitchFamily="34" charset="0"/>
              </a:rPr>
              <a:t>Pavement </a:t>
            </a:r>
            <a:r>
              <a:rPr lang="en-IN" sz="1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Detection Vehicle</a:t>
            </a:r>
            <a:endParaRPr lang="en-IN" sz="1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13C206-F108-8475-0181-8211516BFF0E}"/>
              </a:ext>
            </a:extLst>
          </p:cNvPr>
          <p:cNvSpPr txBox="1"/>
          <p:nvPr/>
        </p:nvSpPr>
        <p:spPr>
          <a:xfrm>
            <a:off x="106102" y="216734"/>
            <a:ext cx="6209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N" sz="1800" b="1" dirty="0"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1036451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14DD9-3EED-31CE-240D-E3A3438AA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AA371C49-CD7C-D336-6DDC-566A5D5AD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6FF908-E160-CCB3-7569-9D143E7C4EF1}"/>
              </a:ext>
            </a:extLst>
          </p:cNvPr>
          <p:cNvSpPr txBox="1">
            <a:spLocks/>
          </p:cNvSpPr>
          <p:nvPr/>
        </p:nvSpPr>
        <p:spPr>
          <a:xfrm>
            <a:off x="104172" y="115746"/>
            <a:ext cx="5578998" cy="6944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Smart Roads &amp; AI Solutions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AB191A-735B-12B5-1A84-5D9EAA0FAF03}"/>
              </a:ext>
            </a:extLst>
          </p:cNvPr>
          <p:cNvSpPr txBox="1">
            <a:spLocks/>
          </p:cNvSpPr>
          <p:nvPr/>
        </p:nvSpPr>
        <p:spPr>
          <a:xfrm>
            <a:off x="3747786" y="1189363"/>
            <a:ext cx="4696428" cy="22396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Implementation Challenges</a:t>
            </a:r>
          </a:p>
          <a:p>
            <a:pPr marL="358775" indent="-266700"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Infrastructure retrofitting complexity</a:t>
            </a:r>
          </a:p>
          <a:p>
            <a:pPr marL="358775" indent="-266700"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 governance and cyber resilience</a:t>
            </a:r>
          </a:p>
          <a:p>
            <a:pPr marL="358775" indent="-266700"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CAPEX for smart system deployment</a:t>
            </a:r>
          </a:p>
          <a:p>
            <a:pPr marL="358775" indent="-266700"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Standardization across jurisdictions</a:t>
            </a:r>
          </a:p>
          <a:p>
            <a:pPr marL="358775" indent="-266700">
              <a:buFont typeface="Wingdings" panose="05000000000000000000" pitchFamily="2" charset="2"/>
              <a:buChar char="ü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Maintenance of tech infrastructure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8FB333-EE17-4C11-8698-9B8EE0E22FBC}"/>
              </a:ext>
            </a:extLst>
          </p:cNvPr>
          <p:cNvSpPr txBox="1">
            <a:spLocks/>
          </p:cNvSpPr>
          <p:nvPr/>
        </p:nvSpPr>
        <p:spPr>
          <a:xfrm>
            <a:off x="2199190" y="4014636"/>
            <a:ext cx="8001964" cy="15035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pPr marL="358775" indent="-266700"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Smart highways are critical to next-generation mobility</a:t>
            </a:r>
          </a:p>
          <a:p>
            <a:pPr marL="358775" indent="-266700"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AI and intelligent systems enable safer, more efficient, and resilient infrastructure</a:t>
            </a:r>
          </a:p>
          <a:p>
            <a:pPr marL="358775" indent="-266700"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Strategic investment and cross-sector collaboration are key</a:t>
            </a:r>
          </a:p>
        </p:txBody>
      </p:sp>
    </p:spTree>
    <p:extLst>
      <p:ext uri="{BB962C8B-B14F-4D97-AF65-F5344CB8AC3E}">
        <p14:creationId xmlns:p14="http://schemas.microsoft.com/office/powerpoint/2010/main" val="3352606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2E95C-4C85-49FA-1ED5-95FFB4F5A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EDB940E0-78D5-F144-5062-78FE7CCC0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97E8E-C1EA-6B86-FE87-657CD70CEE27}"/>
              </a:ext>
            </a:extLst>
          </p:cNvPr>
          <p:cNvSpPr txBox="1"/>
          <p:nvPr/>
        </p:nvSpPr>
        <p:spPr>
          <a:xfrm>
            <a:off x="139446" y="217443"/>
            <a:ext cx="622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  <a:latin typeface="Arial Narrow" panose="020B0606020202030204" pitchFamily="34" charset="0"/>
              </a:rPr>
              <a:t>Let’s Pave the Future</a:t>
            </a:r>
            <a:endParaRPr lang="en-IN" sz="2400" b="1" dirty="0">
              <a:latin typeface="Arial Narrow" panose="020B0606020202030204" pitchFamily="34" charset="0"/>
            </a:endParaRPr>
          </a:p>
        </p:txBody>
      </p:sp>
      <p:pic>
        <p:nvPicPr>
          <p:cNvPr id="4" name="Picture 4" descr="Smart Highways and Intelligent Transportation Systems">
            <a:extLst>
              <a:ext uri="{FF2B5EF4-FFF2-40B4-BE49-F238E27FC236}">
                <a16:creationId xmlns:a16="http://schemas.microsoft.com/office/drawing/2014/main" id="{4F8CC10B-FE8E-B4BB-D00E-1FCF02A71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" r="36120"/>
          <a:stretch/>
        </p:blipFill>
        <p:spPr bwMode="auto">
          <a:xfrm>
            <a:off x="7427495" y="2053389"/>
            <a:ext cx="4764505" cy="409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8A14E2-7C1A-4FAB-1B7B-484EB39956C4}"/>
              </a:ext>
            </a:extLst>
          </p:cNvPr>
          <p:cNvSpPr txBox="1"/>
          <p:nvPr/>
        </p:nvSpPr>
        <p:spPr>
          <a:xfrm>
            <a:off x="139446" y="906803"/>
            <a:ext cx="10175628" cy="3728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400"/>
              </a:spcAft>
            </a:pPr>
            <a:r>
              <a:rPr lang="en-IN" sz="16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“Whatever we’ve done till now - AI to detect defects, use of drones to monitor bridges and roads</a:t>
            </a:r>
            <a:r>
              <a:rPr lang="en-IN" sz="1600" dirty="0">
                <a:latin typeface="Arial Narrow" panose="020B0606020202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- </a:t>
            </a:r>
            <a:r>
              <a:rPr lang="en-IN" sz="16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is just a beginning. But the way forward for our industry is bold, transformative, and within our grasp. With AI, IoT, and predictive analytics, we can: </a:t>
            </a:r>
          </a:p>
          <a:p>
            <a:pPr marL="342900" lvl="0" indent="-250825">
              <a:lnSpc>
                <a:spcPct val="150000"/>
              </a:lnSpc>
              <a:spcAft>
                <a:spcPts val="4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IN" sz="16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Keep roads clean, pothole-free, and crack-free - </a:t>
            </a:r>
            <a:r>
              <a:rPr lang="en-IN" sz="16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smart sensors and analytics catching flaws before they form.</a:t>
            </a:r>
            <a:r>
              <a:rPr lang="en-IN" sz="16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342900" lvl="0" indent="-250825">
              <a:lnSpc>
                <a:spcPct val="150000"/>
              </a:lnSpc>
              <a:spcAft>
                <a:spcPts val="4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IN" sz="16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Shrink our carbon footprint - </a:t>
            </a:r>
            <a:r>
              <a:rPr lang="en-IN" sz="16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20% less emissions through targeted repairs.</a:t>
            </a:r>
            <a:r>
              <a:rPr lang="en-IN" sz="16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342900" lvl="0" indent="-250825">
              <a:lnSpc>
                <a:spcPct val="150000"/>
              </a:lnSpc>
              <a:spcAft>
                <a:spcPts val="4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IN" sz="16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Cut unnecessary expenses - </a:t>
            </a:r>
            <a:r>
              <a:rPr lang="en-IN" sz="16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saving ₹10,000 crore yearly by predicting, not patching.</a:t>
            </a:r>
            <a:r>
              <a:rPr lang="en-IN" sz="16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342900" lvl="0" indent="-250825">
              <a:lnSpc>
                <a:spcPct val="150000"/>
              </a:lnSpc>
              <a:spcAft>
                <a:spcPts val="4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IN" sz="16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Save lives - </a:t>
            </a:r>
            <a:r>
              <a:rPr lang="en-IN" sz="16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50,000 fewer tragedies on our highways, every year.</a:t>
            </a:r>
            <a:r>
              <a:rPr lang="en-IN" sz="16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342900" lvl="0" indent="-250825">
              <a:lnSpc>
                <a:spcPct val="150000"/>
              </a:lnSpc>
              <a:spcAft>
                <a:spcPts val="4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IN" sz="16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Be an Enabler for a $5 trillion economy - </a:t>
            </a:r>
            <a:r>
              <a:rPr lang="en-IN" sz="16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smart highways powering freight, autonomy, and growth.</a:t>
            </a:r>
            <a:r>
              <a:rPr lang="en-IN" sz="16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>
              <a:lnSpc>
                <a:spcPct val="150000"/>
              </a:lnSpc>
              <a:spcAft>
                <a:spcPts val="400"/>
              </a:spcAft>
            </a:pPr>
            <a:r>
              <a:rPr lang="en-IN" sz="16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This isn’t a dream - it’s our blueprint. Let us pilot these tools. Let us fund the future. Let us back the visionaries. </a:t>
            </a:r>
          </a:p>
          <a:p>
            <a:pPr>
              <a:lnSpc>
                <a:spcPct val="150000"/>
              </a:lnSpc>
              <a:spcAft>
                <a:spcPts val="400"/>
              </a:spcAft>
            </a:pPr>
            <a:r>
              <a:rPr lang="en-IN" sz="16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Together, let’s pave highways that don’t just connect India - they lift it to greatness.” </a:t>
            </a:r>
          </a:p>
        </p:txBody>
      </p:sp>
    </p:spTree>
    <p:extLst>
      <p:ext uri="{BB962C8B-B14F-4D97-AF65-F5344CB8AC3E}">
        <p14:creationId xmlns:p14="http://schemas.microsoft.com/office/powerpoint/2010/main" val="565397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DF659-0B0F-1676-DE7B-46FF93A97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C7B534A2-2E36-9EB7-29AD-ABF803F07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5D4B5-D826-731D-7FC1-A3080F88DDA0}"/>
              </a:ext>
            </a:extLst>
          </p:cNvPr>
          <p:cNvSpPr txBox="1">
            <a:spLocks/>
          </p:cNvSpPr>
          <p:nvPr/>
        </p:nvSpPr>
        <p:spPr>
          <a:xfrm>
            <a:off x="0" y="2558005"/>
            <a:ext cx="12192000" cy="6944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b="1" dirty="0">
                <a:latin typeface="Arial Narrow" panose="020B0606020202030204" pitchFamily="34" charset="0"/>
                <a:cs typeface="Arial" panose="020B0604020202020204" pitchFamily="34" charset="0"/>
              </a:rPr>
              <a:t>THANK YOU !</a:t>
            </a:r>
          </a:p>
        </p:txBody>
      </p:sp>
      <p:pic>
        <p:nvPicPr>
          <p:cNvPr id="5" name="Picture 4" descr="A road with lights on it&#10;&#10;AI-generated content may be incorrect.">
            <a:extLst>
              <a:ext uri="{FF2B5EF4-FFF2-40B4-BE49-F238E27FC236}">
                <a16:creationId xmlns:a16="http://schemas.microsoft.com/office/drawing/2014/main" id="{5C95FBB5-23F2-BA4B-2681-237993B2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30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C540AE-1D9B-E1CC-F138-4CE57D1E7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94E530B-72F0-043D-B588-1CB5226A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3DB0B8EC-A818-263F-2DFB-EF96B8C43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AFFCE7-6D0D-515A-519B-04C221C6DC68}"/>
              </a:ext>
            </a:extLst>
          </p:cNvPr>
          <p:cNvSpPr txBox="1"/>
          <p:nvPr/>
        </p:nvSpPr>
        <p:spPr>
          <a:xfrm>
            <a:off x="934402" y="1085580"/>
            <a:ext cx="9318307" cy="1796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3" indent="-354013">
              <a:lnSpc>
                <a:spcPct val="20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IN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Automated and intelligent machine-aided construction and maintenance.</a:t>
            </a:r>
          </a:p>
          <a:p>
            <a:pPr marL="354013" indent="-354013">
              <a:lnSpc>
                <a:spcPct val="20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IN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Use of emerging technologies in enhancing maintenance and monitoring of highways.</a:t>
            </a:r>
          </a:p>
          <a:p>
            <a:pPr marL="354013" indent="-354013">
              <a:lnSpc>
                <a:spcPct val="200000"/>
              </a:lnSpc>
              <a:spcBef>
                <a:spcPts val="5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IN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Smart Roads &amp; AI solutions.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2F29F-227E-2C6B-28F1-5B306531EA78}"/>
              </a:ext>
            </a:extLst>
          </p:cNvPr>
          <p:cNvSpPr txBox="1"/>
          <p:nvPr/>
        </p:nvSpPr>
        <p:spPr>
          <a:xfrm>
            <a:off x="100012" y="241433"/>
            <a:ext cx="8758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None/>
            </a:pPr>
            <a:r>
              <a:rPr lang="en-IN" sz="2400" b="1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Walk through</a:t>
            </a:r>
            <a:endParaRPr lang="en-IN" sz="2400" dirty="0">
              <a:effectLst/>
              <a:latin typeface="Arial Narrow" panose="020B060602020203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network of dots and lines in a city&#10;&#10;AI-generated content may be incorrect.">
            <a:extLst>
              <a:ext uri="{FF2B5EF4-FFF2-40B4-BE49-F238E27FC236}">
                <a16:creationId xmlns:a16="http://schemas.microsoft.com/office/drawing/2014/main" id="{57AB38F9-35F3-47D0-6F3B-A89A785953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38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D8EA-9AAA-7A59-F1C0-6045B35D5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7728AAED-E75B-41F5-576D-14CDAF0A3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D21C77-02CA-626B-4051-04FD5C8C2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071" y="1002347"/>
            <a:ext cx="4478367" cy="5149950"/>
          </a:xfrm>
          <a:prstGeom prst="rect">
            <a:avLst/>
          </a:prstGeom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9827CB-1C14-0D02-C389-5F0C10CA86C0}"/>
              </a:ext>
            </a:extLst>
          </p:cNvPr>
          <p:cNvSpPr txBox="1">
            <a:spLocks/>
          </p:cNvSpPr>
          <p:nvPr/>
        </p:nvSpPr>
        <p:spPr>
          <a:xfrm>
            <a:off x="184548" y="219332"/>
            <a:ext cx="3566160" cy="564965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IN" sz="2400" b="1" dirty="0"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39642FA-BD39-5407-A9B2-AB57F5F91B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3721881"/>
              </p:ext>
            </p:extLst>
          </p:nvPr>
        </p:nvGraphicFramePr>
        <p:xfrm>
          <a:off x="394287" y="1002347"/>
          <a:ext cx="6103861" cy="5138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46829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CDC50-23FE-2C9C-C89D-9EA2346E1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477BC41C-C922-6429-8A8C-D6851641F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EA2F2D-E30C-F19E-44CB-D8CD12870DDA}"/>
              </a:ext>
            </a:extLst>
          </p:cNvPr>
          <p:cNvSpPr txBox="1">
            <a:spLocks/>
          </p:cNvSpPr>
          <p:nvPr/>
        </p:nvSpPr>
        <p:spPr>
          <a:xfrm>
            <a:off x="168020" y="170166"/>
            <a:ext cx="3566160" cy="7461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2400" b="1" dirty="0"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</a:t>
            </a:r>
            <a:endParaRPr lang="en-IN" sz="2800" b="1" dirty="0"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12E5A8A-EE93-6A6E-B4E2-244C05B2EB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7959025"/>
              </p:ext>
            </p:extLst>
          </p:nvPr>
        </p:nvGraphicFramePr>
        <p:xfrm>
          <a:off x="468163" y="1172239"/>
          <a:ext cx="6645018" cy="4513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633 Uk Highway Maintenance Images, Stock Photos, 3D objects, &amp; Vectors |  Shutterstock">
            <a:extLst>
              <a:ext uri="{FF2B5EF4-FFF2-40B4-BE49-F238E27FC236}">
                <a16:creationId xmlns:a16="http://schemas.microsoft.com/office/drawing/2014/main" id="{8A50ABC2-1A23-5A02-D3AC-04BF0957D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8"/>
          <a:stretch/>
        </p:blipFill>
        <p:spPr bwMode="auto">
          <a:xfrm>
            <a:off x="7468339" y="1932445"/>
            <a:ext cx="4511295" cy="299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555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DA1F8-81B8-D7DC-950E-F38CEA3B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ACE84043-EC34-5915-69AE-C3715D72E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aphicFrame>
        <p:nvGraphicFramePr>
          <p:cNvPr id="2" name="TextBox 3">
            <a:extLst>
              <a:ext uri="{FF2B5EF4-FFF2-40B4-BE49-F238E27FC236}">
                <a16:creationId xmlns:a16="http://schemas.microsoft.com/office/drawing/2014/main" id="{4741F39F-D11B-ADDB-4D33-08C6BCDE10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0863395"/>
              </p:ext>
            </p:extLst>
          </p:nvPr>
        </p:nvGraphicFramePr>
        <p:xfrm>
          <a:off x="396715" y="924311"/>
          <a:ext cx="11618821" cy="4551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7742F7-0E05-DF22-CF89-34FEE9F4AA61}"/>
              </a:ext>
            </a:extLst>
          </p:cNvPr>
          <p:cNvSpPr txBox="1">
            <a:spLocks/>
          </p:cNvSpPr>
          <p:nvPr/>
        </p:nvSpPr>
        <p:spPr>
          <a:xfrm>
            <a:off x="168020" y="240632"/>
            <a:ext cx="3566160" cy="5293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2400" b="1" dirty="0"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AI?</a:t>
            </a:r>
          </a:p>
        </p:txBody>
      </p:sp>
    </p:spTree>
    <p:extLst>
      <p:ext uri="{BB962C8B-B14F-4D97-AF65-F5344CB8AC3E}">
        <p14:creationId xmlns:p14="http://schemas.microsoft.com/office/powerpoint/2010/main" val="218037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F8F12-F2FA-ABA7-12D7-51B72AB69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10A392D3-E529-E2FF-38B3-5D7373FE2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243B09-5944-DF1E-A16B-F3553275E4F3}"/>
              </a:ext>
            </a:extLst>
          </p:cNvPr>
          <p:cNvSpPr txBox="1">
            <a:spLocks/>
          </p:cNvSpPr>
          <p:nvPr/>
        </p:nvSpPr>
        <p:spPr>
          <a:xfrm>
            <a:off x="134810" y="100318"/>
            <a:ext cx="10093580" cy="746125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IN" sz="2400" b="1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Tech Revolution” : AI, IoT Network, Predictive Analytics</a:t>
            </a:r>
            <a:endParaRPr lang="en-IN" sz="3600" b="1" dirty="0"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4311C27-D49F-E969-020B-C382C00B07A4}"/>
              </a:ext>
            </a:extLst>
          </p:cNvPr>
          <p:cNvGraphicFramePr/>
          <p:nvPr/>
        </p:nvGraphicFramePr>
        <p:xfrm>
          <a:off x="431990" y="945479"/>
          <a:ext cx="11329480" cy="5109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086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CC7F4-72A8-0BA7-6CD9-6D40B889B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1B70CCB7-22EC-C591-5CC7-EC596B7BC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6D2496-6AA1-1510-13F3-620D82826A1F}"/>
              </a:ext>
            </a:extLst>
          </p:cNvPr>
          <p:cNvSpPr txBox="1"/>
          <p:nvPr/>
        </p:nvSpPr>
        <p:spPr>
          <a:xfrm>
            <a:off x="53162" y="244216"/>
            <a:ext cx="88781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Automated and intelligent machine-aided construction and maintenance</a:t>
            </a:r>
            <a:endParaRPr lang="en-IN" sz="2400" b="1" dirty="0">
              <a:latin typeface="Arial Narrow" panose="020B0606020202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632B4AD-B566-465F-4674-28F185FD48E0}"/>
              </a:ext>
            </a:extLst>
          </p:cNvPr>
          <p:cNvSpPr txBox="1">
            <a:spLocks/>
          </p:cNvSpPr>
          <p:nvPr/>
        </p:nvSpPr>
        <p:spPr>
          <a:xfrm>
            <a:off x="245735" y="1061651"/>
            <a:ext cx="9461791" cy="5232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 overview of automated construction, highway monitoring technologies, and smart road solutions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2A8887-39A0-BA60-DB22-C1B084D5ABF6}"/>
              </a:ext>
            </a:extLst>
          </p:cNvPr>
          <p:cNvSpPr txBox="1">
            <a:spLocks/>
          </p:cNvSpPr>
          <p:nvPr/>
        </p:nvSpPr>
        <p:spPr>
          <a:xfrm>
            <a:off x="352061" y="1668708"/>
            <a:ext cx="9355465" cy="17018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buFont typeface="Wingdings" panose="05000000000000000000" pitchFamily="2" charset="2"/>
              <a:buChar char="§"/>
            </a:pPr>
            <a:r>
              <a:rPr lang="en-US" sz="1600" dirty="0"/>
              <a:t>Autonomous Construction Equipment: AI and GPS-equipped machinery for precision tasks.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en-US" sz="1600" dirty="0"/>
              <a:t>Drones for Site Monitoring: Real-time aerial surveillance for progress tracking and safety inspections.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en-US" sz="1600" dirty="0"/>
              <a:t>Robotic Maintenance Systems: Robots for inspecting and repairing infrastructure.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en-US" sz="1600" dirty="0"/>
              <a:t>Predictive Maintenance: AI models predicting equipment failures and optimizing schedules.</a:t>
            </a:r>
          </a:p>
        </p:txBody>
      </p:sp>
      <p:pic>
        <p:nvPicPr>
          <p:cNvPr id="7" name="Picture 6" descr="An aerial view of a highway&#10;&#10;AI-generated content may be incorrect.">
            <a:extLst>
              <a:ext uri="{FF2B5EF4-FFF2-40B4-BE49-F238E27FC236}">
                <a16:creationId xmlns:a16="http://schemas.microsoft.com/office/drawing/2014/main" id="{EB55B7B7-1920-6EC7-E789-68334848F2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3905"/>
            <a:ext cx="12192000" cy="685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67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7A976-FA92-52BF-D512-2749C0C42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many logos&#10;&#10;AI-generated content may be incorrect.">
            <a:extLst>
              <a:ext uri="{FF2B5EF4-FFF2-40B4-BE49-F238E27FC236}">
                <a16:creationId xmlns:a16="http://schemas.microsoft.com/office/drawing/2014/main" id="{A60FA4F5-B739-4C31-D0B9-4BA72E685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51842A-3A27-8E82-C5FE-278597E825F2}"/>
              </a:ext>
            </a:extLst>
          </p:cNvPr>
          <p:cNvSpPr txBox="1">
            <a:spLocks/>
          </p:cNvSpPr>
          <p:nvPr/>
        </p:nvSpPr>
        <p:spPr>
          <a:xfrm>
            <a:off x="106326" y="113613"/>
            <a:ext cx="7931888" cy="7651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Emerging Technologies in Highway Maintenance and Monitoring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E91D52-2841-20DA-DE7E-CD8CB2A8C95C}"/>
              </a:ext>
            </a:extLst>
          </p:cNvPr>
          <p:cNvSpPr txBox="1">
            <a:spLocks/>
          </p:cNvSpPr>
          <p:nvPr/>
        </p:nvSpPr>
        <p:spPr>
          <a:xfrm>
            <a:off x="1647461" y="3837007"/>
            <a:ext cx="8677157" cy="2008192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Emerging Technologies </a:t>
            </a:r>
          </a:p>
          <a:p>
            <a:pPr marL="354013" indent="-35401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Drones &amp; IoT Sensors: Embedded in roads and bridges for real-time monitoring.</a:t>
            </a:r>
          </a:p>
          <a:p>
            <a:pPr marL="354013" indent="-35401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Digital Twins: Virtual replicas simulating wear and tear for proactive maintenance.</a:t>
            </a:r>
          </a:p>
          <a:p>
            <a:pPr marL="354013" indent="-35401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Computer Vision: Mobile inspection units detecting cracks and surface degradation.</a:t>
            </a:r>
          </a:p>
          <a:p>
            <a:pPr marL="354013" indent="-35401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AI-Driven Traffic Management: Adaptive systems for traffic signals and vehicle rerouting.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88534E-CB8B-43CA-42D3-66B4ECE2F6B0}"/>
              </a:ext>
            </a:extLst>
          </p:cNvPr>
          <p:cNvSpPr txBox="1">
            <a:spLocks/>
          </p:cNvSpPr>
          <p:nvPr/>
        </p:nvSpPr>
        <p:spPr>
          <a:xfrm>
            <a:off x="1647461" y="1378444"/>
            <a:ext cx="5424671" cy="16599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 Problem with Traditional Methods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Manual inspections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Delays, safety risks, inefficiencies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Increasing stress from traffic and climate change</a:t>
            </a:r>
          </a:p>
          <a:p>
            <a:pPr>
              <a:lnSpc>
                <a:spcPct val="1500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drone flying in the air&#10;&#10;AI-generated content may be incorrect.">
            <a:extLst>
              <a:ext uri="{FF2B5EF4-FFF2-40B4-BE49-F238E27FC236}">
                <a16:creationId xmlns:a16="http://schemas.microsoft.com/office/drawing/2014/main" id="{D1A2CD7B-AEB7-55CD-9E93-28A10F88A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03702" y="1176340"/>
            <a:ext cx="3214868" cy="226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08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2744</TotalTime>
  <Words>1650</Words>
  <Application>Microsoft Office PowerPoint</Application>
  <PresentationFormat>Widescreen</PresentationFormat>
  <Paragraphs>193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1</dc:creator>
  <cp:lastModifiedBy>Arvind Thakur</cp:lastModifiedBy>
  <cp:revision>45</cp:revision>
  <dcterms:created xsi:type="dcterms:W3CDTF">2025-02-17T03:12:44Z</dcterms:created>
  <dcterms:modified xsi:type="dcterms:W3CDTF">2025-05-26T07:33:34Z</dcterms:modified>
</cp:coreProperties>
</file>