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7"/>
  </p:sldMasterIdLst>
  <p:notesMasterIdLst>
    <p:notesMasterId r:id="rId41"/>
  </p:notesMasterIdLst>
  <p:handoutMasterIdLst>
    <p:handoutMasterId r:id="rId42"/>
  </p:handoutMasterIdLst>
  <p:sldIdLst>
    <p:sldId id="256" r:id="rId8"/>
    <p:sldId id="263" r:id="rId9"/>
    <p:sldId id="278" r:id="rId10"/>
    <p:sldId id="279" r:id="rId11"/>
    <p:sldId id="280" r:id="rId12"/>
    <p:sldId id="282" r:id="rId13"/>
    <p:sldId id="337" r:id="rId14"/>
    <p:sldId id="283" r:id="rId15"/>
    <p:sldId id="284" r:id="rId16"/>
    <p:sldId id="335" r:id="rId17"/>
    <p:sldId id="339" r:id="rId18"/>
    <p:sldId id="332" r:id="rId19"/>
    <p:sldId id="311" r:id="rId20"/>
    <p:sldId id="312" r:id="rId21"/>
    <p:sldId id="313" r:id="rId22"/>
    <p:sldId id="314" r:id="rId23"/>
    <p:sldId id="310" r:id="rId24"/>
    <p:sldId id="315" r:id="rId25"/>
    <p:sldId id="317" r:id="rId26"/>
    <p:sldId id="333" r:id="rId27"/>
    <p:sldId id="319" r:id="rId28"/>
    <p:sldId id="340" r:id="rId29"/>
    <p:sldId id="321" r:id="rId30"/>
    <p:sldId id="322" r:id="rId31"/>
    <p:sldId id="323" r:id="rId32"/>
    <p:sldId id="324" r:id="rId33"/>
    <p:sldId id="326" r:id="rId34"/>
    <p:sldId id="327" r:id="rId35"/>
    <p:sldId id="334" r:id="rId36"/>
    <p:sldId id="328" r:id="rId37"/>
    <p:sldId id="329" r:id="rId38"/>
    <p:sldId id="331" r:id="rId39"/>
    <p:sldId id="260" r:id="rId40"/>
  </p:sldIdLst>
  <p:sldSz cx="12192000" cy="6858000"/>
  <p:notesSz cx="6889750" cy="10021888"/>
  <p:custDataLst>
    <p:tags r:id="rId43"/>
  </p:custDataLst>
  <p:defaultTextStyle>
    <a:defPPr>
      <a:defRPr lang="en-US"/>
    </a:defPPr>
    <a:lvl1pPr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1pPr>
    <a:lvl2pPr marL="4572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2pPr>
    <a:lvl3pPr marL="9144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3pPr>
    <a:lvl4pPr marL="13716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4pPr>
    <a:lvl5pPr marL="1828800" algn="ctr" rtl="0" fontAlgn="base">
      <a:spcBef>
        <a:spcPct val="0"/>
      </a:spcBef>
      <a:spcAft>
        <a:spcPct val="0"/>
      </a:spcAft>
      <a:defRPr sz="1400" kern="1200">
        <a:solidFill>
          <a:schemeClr val="tx1"/>
        </a:solidFill>
        <a:latin typeface="Arial" pitchFamily="34" charset="0"/>
        <a:ea typeface="ヒラギノ角ゴ Pro W3" pitchFamily="124" charset="-128"/>
        <a:cs typeface="+mn-cs"/>
      </a:defRPr>
    </a:lvl5pPr>
    <a:lvl6pPr marL="2286000" algn="l" defTabSz="914400" rtl="0" eaLnBrk="1" latinLnBrk="0" hangingPunct="1">
      <a:defRPr sz="1400" kern="1200">
        <a:solidFill>
          <a:schemeClr val="tx1"/>
        </a:solidFill>
        <a:latin typeface="Arial" pitchFamily="34" charset="0"/>
        <a:ea typeface="ヒラギノ角ゴ Pro W3" pitchFamily="124" charset="-128"/>
        <a:cs typeface="+mn-cs"/>
      </a:defRPr>
    </a:lvl6pPr>
    <a:lvl7pPr marL="2743200" algn="l" defTabSz="914400" rtl="0" eaLnBrk="1" latinLnBrk="0" hangingPunct="1">
      <a:defRPr sz="1400" kern="1200">
        <a:solidFill>
          <a:schemeClr val="tx1"/>
        </a:solidFill>
        <a:latin typeface="Arial" pitchFamily="34" charset="0"/>
        <a:ea typeface="ヒラギノ角ゴ Pro W3" pitchFamily="124" charset="-128"/>
        <a:cs typeface="+mn-cs"/>
      </a:defRPr>
    </a:lvl7pPr>
    <a:lvl8pPr marL="3200400" algn="l" defTabSz="914400" rtl="0" eaLnBrk="1" latinLnBrk="0" hangingPunct="1">
      <a:defRPr sz="1400" kern="1200">
        <a:solidFill>
          <a:schemeClr val="tx1"/>
        </a:solidFill>
        <a:latin typeface="Arial" pitchFamily="34" charset="0"/>
        <a:ea typeface="ヒラギノ角ゴ Pro W3" pitchFamily="124" charset="-128"/>
        <a:cs typeface="+mn-cs"/>
      </a:defRPr>
    </a:lvl8pPr>
    <a:lvl9pPr marL="3657600" algn="l" defTabSz="914400" rtl="0" eaLnBrk="1" latinLnBrk="0" hangingPunct="1">
      <a:defRPr sz="1400" kern="1200">
        <a:solidFill>
          <a:schemeClr val="tx1"/>
        </a:solidFill>
        <a:latin typeface="Arial" pitchFamily="34" charset="0"/>
        <a:ea typeface="ヒラギノ角ゴ Pro W3" pitchFamily="124"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orient="horz" pos="4032" userDrawn="1">
          <p15:clr>
            <a:srgbClr val="A4A3A4"/>
          </p15:clr>
        </p15:guide>
        <p15:guide id="3" orient="horz" pos="288" userDrawn="1">
          <p15:clr>
            <a:srgbClr val="A4A3A4"/>
          </p15:clr>
        </p15:guide>
        <p15:guide id="4" orient="horz" pos="432" userDrawn="1">
          <p15:clr>
            <a:srgbClr val="A4A3A4"/>
          </p15:clr>
        </p15:guide>
        <p15:guide id="5" orient="horz" pos="672" userDrawn="1">
          <p15:clr>
            <a:srgbClr val="A4A3A4"/>
          </p15:clr>
        </p15:guide>
        <p15:guide id="6" orient="horz" pos="3888" userDrawn="1">
          <p15:clr>
            <a:srgbClr val="A4A3A4"/>
          </p15:clr>
        </p15:guide>
        <p15:guide id="7" orient="horz" pos="816" userDrawn="1">
          <p15:clr>
            <a:srgbClr val="A4A3A4"/>
          </p15:clr>
        </p15:guide>
        <p15:guide id="8" orient="horz" pos="2568" userDrawn="1">
          <p15:clr>
            <a:srgbClr val="A4A3A4"/>
          </p15:clr>
        </p15:guide>
        <p15:guide id="9" orient="horz" pos="2352" userDrawn="1">
          <p15:clr>
            <a:srgbClr val="A4A3A4"/>
          </p15:clr>
        </p15:guide>
        <p15:guide id="10" pos="3840" userDrawn="1">
          <p15:clr>
            <a:srgbClr val="A4A3A4"/>
          </p15:clr>
        </p15:guide>
        <p15:guide id="11" pos="128" userDrawn="1">
          <p15:clr>
            <a:srgbClr val="A4A3A4"/>
          </p15:clr>
        </p15:guide>
        <p15:guide id="12" pos="7552" userDrawn="1">
          <p15:clr>
            <a:srgbClr val="A4A3A4"/>
          </p15:clr>
        </p15:guide>
        <p15:guide id="13" pos="3712" userDrawn="1">
          <p15:clr>
            <a:srgbClr val="A4A3A4"/>
          </p15:clr>
        </p15:guide>
        <p15:guide id="14" pos="396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ay Sekar" initials="VS" lastIdx="3" clrIdx="0">
    <p:extLst>
      <p:ext uri="{19B8F6BF-5375-455C-9EA6-DF929625EA0E}">
        <p15:presenceInfo xmlns:p15="http://schemas.microsoft.com/office/powerpoint/2012/main" userId="S::Vinay.Sekar@cubehighways.com::bd9b6c93-deb7-419c-9cba-cb234f096c1f" providerId="AD"/>
      </p:ext>
    </p:extLst>
  </p:cmAuthor>
  <p:cmAuthor id="2" name="Gaurav Malhotra" initials="GM" lastIdx="3" clrIdx="1">
    <p:extLst>
      <p:ext uri="{19B8F6BF-5375-455C-9EA6-DF929625EA0E}">
        <p15:presenceInfo xmlns:p15="http://schemas.microsoft.com/office/powerpoint/2012/main" userId="Gaurav Malhotra" providerId="None"/>
      </p:ext>
    </p:extLst>
  </p:cmAuthor>
  <p:cmAuthor id="3" name="Craig Miranda" initials="CM" lastIdx="7" clrIdx="2">
    <p:extLst>
      <p:ext uri="{19B8F6BF-5375-455C-9EA6-DF929625EA0E}">
        <p15:presenceInfo xmlns:p15="http://schemas.microsoft.com/office/powerpoint/2012/main" userId="S::Craig.Miranda@cubehighways.com::7d6f5553-273e-46e8-8d6c-c4ac850576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0505"/>
    <a:srgbClr val="007377"/>
    <a:srgbClr val="31821A"/>
    <a:srgbClr val="337B79"/>
    <a:srgbClr val="FFFFFF"/>
    <a:srgbClr val="262524"/>
    <a:srgbClr val="4E5D72"/>
    <a:srgbClr val="458EAB"/>
    <a:srgbClr val="87E11B"/>
    <a:srgbClr val="65C7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874" y="43"/>
      </p:cViewPr>
      <p:guideLst>
        <p:guide orient="horz" pos="2256"/>
        <p:guide orient="horz" pos="4032"/>
        <p:guide orient="horz" pos="288"/>
        <p:guide orient="horz" pos="432"/>
        <p:guide orient="horz" pos="672"/>
        <p:guide orient="horz" pos="3888"/>
        <p:guide orient="horz" pos="816"/>
        <p:guide orient="horz" pos="2568"/>
        <p:guide orient="horz" pos="2352"/>
        <p:guide pos="3840"/>
        <p:guide pos="128"/>
        <p:guide pos="7552"/>
        <p:guide pos="3712"/>
        <p:guide pos="3960"/>
      </p:guideLst>
    </p:cSldViewPr>
  </p:slideViewPr>
  <p:notesTextViewPr>
    <p:cViewPr>
      <p:scale>
        <a:sx n="1" d="1"/>
        <a:sy n="1" d="1"/>
      </p:scale>
      <p:origin x="0" y="0"/>
    </p:cViewPr>
  </p:notesTextViewPr>
  <p:notesViewPr>
    <p:cSldViewPr snapToGrid="0">
      <p:cViewPr>
        <p:scale>
          <a:sx n="1" d="2"/>
          <a:sy n="1" d="2"/>
        </p:scale>
        <p:origin x="0" y="0"/>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89A188-938F-4E78-A508-FF9CEEE25F5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60D1B71-502E-48FF-AA7C-E71DA7B1ABBF}">
      <dgm:prSet phldrT="[Text]" custT="1"/>
      <dgm:spPr/>
      <dgm:t>
        <a:bodyPr/>
        <a:lstStyle/>
        <a:p>
          <a:r>
            <a:rPr lang="en-US" sz="1600" b="1" dirty="0"/>
            <a:t>Background</a:t>
          </a:r>
        </a:p>
      </dgm:t>
    </dgm:pt>
    <dgm:pt modelId="{4166ECDE-7A6B-4655-A57A-AAC4BE815448}" type="parTrans" cxnId="{879316E3-6D2B-431F-9BC1-BA40EF18262A}">
      <dgm:prSet/>
      <dgm:spPr/>
      <dgm:t>
        <a:bodyPr/>
        <a:lstStyle/>
        <a:p>
          <a:endParaRPr lang="en-US" sz="1600"/>
        </a:p>
      </dgm:t>
    </dgm:pt>
    <dgm:pt modelId="{B1399C49-3DB4-4D7D-B7DF-F3C24A7B8E93}" type="sibTrans" cxnId="{879316E3-6D2B-431F-9BC1-BA40EF18262A}">
      <dgm:prSet/>
      <dgm:spPr/>
      <dgm:t>
        <a:bodyPr/>
        <a:lstStyle/>
        <a:p>
          <a:endParaRPr lang="en-US" sz="1600"/>
        </a:p>
      </dgm:t>
    </dgm:pt>
    <dgm:pt modelId="{84882C4E-962D-40D7-BE4C-E5C072FC730E}">
      <dgm:prSet phldrT="[Text]" custT="1"/>
      <dgm:spPr/>
      <dgm:t>
        <a:bodyPr/>
        <a:lstStyle/>
        <a:p>
          <a:pPr marL="342900" lvl="0" indent="-342900">
            <a:buSzPts val="1000"/>
            <a:buFont typeface="Symbol" pitchFamily="2" charset="2"/>
            <a:buChar char=""/>
            <a:tabLst>
              <a:tab pos="457200" algn="l"/>
            </a:tabLst>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TK Toll Road </a:t>
          </a:r>
          <a:r>
            <a:rPr lang="en-IN" sz="1600" kern="100" dirty="0" err="1">
              <a:effectLst/>
              <a:latin typeface="Times New Roman" panose="02020603050405020304" pitchFamily="18" charset="0"/>
              <a:ea typeface="Aptos" panose="020B0004020202020204" pitchFamily="34" charset="0"/>
              <a:cs typeface="Times New Roman" panose="02020603050405020304" pitchFamily="18" charset="0"/>
            </a:rPr>
            <a:t>Pvt.</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Ltd. (TKTR), a wholly-owned subsidiary of Reliance Infrastructure Limited (</a:t>
          </a:r>
          <a:r>
            <a:rPr lang="en-IN" sz="1600" kern="100" dirty="0" err="1">
              <a:effectLst/>
              <a:latin typeface="Times New Roman" panose="02020603050405020304" pitchFamily="18" charset="0"/>
              <a:ea typeface="Aptos" panose="020B0004020202020204" pitchFamily="34" charset="0"/>
              <a:cs typeface="Times New Roman" panose="02020603050405020304" pitchFamily="18" charset="0"/>
            </a:rPr>
            <a:t>RInfra</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operated an 82 km, 4-lane stretch of NH-67 under a 2006 BOT concession agreement with NHAI.</a:t>
          </a:r>
          <a:endParaRPr lang="en-US" sz="1600" dirty="0"/>
        </a:p>
      </dgm:t>
    </dgm:pt>
    <dgm:pt modelId="{FA3ADBBC-6A73-4054-B430-5A4325C27294}" type="parTrans" cxnId="{D9C2CFD4-BBB8-4222-A6B3-5947A3F6C98D}">
      <dgm:prSet/>
      <dgm:spPr/>
      <dgm:t>
        <a:bodyPr/>
        <a:lstStyle/>
        <a:p>
          <a:endParaRPr lang="en-US" sz="1600"/>
        </a:p>
      </dgm:t>
    </dgm:pt>
    <dgm:pt modelId="{8C446332-784B-4B8E-BAD7-76C6E30E71BA}" type="sibTrans" cxnId="{D9C2CFD4-BBB8-4222-A6B3-5947A3F6C98D}">
      <dgm:prSet/>
      <dgm:spPr/>
      <dgm:t>
        <a:bodyPr/>
        <a:lstStyle/>
        <a:p>
          <a:endParaRPr lang="en-US" sz="1600"/>
        </a:p>
      </dgm:t>
    </dgm:pt>
    <dgm:pt modelId="{859E3DF5-956C-48FA-9271-BC1C3447F5AD}">
      <dgm:prSet phldrT="[Text]" custT="1"/>
      <dgm:spPr/>
      <dgm:t>
        <a:bodyPr/>
        <a:lstStyle/>
        <a:p>
          <a:pPr>
            <a:buFont typeface="Wingdings" pitchFamily="2" charset="2"/>
            <a:buChar char="v"/>
          </a:pPr>
          <a:r>
            <a:rPr lang="en-IN" sz="1600" b="1" dirty="0">
              <a:latin typeface="Times New Roman" panose="02020603050405020304" pitchFamily="18" charset="0"/>
              <a:cs typeface="Times New Roman" panose="02020603050405020304" pitchFamily="18" charset="0"/>
            </a:rPr>
            <a:t>Arbitral Award (October 2022):</a:t>
          </a:r>
          <a:endParaRPr lang="en-US" sz="1600" dirty="0"/>
        </a:p>
      </dgm:t>
    </dgm:pt>
    <dgm:pt modelId="{866E0014-D2A9-43E6-AB92-96B77157793E}" type="parTrans" cxnId="{A6A69F57-7A3D-483C-BA1F-90F0CDE0D853}">
      <dgm:prSet/>
      <dgm:spPr/>
      <dgm:t>
        <a:bodyPr/>
        <a:lstStyle/>
        <a:p>
          <a:endParaRPr lang="en-US" sz="1600"/>
        </a:p>
      </dgm:t>
    </dgm:pt>
    <dgm:pt modelId="{6430A2DF-70FB-436A-AAD8-56BA6CA4A33B}" type="sibTrans" cxnId="{A6A69F57-7A3D-483C-BA1F-90F0CDE0D853}">
      <dgm:prSet/>
      <dgm:spPr/>
      <dgm:t>
        <a:bodyPr/>
        <a:lstStyle/>
        <a:p>
          <a:endParaRPr lang="en-US" sz="1600"/>
        </a:p>
      </dgm:t>
    </dgm:pt>
    <dgm:pt modelId="{21EA1070-DFC1-4FF7-BC94-A252D0844133}">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A three-member arbitral tribunal unanimously awarded TKTR Rs 1,200 crore (including interest) for:</a:t>
          </a:r>
          <a:endParaRPr lang="en-US"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dgm:t>
    </dgm:pt>
    <dgm:pt modelId="{1151D504-1248-4A5C-92CA-2C5B6C31282A}" type="parTrans" cxnId="{26FF84C0-F31A-41D1-9302-8915D6DD101D}">
      <dgm:prSet/>
      <dgm:spPr/>
      <dgm:t>
        <a:bodyPr/>
        <a:lstStyle/>
        <a:p>
          <a:endParaRPr lang="en-US" sz="1600"/>
        </a:p>
      </dgm:t>
    </dgm:pt>
    <dgm:pt modelId="{DECA5280-63D5-4545-A45C-1FBCA1754736}" type="sibTrans" cxnId="{26FF84C0-F31A-41D1-9302-8915D6DD101D}">
      <dgm:prSet/>
      <dgm:spPr/>
      <dgm:t>
        <a:bodyPr/>
        <a:lstStyle/>
        <a:p>
          <a:endParaRPr lang="en-US" sz="1600"/>
        </a:p>
      </dgm:t>
    </dgm:pt>
    <dgm:pt modelId="{B2A52558-066C-4151-B550-4154AEF6EFDE}">
      <dgm:prSet phldrT="[Text]" custT="1"/>
      <dgm:spPr/>
      <dgm:t>
        <a:bodyPr/>
        <a:lstStyle/>
        <a:p>
          <a:r>
            <a:rPr lang="en-IN" sz="1600" b="1" dirty="0">
              <a:latin typeface="Times New Roman" panose="02020603050405020304" pitchFamily="18" charset="0"/>
              <a:cs typeface="Times New Roman" panose="02020603050405020304" pitchFamily="18" charset="0"/>
            </a:rPr>
            <a:t>NHAI’s Section 34 Challenge:</a:t>
          </a:r>
          <a:endParaRPr lang="en-US" sz="1600" dirty="0"/>
        </a:p>
      </dgm:t>
    </dgm:pt>
    <dgm:pt modelId="{E4854D0B-B574-4620-A944-EFFCAE3F8954}" type="parTrans" cxnId="{4D46755B-82A6-41BE-9E22-BFC117DDD897}">
      <dgm:prSet/>
      <dgm:spPr/>
      <dgm:t>
        <a:bodyPr/>
        <a:lstStyle/>
        <a:p>
          <a:endParaRPr lang="en-US" sz="1600"/>
        </a:p>
      </dgm:t>
    </dgm:pt>
    <dgm:pt modelId="{86004896-DDBD-4041-9175-180062699357}" type="sibTrans" cxnId="{4D46755B-82A6-41BE-9E22-BFC117DDD897}">
      <dgm:prSet/>
      <dgm:spPr/>
      <dgm:t>
        <a:bodyPr/>
        <a:lstStyle/>
        <a:p>
          <a:endParaRPr lang="en-US" sz="1600"/>
        </a:p>
      </dgm:t>
    </dgm:pt>
    <dgm:pt modelId="{CDD11A72-F0CB-4599-AC82-E56233911DCA}">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b="1"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NHAI petitioned the Delhi High Court to set aside the award, arguing:</a:t>
          </a:r>
          <a:endParaRPr lang="en-US" sz="1600" b="1"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dgm:t>
    </dgm:pt>
    <dgm:pt modelId="{DB1A7AC4-F058-4453-9EB3-64A671A824F4}" type="parTrans" cxnId="{68BA09F7-B9B5-406A-A660-6B509BDC5FCE}">
      <dgm:prSet/>
      <dgm:spPr/>
      <dgm:t>
        <a:bodyPr/>
        <a:lstStyle/>
        <a:p>
          <a:endParaRPr lang="en-US" sz="1600"/>
        </a:p>
      </dgm:t>
    </dgm:pt>
    <dgm:pt modelId="{89B13D6E-85C9-41E8-ADF4-AC674E035E2B}" type="sibTrans" cxnId="{68BA09F7-B9B5-406A-A660-6B509BDC5FCE}">
      <dgm:prSet/>
      <dgm:spPr/>
      <dgm:t>
        <a:bodyPr/>
        <a:lstStyle/>
        <a:p>
          <a:endParaRPr lang="en-US" sz="1600"/>
        </a:p>
      </dgm:t>
    </dgm:pt>
    <dgm:pt modelId="{A375A73E-5812-4E60-9762-0BF2759B3677}">
      <dgm:prSet phldrT="[Text]" custT="1"/>
      <dgm:spPr/>
      <dgm:t>
        <a:bodyPr/>
        <a:lstStyle/>
        <a:p>
          <a:pPr marL="342900" lvl="0" indent="-342900">
            <a:buSzPts val="1000"/>
            <a:buFont typeface="Symbol" pitchFamily="2" charset="2"/>
            <a:buChar char=""/>
            <a:tabLst>
              <a:tab pos="457200" algn="l"/>
            </a:tabLst>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Disputes arose due to NHAI’s delays in providing </a:t>
          </a:r>
          <a:r>
            <a:rPr lang="en-IN" sz="1600" b="1" kern="100" dirty="0">
              <a:effectLst/>
              <a:latin typeface="Times New Roman" panose="02020603050405020304" pitchFamily="18" charset="0"/>
              <a:ea typeface="Aptos" panose="020B0004020202020204" pitchFamily="34" charset="0"/>
              <a:cs typeface="Times New Roman" panose="02020603050405020304" pitchFamily="18" charset="0"/>
            </a:rPr>
            <a:t>encumbrance-free land</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causing cost overruns, and a </a:t>
          </a:r>
          <a:r>
            <a:rPr lang="en-IN" sz="1600" b="1" kern="100" dirty="0">
              <a:effectLst/>
              <a:latin typeface="Times New Roman" panose="02020603050405020304" pitchFamily="18" charset="0"/>
              <a:ea typeface="Aptos" panose="020B0004020202020204" pitchFamily="34" charset="0"/>
              <a:cs typeface="Times New Roman" panose="02020603050405020304" pitchFamily="18" charset="0"/>
            </a:rPr>
            <a:t>toll plaza relocation</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that reduced revenue. Arbitration was initiated in 2018, following a 2013 supplementary agreement waiving certain delay-related claims.</a:t>
          </a:r>
        </a:p>
      </dgm:t>
    </dgm:pt>
    <dgm:pt modelId="{887643E0-8EC4-4AF2-8D07-0CC6CC55A0BE}" type="parTrans" cxnId="{1B87C0AE-C4CF-46BF-9703-15ADF8937DB2}">
      <dgm:prSet/>
      <dgm:spPr/>
      <dgm:t>
        <a:bodyPr/>
        <a:lstStyle/>
        <a:p>
          <a:endParaRPr lang="en-US" sz="1600"/>
        </a:p>
      </dgm:t>
    </dgm:pt>
    <dgm:pt modelId="{5003A183-9B7E-472A-BDCD-7B946D758C18}" type="sibTrans" cxnId="{1B87C0AE-C4CF-46BF-9703-15ADF8937DB2}">
      <dgm:prSet/>
      <dgm:spPr/>
      <dgm:t>
        <a:bodyPr/>
        <a:lstStyle/>
        <a:p>
          <a:endParaRPr lang="en-US" sz="1600"/>
        </a:p>
      </dgm:t>
    </dgm:pt>
    <dgm:pt modelId="{61F484FF-0DA9-47E1-82D8-BEB50CDD210B}">
      <dgm:prSe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The claims were time-barred under the Limitation Act, 1963.</a:t>
          </a:r>
        </a:p>
      </dgm:t>
    </dgm:pt>
    <dgm:pt modelId="{C3B7E34A-E212-462A-AA43-5F76D3F95841}" type="parTrans" cxnId="{6299279D-D738-4B8C-8CDA-BC77E69B50EE}">
      <dgm:prSet/>
      <dgm:spPr/>
      <dgm:t>
        <a:bodyPr/>
        <a:lstStyle/>
        <a:p>
          <a:endParaRPr lang="en-US" sz="1600"/>
        </a:p>
      </dgm:t>
    </dgm:pt>
    <dgm:pt modelId="{3C7B555E-3413-40CF-870C-A15E03E90CCD}" type="sibTrans" cxnId="{6299279D-D738-4B8C-8CDA-BC77E69B50EE}">
      <dgm:prSet/>
      <dgm:spPr/>
      <dgm:t>
        <a:bodyPr/>
        <a:lstStyle/>
        <a:p>
          <a:endParaRPr lang="en-US" sz="1600"/>
        </a:p>
      </dgm:t>
    </dgm:pt>
    <dgm:pt modelId="{1447926D-C27E-4E8F-A543-11C4EE0F48D3}">
      <dgm:prSe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The award was based on “conjectures and assumptions” (e.g., revenue loss calculations).</a:t>
          </a:r>
        </a:p>
      </dgm:t>
    </dgm:pt>
    <dgm:pt modelId="{AE514FCD-C6FD-49DB-91B8-958DF143AE5E}" type="parTrans" cxnId="{EB79665B-01A3-42CB-B01E-C7B6D0A26492}">
      <dgm:prSet/>
      <dgm:spPr/>
      <dgm:t>
        <a:bodyPr/>
        <a:lstStyle/>
        <a:p>
          <a:endParaRPr lang="en-US" sz="1600"/>
        </a:p>
      </dgm:t>
    </dgm:pt>
    <dgm:pt modelId="{C025E79B-F083-47FB-8923-AD99649C4917}" type="sibTrans" cxnId="{EB79665B-01A3-42CB-B01E-C7B6D0A26492}">
      <dgm:prSet/>
      <dgm:spPr/>
      <dgm:t>
        <a:bodyPr/>
        <a:lstStyle/>
        <a:p>
          <a:endParaRPr lang="en-US" sz="1600"/>
        </a:p>
      </dgm:t>
    </dgm:pt>
    <dgm:pt modelId="{39E0ED91-52AC-400E-B19A-104CC07F1245}">
      <dgm:prSe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It violated public policy under Section 34(2)(b)(ii), invoking post-2015 grounds (fraud or corruption)</a:t>
          </a:r>
        </a:p>
      </dgm:t>
    </dgm:pt>
    <dgm:pt modelId="{BA3BC178-E613-4892-8185-33A812B4E1A5}" type="parTrans" cxnId="{32652DF2-0C06-42A7-BC42-BE037BD79FCE}">
      <dgm:prSet/>
      <dgm:spPr/>
      <dgm:t>
        <a:bodyPr/>
        <a:lstStyle/>
        <a:p>
          <a:endParaRPr lang="en-US" sz="1600"/>
        </a:p>
      </dgm:t>
    </dgm:pt>
    <dgm:pt modelId="{4807932C-588E-4003-AB1B-D636DF32272E}" type="sibTrans" cxnId="{32652DF2-0C06-42A7-BC42-BE037BD79FCE}">
      <dgm:prSet/>
      <dgm:spPr/>
      <dgm:t>
        <a:bodyPr/>
        <a:lstStyle/>
        <a:p>
          <a:endParaRPr lang="en-US" sz="1600"/>
        </a:p>
      </dgm:t>
    </dgm:pt>
    <dgm:pt modelId="{2D5A1345-628C-4F10-8968-1EAD39954F79}">
      <dgm:prSe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The tribunal lacked jurisdiction due to the 2013 supplementary agreement waiving claims.</a:t>
          </a:r>
        </a:p>
      </dgm:t>
    </dgm:pt>
    <dgm:pt modelId="{25CF7832-BB22-42F0-8076-ED38861F3F3A}" type="parTrans" cxnId="{5B4864DA-F248-423A-ADDD-AF50C7352231}">
      <dgm:prSet/>
      <dgm:spPr/>
      <dgm:t>
        <a:bodyPr/>
        <a:lstStyle/>
        <a:p>
          <a:endParaRPr lang="en-US" sz="1600"/>
        </a:p>
      </dgm:t>
    </dgm:pt>
    <dgm:pt modelId="{675EB376-8240-4B17-A8B1-F6784DAD3F6A}" type="sibTrans" cxnId="{5B4864DA-F248-423A-ADDD-AF50C7352231}">
      <dgm:prSet/>
      <dgm:spPr/>
      <dgm:t>
        <a:bodyPr/>
        <a:lstStyle/>
        <a:p>
          <a:endParaRPr lang="en-US" sz="1600"/>
        </a:p>
      </dgm:t>
    </dgm:pt>
    <dgm:pt modelId="{F0F17E96-1360-4554-811A-99BE897CD5B0}">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Cost overruns due to land acquisition delays.</a:t>
          </a:r>
          <a:endParaRPr lang="en-US"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dgm:t>
    </dgm:pt>
    <dgm:pt modelId="{558EFB33-6DD4-4E6A-93AE-63346E4C7DB0}" type="parTrans" cxnId="{3B5C5E88-9B90-446E-BF82-A720AFB55000}">
      <dgm:prSet/>
      <dgm:spPr/>
      <dgm:t>
        <a:bodyPr/>
        <a:lstStyle/>
        <a:p>
          <a:endParaRPr lang="en-US" sz="1600"/>
        </a:p>
      </dgm:t>
    </dgm:pt>
    <dgm:pt modelId="{D38427BC-2CA1-4143-B1EC-726665624102}" type="sibTrans" cxnId="{3B5C5E88-9B90-446E-BF82-A720AFB55000}">
      <dgm:prSet/>
      <dgm:spPr/>
      <dgm:t>
        <a:bodyPr/>
        <a:lstStyle/>
        <a:p>
          <a:endParaRPr lang="en-US" sz="1600"/>
        </a:p>
      </dgm:t>
    </dgm:pt>
    <dgm:pt modelId="{3D1275B8-9A4B-45BF-A927-9086F0CDD6C5}">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Revenue losses from toll plaza relocation, calculated as a percentage of revenue until the concession’s end (January 14, 2038).</a:t>
          </a:r>
          <a:endParaRPr lang="en-US"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dgm:t>
    </dgm:pt>
    <dgm:pt modelId="{F361F36C-28C8-4157-BB01-1F26EAF78A35}" type="parTrans" cxnId="{4D18FDC6-2746-4DAC-B6ED-B754B96FAE6B}">
      <dgm:prSet/>
      <dgm:spPr/>
      <dgm:t>
        <a:bodyPr/>
        <a:lstStyle/>
        <a:p>
          <a:endParaRPr lang="en-US" sz="1600"/>
        </a:p>
      </dgm:t>
    </dgm:pt>
    <dgm:pt modelId="{87F2F9A5-47C7-4DA7-AFDB-82BCA6E3248B}" type="sibTrans" cxnId="{4D18FDC6-2746-4DAC-B6ED-B754B96FAE6B}">
      <dgm:prSet/>
      <dgm:spPr/>
      <dgm:t>
        <a:bodyPr/>
        <a:lstStyle/>
        <a:p>
          <a:endParaRPr lang="en-US" sz="1600"/>
        </a:p>
      </dgm:t>
    </dgm:pt>
    <dgm:pt modelId="{EA3F9C57-8F6A-4760-A982-28F04212103C}">
      <dgm:prSet phldrT="[Text]" custT="1"/>
      <dgm:spPr/>
      <dgm: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The award’s net present value included Rs 50 crore for future revenue losses.</a:t>
          </a:r>
          <a:endParaRPr lang="en-US"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dgm:t>
    </dgm:pt>
    <dgm:pt modelId="{F822BA05-EED0-4079-956C-03C0CCBF8B1E}" type="parTrans" cxnId="{D87C483C-49B7-4182-A5B3-A5162FB1E907}">
      <dgm:prSet/>
      <dgm:spPr/>
      <dgm:t>
        <a:bodyPr/>
        <a:lstStyle/>
        <a:p>
          <a:endParaRPr lang="en-US" sz="1600"/>
        </a:p>
      </dgm:t>
    </dgm:pt>
    <dgm:pt modelId="{75BD2ACD-62DA-4CBA-A916-D9814F992161}" type="sibTrans" cxnId="{D87C483C-49B7-4182-A5B3-A5162FB1E907}">
      <dgm:prSet/>
      <dgm:spPr/>
      <dgm:t>
        <a:bodyPr/>
        <a:lstStyle/>
        <a:p>
          <a:endParaRPr lang="en-US" sz="1600"/>
        </a:p>
      </dgm:t>
    </dgm:pt>
    <dgm:pt modelId="{17D0095E-D398-4EFE-93CB-779C79DD713A}" type="pres">
      <dgm:prSet presAssocID="{6689A188-938F-4E78-A508-FF9CEEE25F54}" presName="linearFlow" presStyleCnt="0">
        <dgm:presLayoutVars>
          <dgm:dir/>
          <dgm:animLvl val="lvl"/>
          <dgm:resizeHandles val="exact"/>
        </dgm:presLayoutVars>
      </dgm:prSet>
      <dgm:spPr/>
    </dgm:pt>
    <dgm:pt modelId="{42444A0F-4C07-46FC-A176-6BC624B6D3F7}" type="pres">
      <dgm:prSet presAssocID="{C60D1B71-502E-48FF-AA7C-E71DA7B1ABBF}" presName="composite" presStyleCnt="0"/>
      <dgm:spPr/>
    </dgm:pt>
    <dgm:pt modelId="{64C7BBB6-5527-4ED7-B040-EE1AC22CD8A7}" type="pres">
      <dgm:prSet presAssocID="{C60D1B71-502E-48FF-AA7C-E71DA7B1ABBF}" presName="parentText" presStyleLbl="alignNode1" presStyleIdx="0" presStyleCnt="3">
        <dgm:presLayoutVars>
          <dgm:chMax val="1"/>
          <dgm:bulletEnabled val="1"/>
        </dgm:presLayoutVars>
      </dgm:prSet>
      <dgm:spPr/>
    </dgm:pt>
    <dgm:pt modelId="{A9A18AFC-9EA2-4717-AC3B-E4B6F4E2BBFF}" type="pres">
      <dgm:prSet presAssocID="{C60D1B71-502E-48FF-AA7C-E71DA7B1ABBF}" presName="descendantText" presStyleLbl="alignAcc1" presStyleIdx="0" presStyleCnt="3">
        <dgm:presLayoutVars>
          <dgm:bulletEnabled val="1"/>
        </dgm:presLayoutVars>
      </dgm:prSet>
      <dgm:spPr/>
    </dgm:pt>
    <dgm:pt modelId="{8B39C2EF-B3EA-4999-BA24-502F6B9594A5}" type="pres">
      <dgm:prSet presAssocID="{B1399C49-3DB4-4D7D-B7DF-F3C24A7B8E93}" presName="sp" presStyleCnt="0"/>
      <dgm:spPr/>
    </dgm:pt>
    <dgm:pt modelId="{E6870427-64A1-4DB8-B9FC-6B7725CBDF09}" type="pres">
      <dgm:prSet presAssocID="{859E3DF5-956C-48FA-9271-BC1C3447F5AD}" presName="composite" presStyleCnt="0"/>
      <dgm:spPr/>
    </dgm:pt>
    <dgm:pt modelId="{17CAAB5D-94F2-4920-B410-4AB718C65C51}" type="pres">
      <dgm:prSet presAssocID="{859E3DF5-956C-48FA-9271-BC1C3447F5AD}" presName="parentText" presStyleLbl="alignNode1" presStyleIdx="1" presStyleCnt="3">
        <dgm:presLayoutVars>
          <dgm:chMax val="1"/>
          <dgm:bulletEnabled val="1"/>
        </dgm:presLayoutVars>
      </dgm:prSet>
      <dgm:spPr/>
    </dgm:pt>
    <dgm:pt modelId="{D78B1089-EF44-4A27-A68A-C70610CBD917}" type="pres">
      <dgm:prSet presAssocID="{859E3DF5-956C-48FA-9271-BC1C3447F5AD}" presName="descendantText" presStyleLbl="alignAcc1" presStyleIdx="1" presStyleCnt="3">
        <dgm:presLayoutVars>
          <dgm:bulletEnabled val="1"/>
        </dgm:presLayoutVars>
      </dgm:prSet>
      <dgm:spPr/>
    </dgm:pt>
    <dgm:pt modelId="{E584F4A0-A171-4200-88DA-40CA03FB3B5E}" type="pres">
      <dgm:prSet presAssocID="{6430A2DF-70FB-436A-AAD8-56BA6CA4A33B}" presName="sp" presStyleCnt="0"/>
      <dgm:spPr/>
    </dgm:pt>
    <dgm:pt modelId="{9EAD2FEF-838F-4DF9-9F90-EEDAC80AD659}" type="pres">
      <dgm:prSet presAssocID="{B2A52558-066C-4151-B550-4154AEF6EFDE}" presName="composite" presStyleCnt="0"/>
      <dgm:spPr/>
    </dgm:pt>
    <dgm:pt modelId="{418B80DF-1567-46CD-AD1E-B8E13D8C2BD4}" type="pres">
      <dgm:prSet presAssocID="{B2A52558-066C-4151-B550-4154AEF6EFDE}" presName="parentText" presStyleLbl="alignNode1" presStyleIdx="2" presStyleCnt="3">
        <dgm:presLayoutVars>
          <dgm:chMax val="1"/>
          <dgm:bulletEnabled val="1"/>
        </dgm:presLayoutVars>
      </dgm:prSet>
      <dgm:spPr/>
    </dgm:pt>
    <dgm:pt modelId="{AF19FBE1-3ECE-4B0F-9B59-895F9FF17A96}" type="pres">
      <dgm:prSet presAssocID="{B2A52558-066C-4151-B550-4154AEF6EFDE}" presName="descendantText" presStyleLbl="alignAcc1" presStyleIdx="2" presStyleCnt="3">
        <dgm:presLayoutVars>
          <dgm:bulletEnabled val="1"/>
        </dgm:presLayoutVars>
      </dgm:prSet>
      <dgm:spPr/>
    </dgm:pt>
  </dgm:ptLst>
  <dgm:cxnLst>
    <dgm:cxn modelId="{C63FE20A-BCB2-41CC-9C60-CA1E771A933A}" type="presOf" srcId="{3D1275B8-9A4B-45BF-A927-9086F0CDD6C5}" destId="{D78B1089-EF44-4A27-A68A-C70610CBD917}" srcOrd="0" destOrd="2" presId="urn:microsoft.com/office/officeart/2005/8/layout/chevron2"/>
    <dgm:cxn modelId="{4D871712-7E1E-4D98-A9C0-A68D0E30696C}" type="presOf" srcId="{84882C4E-962D-40D7-BE4C-E5C072FC730E}" destId="{A9A18AFC-9EA2-4717-AC3B-E4B6F4E2BBFF}" srcOrd="0" destOrd="0" presId="urn:microsoft.com/office/officeart/2005/8/layout/chevron2"/>
    <dgm:cxn modelId="{EB19C334-E18C-435F-A8F5-B0B0AFD62A22}" type="presOf" srcId="{2D5A1345-628C-4F10-8968-1EAD39954F79}" destId="{AF19FBE1-3ECE-4B0F-9B59-895F9FF17A96}" srcOrd="0" destOrd="4" presId="urn:microsoft.com/office/officeart/2005/8/layout/chevron2"/>
    <dgm:cxn modelId="{66F6B236-4368-4C26-96F0-DF37E6C347BF}" type="presOf" srcId="{21EA1070-DFC1-4FF7-BC94-A252D0844133}" destId="{D78B1089-EF44-4A27-A68A-C70610CBD917}" srcOrd="0" destOrd="0" presId="urn:microsoft.com/office/officeart/2005/8/layout/chevron2"/>
    <dgm:cxn modelId="{D87C483C-49B7-4182-A5B3-A5162FB1E907}" srcId="{859E3DF5-956C-48FA-9271-BC1C3447F5AD}" destId="{EA3F9C57-8F6A-4760-A982-28F04212103C}" srcOrd="3" destOrd="0" parTransId="{F822BA05-EED0-4079-956C-03C0CCBF8B1E}" sibTransId="{75BD2ACD-62DA-4CBA-A916-D9814F992161}"/>
    <dgm:cxn modelId="{EB79665B-01A3-42CB-B01E-C7B6D0A26492}" srcId="{CDD11A72-F0CB-4599-AC82-E56233911DCA}" destId="{1447926D-C27E-4E8F-A543-11C4EE0F48D3}" srcOrd="1" destOrd="0" parTransId="{AE514FCD-C6FD-49DB-91B8-958DF143AE5E}" sibTransId="{C025E79B-F083-47FB-8923-AD99649C4917}"/>
    <dgm:cxn modelId="{4D46755B-82A6-41BE-9E22-BFC117DDD897}" srcId="{6689A188-938F-4E78-A508-FF9CEEE25F54}" destId="{B2A52558-066C-4151-B550-4154AEF6EFDE}" srcOrd="2" destOrd="0" parTransId="{E4854D0B-B574-4620-A944-EFFCAE3F8954}" sibTransId="{86004896-DDBD-4041-9175-180062699357}"/>
    <dgm:cxn modelId="{BB5D5D5C-44A7-4363-A8AE-7CB3868EA557}" type="presOf" srcId="{CDD11A72-F0CB-4599-AC82-E56233911DCA}" destId="{AF19FBE1-3ECE-4B0F-9B59-895F9FF17A96}" srcOrd="0" destOrd="0" presId="urn:microsoft.com/office/officeart/2005/8/layout/chevron2"/>
    <dgm:cxn modelId="{3EFF7165-4E8B-4B1E-A74F-D1D50B2F8263}" type="presOf" srcId="{F0F17E96-1360-4554-811A-99BE897CD5B0}" destId="{D78B1089-EF44-4A27-A68A-C70610CBD917}" srcOrd="0" destOrd="1" presId="urn:microsoft.com/office/officeart/2005/8/layout/chevron2"/>
    <dgm:cxn modelId="{A6A69F57-7A3D-483C-BA1F-90F0CDE0D853}" srcId="{6689A188-938F-4E78-A508-FF9CEEE25F54}" destId="{859E3DF5-956C-48FA-9271-BC1C3447F5AD}" srcOrd="1" destOrd="0" parTransId="{866E0014-D2A9-43E6-AB92-96B77157793E}" sibTransId="{6430A2DF-70FB-436A-AAD8-56BA6CA4A33B}"/>
    <dgm:cxn modelId="{10F75F7E-B4F5-4157-85DD-EB37D44C9196}" type="presOf" srcId="{859E3DF5-956C-48FA-9271-BC1C3447F5AD}" destId="{17CAAB5D-94F2-4920-B410-4AB718C65C51}" srcOrd="0" destOrd="0" presId="urn:microsoft.com/office/officeart/2005/8/layout/chevron2"/>
    <dgm:cxn modelId="{3B5C5E88-9B90-446E-BF82-A720AFB55000}" srcId="{859E3DF5-956C-48FA-9271-BC1C3447F5AD}" destId="{F0F17E96-1360-4554-811A-99BE897CD5B0}" srcOrd="1" destOrd="0" parTransId="{558EFB33-6DD4-4E6A-93AE-63346E4C7DB0}" sibTransId="{D38427BC-2CA1-4143-B1EC-726665624102}"/>
    <dgm:cxn modelId="{EE6E208A-0B89-4534-ABA5-67539BCAF1CB}" type="presOf" srcId="{61F484FF-0DA9-47E1-82D8-BEB50CDD210B}" destId="{AF19FBE1-3ECE-4B0F-9B59-895F9FF17A96}" srcOrd="0" destOrd="1" presId="urn:microsoft.com/office/officeart/2005/8/layout/chevron2"/>
    <dgm:cxn modelId="{06B5988D-F307-449F-BF13-E05B7AC47495}" type="presOf" srcId="{EA3F9C57-8F6A-4760-A982-28F04212103C}" destId="{D78B1089-EF44-4A27-A68A-C70610CBD917}" srcOrd="0" destOrd="3" presId="urn:microsoft.com/office/officeart/2005/8/layout/chevron2"/>
    <dgm:cxn modelId="{302FA69B-55D0-4366-8AA0-6AD28E39FAD2}" type="presOf" srcId="{A375A73E-5812-4E60-9762-0BF2759B3677}" destId="{A9A18AFC-9EA2-4717-AC3B-E4B6F4E2BBFF}" srcOrd="0" destOrd="1" presId="urn:microsoft.com/office/officeart/2005/8/layout/chevron2"/>
    <dgm:cxn modelId="{6299279D-D738-4B8C-8CDA-BC77E69B50EE}" srcId="{CDD11A72-F0CB-4599-AC82-E56233911DCA}" destId="{61F484FF-0DA9-47E1-82D8-BEB50CDD210B}" srcOrd="0" destOrd="0" parTransId="{C3B7E34A-E212-462A-AA43-5F76D3F95841}" sibTransId="{3C7B555E-3413-40CF-870C-A15E03E90CCD}"/>
    <dgm:cxn modelId="{1B87C0AE-C4CF-46BF-9703-15ADF8937DB2}" srcId="{C60D1B71-502E-48FF-AA7C-E71DA7B1ABBF}" destId="{A375A73E-5812-4E60-9762-0BF2759B3677}" srcOrd="1" destOrd="0" parTransId="{887643E0-8EC4-4AF2-8D07-0CC6CC55A0BE}" sibTransId="{5003A183-9B7E-472A-BDCD-7B946D758C18}"/>
    <dgm:cxn modelId="{4622B8BE-1BF4-464A-B15E-055C1F40DBA7}" type="presOf" srcId="{1447926D-C27E-4E8F-A543-11C4EE0F48D3}" destId="{AF19FBE1-3ECE-4B0F-9B59-895F9FF17A96}" srcOrd="0" destOrd="2" presId="urn:microsoft.com/office/officeart/2005/8/layout/chevron2"/>
    <dgm:cxn modelId="{26FF84C0-F31A-41D1-9302-8915D6DD101D}" srcId="{859E3DF5-956C-48FA-9271-BC1C3447F5AD}" destId="{21EA1070-DFC1-4FF7-BC94-A252D0844133}" srcOrd="0" destOrd="0" parTransId="{1151D504-1248-4A5C-92CA-2C5B6C31282A}" sibTransId="{DECA5280-63D5-4545-A45C-1FBCA1754736}"/>
    <dgm:cxn modelId="{4D18FDC6-2746-4DAC-B6ED-B754B96FAE6B}" srcId="{859E3DF5-956C-48FA-9271-BC1C3447F5AD}" destId="{3D1275B8-9A4B-45BF-A927-9086F0CDD6C5}" srcOrd="2" destOrd="0" parTransId="{F361F36C-28C8-4157-BB01-1F26EAF78A35}" sibTransId="{87F2F9A5-47C7-4DA7-AFDB-82BCA6E3248B}"/>
    <dgm:cxn modelId="{06DC6FC7-29A7-4D2C-B795-78732455A6FD}" type="presOf" srcId="{39E0ED91-52AC-400E-B19A-104CC07F1245}" destId="{AF19FBE1-3ECE-4B0F-9B59-895F9FF17A96}" srcOrd="0" destOrd="3" presId="urn:microsoft.com/office/officeart/2005/8/layout/chevron2"/>
    <dgm:cxn modelId="{3FAB5FCA-B6C1-4FAE-89E8-FB9E58762928}" type="presOf" srcId="{C60D1B71-502E-48FF-AA7C-E71DA7B1ABBF}" destId="{64C7BBB6-5527-4ED7-B040-EE1AC22CD8A7}" srcOrd="0" destOrd="0" presId="urn:microsoft.com/office/officeart/2005/8/layout/chevron2"/>
    <dgm:cxn modelId="{D9C2CFD4-BBB8-4222-A6B3-5947A3F6C98D}" srcId="{C60D1B71-502E-48FF-AA7C-E71DA7B1ABBF}" destId="{84882C4E-962D-40D7-BE4C-E5C072FC730E}" srcOrd="0" destOrd="0" parTransId="{FA3ADBBC-6A73-4054-B430-5A4325C27294}" sibTransId="{8C446332-784B-4B8E-BAD7-76C6E30E71BA}"/>
    <dgm:cxn modelId="{5B4864DA-F248-423A-ADDD-AF50C7352231}" srcId="{CDD11A72-F0CB-4599-AC82-E56233911DCA}" destId="{2D5A1345-628C-4F10-8968-1EAD39954F79}" srcOrd="3" destOrd="0" parTransId="{25CF7832-BB22-42F0-8076-ED38861F3F3A}" sibTransId="{675EB376-8240-4B17-A8B1-F6784DAD3F6A}"/>
    <dgm:cxn modelId="{410746DD-00C4-4770-8200-41D2DF732AEE}" type="presOf" srcId="{B2A52558-066C-4151-B550-4154AEF6EFDE}" destId="{418B80DF-1567-46CD-AD1E-B8E13D8C2BD4}" srcOrd="0" destOrd="0" presId="urn:microsoft.com/office/officeart/2005/8/layout/chevron2"/>
    <dgm:cxn modelId="{879316E3-6D2B-431F-9BC1-BA40EF18262A}" srcId="{6689A188-938F-4E78-A508-FF9CEEE25F54}" destId="{C60D1B71-502E-48FF-AA7C-E71DA7B1ABBF}" srcOrd="0" destOrd="0" parTransId="{4166ECDE-7A6B-4655-A57A-AAC4BE815448}" sibTransId="{B1399C49-3DB4-4D7D-B7DF-F3C24A7B8E93}"/>
    <dgm:cxn modelId="{5ECCC7EA-7486-4722-9960-1C9D1C771C2B}" type="presOf" srcId="{6689A188-938F-4E78-A508-FF9CEEE25F54}" destId="{17D0095E-D398-4EFE-93CB-779C79DD713A}" srcOrd="0" destOrd="0" presId="urn:microsoft.com/office/officeart/2005/8/layout/chevron2"/>
    <dgm:cxn modelId="{32652DF2-0C06-42A7-BC42-BE037BD79FCE}" srcId="{CDD11A72-F0CB-4599-AC82-E56233911DCA}" destId="{39E0ED91-52AC-400E-B19A-104CC07F1245}" srcOrd="2" destOrd="0" parTransId="{BA3BC178-E613-4892-8185-33A812B4E1A5}" sibTransId="{4807932C-588E-4003-AB1B-D636DF32272E}"/>
    <dgm:cxn modelId="{68BA09F7-B9B5-406A-A660-6B509BDC5FCE}" srcId="{B2A52558-066C-4151-B550-4154AEF6EFDE}" destId="{CDD11A72-F0CB-4599-AC82-E56233911DCA}" srcOrd="0" destOrd="0" parTransId="{DB1A7AC4-F058-4453-9EB3-64A671A824F4}" sibTransId="{89B13D6E-85C9-41E8-ADF4-AC674E035E2B}"/>
    <dgm:cxn modelId="{5184B203-4DAA-4A90-8DAC-4FBBD838B5BB}" type="presParOf" srcId="{17D0095E-D398-4EFE-93CB-779C79DD713A}" destId="{42444A0F-4C07-46FC-A176-6BC624B6D3F7}" srcOrd="0" destOrd="0" presId="urn:microsoft.com/office/officeart/2005/8/layout/chevron2"/>
    <dgm:cxn modelId="{28BDD7DE-5CFB-401F-9167-590A4D700280}" type="presParOf" srcId="{42444A0F-4C07-46FC-A176-6BC624B6D3F7}" destId="{64C7BBB6-5527-4ED7-B040-EE1AC22CD8A7}" srcOrd="0" destOrd="0" presId="urn:microsoft.com/office/officeart/2005/8/layout/chevron2"/>
    <dgm:cxn modelId="{A4693256-F97D-47CD-8C9D-9095CC0D2256}" type="presParOf" srcId="{42444A0F-4C07-46FC-A176-6BC624B6D3F7}" destId="{A9A18AFC-9EA2-4717-AC3B-E4B6F4E2BBFF}" srcOrd="1" destOrd="0" presId="urn:microsoft.com/office/officeart/2005/8/layout/chevron2"/>
    <dgm:cxn modelId="{0D0893C8-8C36-42EA-BA62-5525D4C9241D}" type="presParOf" srcId="{17D0095E-D398-4EFE-93CB-779C79DD713A}" destId="{8B39C2EF-B3EA-4999-BA24-502F6B9594A5}" srcOrd="1" destOrd="0" presId="urn:microsoft.com/office/officeart/2005/8/layout/chevron2"/>
    <dgm:cxn modelId="{36ABC577-D0D4-4FC4-B897-094AAF478C5E}" type="presParOf" srcId="{17D0095E-D398-4EFE-93CB-779C79DD713A}" destId="{E6870427-64A1-4DB8-B9FC-6B7725CBDF09}" srcOrd="2" destOrd="0" presId="urn:microsoft.com/office/officeart/2005/8/layout/chevron2"/>
    <dgm:cxn modelId="{B4622982-DEAB-4AD2-BD86-3A5938269520}" type="presParOf" srcId="{E6870427-64A1-4DB8-B9FC-6B7725CBDF09}" destId="{17CAAB5D-94F2-4920-B410-4AB718C65C51}" srcOrd="0" destOrd="0" presId="urn:microsoft.com/office/officeart/2005/8/layout/chevron2"/>
    <dgm:cxn modelId="{8512855B-4130-48C4-9362-9B264B9B1BD2}" type="presParOf" srcId="{E6870427-64A1-4DB8-B9FC-6B7725CBDF09}" destId="{D78B1089-EF44-4A27-A68A-C70610CBD917}" srcOrd="1" destOrd="0" presId="urn:microsoft.com/office/officeart/2005/8/layout/chevron2"/>
    <dgm:cxn modelId="{461EF510-20D5-4682-B4D1-4A6EC5704499}" type="presParOf" srcId="{17D0095E-D398-4EFE-93CB-779C79DD713A}" destId="{E584F4A0-A171-4200-88DA-40CA03FB3B5E}" srcOrd="3" destOrd="0" presId="urn:microsoft.com/office/officeart/2005/8/layout/chevron2"/>
    <dgm:cxn modelId="{C4940512-E44F-47E4-B910-99212BE95681}" type="presParOf" srcId="{17D0095E-D398-4EFE-93CB-779C79DD713A}" destId="{9EAD2FEF-838F-4DF9-9F90-EEDAC80AD659}" srcOrd="4" destOrd="0" presId="urn:microsoft.com/office/officeart/2005/8/layout/chevron2"/>
    <dgm:cxn modelId="{B73D4080-5D9C-41B8-A99A-912D5C48DE79}" type="presParOf" srcId="{9EAD2FEF-838F-4DF9-9F90-EEDAC80AD659}" destId="{418B80DF-1567-46CD-AD1E-B8E13D8C2BD4}" srcOrd="0" destOrd="0" presId="urn:microsoft.com/office/officeart/2005/8/layout/chevron2"/>
    <dgm:cxn modelId="{5A07CB9B-BA69-4EFA-A49C-D1A2650EF25D}" type="presParOf" srcId="{9EAD2FEF-838F-4DF9-9F90-EEDAC80AD659}" destId="{AF19FBE1-3ECE-4B0F-9B59-895F9FF17A9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C7BBB6-5527-4ED7-B040-EE1AC22CD8A7}">
      <dsp:nvSpPr>
        <dsp:cNvPr id="0" name=""/>
        <dsp:cNvSpPr/>
      </dsp:nvSpPr>
      <dsp:spPr>
        <a:xfrm rot="5400000">
          <a:off x="-307484" y="312769"/>
          <a:ext cx="2049895" cy="14349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Background</a:t>
          </a:r>
        </a:p>
      </dsp:txBody>
      <dsp:txXfrm rot="-5400000">
        <a:off x="1" y="722747"/>
        <a:ext cx="1434926" cy="614969"/>
      </dsp:txXfrm>
    </dsp:sp>
    <dsp:sp modelId="{A9A18AFC-9EA2-4717-AC3B-E4B6F4E2BBFF}">
      <dsp:nvSpPr>
        <dsp:cNvPr id="0" name=""/>
        <dsp:cNvSpPr/>
      </dsp:nvSpPr>
      <dsp:spPr>
        <a:xfrm rot="5400000">
          <a:off x="5936791" y="-4496579"/>
          <a:ext cx="1332431" cy="103361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TK Toll Road </a:t>
          </a:r>
          <a:r>
            <a:rPr lang="en-IN" sz="1600" kern="100" dirty="0" err="1">
              <a:effectLst/>
              <a:latin typeface="Times New Roman" panose="02020603050405020304" pitchFamily="18" charset="0"/>
              <a:ea typeface="Aptos" panose="020B0004020202020204" pitchFamily="34" charset="0"/>
              <a:cs typeface="Times New Roman" panose="02020603050405020304" pitchFamily="18" charset="0"/>
            </a:rPr>
            <a:t>Pvt.</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Ltd. (TKTR), a wholly-owned subsidiary of Reliance Infrastructure Limited (</a:t>
          </a:r>
          <a:r>
            <a:rPr lang="en-IN" sz="1600" kern="100" dirty="0" err="1">
              <a:effectLst/>
              <a:latin typeface="Times New Roman" panose="02020603050405020304" pitchFamily="18" charset="0"/>
              <a:ea typeface="Aptos" panose="020B0004020202020204" pitchFamily="34" charset="0"/>
              <a:cs typeface="Times New Roman" panose="02020603050405020304" pitchFamily="18" charset="0"/>
            </a:rPr>
            <a:t>RInfra</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operated an 82 km, 4-lane stretch of NH-67 under a 2006 BOT concession agreement with NHAI.</a:t>
          </a:r>
          <a:endParaRPr lang="en-US" sz="1600" dirty="0"/>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Disputes arose due to NHAI’s delays in providing </a:t>
          </a:r>
          <a:r>
            <a:rPr lang="en-IN" sz="1600" b="1" kern="100" dirty="0">
              <a:effectLst/>
              <a:latin typeface="Times New Roman" panose="02020603050405020304" pitchFamily="18" charset="0"/>
              <a:ea typeface="Aptos" panose="020B0004020202020204" pitchFamily="34" charset="0"/>
              <a:cs typeface="Times New Roman" panose="02020603050405020304" pitchFamily="18" charset="0"/>
            </a:rPr>
            <a:t>encumbrance-free land</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causing cost overruns, and a </a:t>
          </a:r>
          <a:r>
            <a:rPr lang="en-IN" sz="1600" b="1" kern="100" dirty="0">
              <a:effectLst/>
              <a:latin typeface="Times New Roman" panose="02020603050405020304" pitchFamily="18" charset="0"/>
              <a:ea typeface="Aptos" panose="020B0004020202020204" pitchFamily="34" charset="0"/>
              <a:cs typeface="Times New Roman" panose="02020603050405020304" pitchFamily="18" charset="0"/>
            </a:rPr>
            <a:t>toll plaza relocation</a:t>
          </a:r>
          <a:r>
            <a:rPr lang="en-IN" sz="1600" kern="100" dirty="0">
              <a:effectLst/>
              <a:latin typeface="Times New Roman" panose="02020603050405020304" pitchFamily="18" charset="0"/>
              <a:ea typeface="Aptos" panose="020B0004020202020204" pitchFamily="34" charset="0"/>
              <a:cs typeface="Times New Roman" panose="02020603050405020304" pitchFamily="18" charset="0"/>
            </a:rPr>
            <a:t> that reduced revenue. Arbitration was initiated in 2018, following a 2013 supplementary agreement waiving certain delay-related claims.</a:t>
          </a:r>
        </a:p>
      </dsp:txBody>
      <dsp:txXfrm rot="-5400000">
        <a:off x="1434926" y="70330"/>
        <a:ext cx="10271117" cy="1202343"/>
      </dsp:txXfrm>
    </dsp:sp>
    <dsp:sp modelId="{17CAAB5D-94F2-4920-B410-4AB718C65C51}">
      <dsp:nvSpPr>
        <dsp:cNvPr id="0" name=""/>
        <dsp:cNvSpPr/>
      </dsp:nvSpPr>
      <dsp:spPr>
        <a:xfrm rot="5400000">
          <a:off x="-307484" y="2172694"/>
          <a:ext cx="2049895" cy="14349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Font typeface="Wingdings" pitchFamily="2" charset="2"/>
            <a:buNone/>
          </a:pPr>
          <a:r>
            <a:rPr lang="en-IN" sz="1600" b="1" kern="1200" dirty="0">
              <a:latin typeface="Times New Roman" panose="02020603050405020304" pitchFamily="18" charset="0"/>
              <a:cs typeface="Times New Roman" panose="02020603050405020304" pitchFamily="18" charset="0"/>
            </a:rPr>
            <a:t>Arbitral Award (October 2022):</a:t>
          </a:r>
          <a:endParaRPr lang="en-US" sz="1600" kern="1200" dirty="0"/>
        </a:p>
      </dsp:txBody>
      <dsp:txXfrm rot="-5400000">
        <a:off x="1" y="2582672"/>
        <a:ext cx="1434926" cy="614969"/>
      </dsp:txXfrm>
    </dsp:sp>
    <dsp:sp modelId="{D78B1089-EF44-4A27-A68A-C70610CBD917}">
      <dsp:nvSpPr>
        <dsp:cNvPr id="0" name=""/>
        <dsp:cNvSpPr/>
      </dsp:nvSpPr>
      <dsp:spPr>
        <a:xfrm rot="5400000">
          <a:off x="5936791" y="-2636654"/>
          <a:ext cx="1332431" cy="103361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A three-member arbitral tribunal unanimously awarded TKTR Rs 1,200 crore (including interest) for:</a:t>
          </a:r>
          <a:endParaRPr lang="en-US"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Cost overruns due to land acquisition delays.</a:t>
          </a:r>
          <a:endParaRPr lang="en-US"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Revenue losses from toll plaza relocation, calculated as a percentage of revenue until the concession’s end (January 14, 2038).</a:t>
          </a:r>
          <a:endParaRPr lang="en-US"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The award’s net present value included Rs 50 crore for future revenue losses.</a:t>
          </a:r>
          <a:endParaRPr lang="en-US"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dsp:txBody>
      <dsp:txXfrm rot="-5400000">
        <a:off x="1434926" y="1930255"/>
        <a:ext cx="10271117" cy="1202343"/>
      </dsp:txXfrm>
    </dsp:sp>
    <dsp:sp modelId="{418B80DF-1567-46CD-AD1E-B8E13D8C2BD4}">
      <dsp:nvSpPr>
        <dsp:cNvPr id="0" name=""/>
        <dsp:cNvSpPr/>
      </dsp:nvSpPr>
      <dsp:spPr>
        <a:xfrm rot="5400000">
          <a:off x="-307484" y="4032619"/>
          <a:ext cx="2049895" cy="143492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latin typeface="Times New Roman" panose="02020603050405020304" pitchFamily="18" charset="0"/>
              <a:cs typeface="Times New Roman" panose="02020603050405020304" pitchFamily="18" charset="0"/>
            </a:rPr>
            <a:t>NHAI’s Section 34 Challenge:</a:t>
          </a:r>
          <a:endParaRPr lang="en-US" sz="1600" kern="1200" dirty="0"/>
        </a:p>
      </dsp:txBody>
      <dsp:txXfrm rot="-5400000">
        <a:off x="1" y="4442597"/>
        <a:ext cx="1434926" cy="614969"/>
      </dsp:txXfrm>
    </dsp:sp>
    <dsp:sp modelId="{AF19FBE1-3ECE-4B0F-9B59-895F9FF17A96}">
      <dsp:nvSpPr>
        <dsp:cNvPr id="0" name=""/>
        <dsp:cNvSpPr/>
      </dsp:nvSpPr>
      <dsp:spPr>
        <a:xfrm rot="5400000">
          <a:off x="5936791" y="-776729"/>
          <a:ext cx="1332431" cy="1033616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b="1"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NHAI petitioned the Delhi High Court to set aside the award, arguing:</a:t>
          </a:r>
          <a:endParaRPr lang="en-US" sz="1600" b="1"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The claims were time-barred under the Limitation Act, 1963.</a:t>
          </a: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The award was based on “conjectures and assumptions” (e.g., revenue loss calculations).</a:t>
          </a: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It violated public policy under Section 34(2)(b)(ii), invoking post-2015 grounds (fraud or corruption)</a:t>
          </a:r>
        </a:p>
        <a:p>
          <a:pPr marL="342900" lvl="0" indent="-342900" algn="l" defTabSz="711200">
            <a:lnSpc>
              <a:spcPct val="90000"/>
            </a:lnSpc>
            <a:spcBef>
              <a:spcPct val="0"/>
            </a:spcBef>
            <a:spcAft>
              <a:spcPct val="15000"/>
            </a:spcAft>
            <a:buSzPts val="1000"/>
            <a:buFont typeface="Symbol" pitchFamily="2" charset="2"/>
            <a:buChar char=""/>
            <a:tabLst>
              <a:tab pos="457200" algn="l"/>
            </a:tabLst>
          </a:pPr>
          <a:r>
            <a:rPr lang="en-IN" sz="1600" kern="100" dirty="0">
              <a:solidFill>
                <a:srgbClr val="485259">
                  <a:hueOff val="0"/>
                  <a:satOff val="0"/>
                  <a:lumOff val="0"/>
                  <a:alphaOff val="0"/>
                </a:srgbClr>
              </a:solidFill>
              <a:effectLst/>
              <a:latin typeface="Times New Roman" panose="02020603050405020304" pitchFamily="18" charset="0"/>
              <a:ea typeface="Aptos" panose="020B0004020202020204" pitchFamily="34" charset="0"/>
              <a:cs typeface="Times New Roman" panose="02020603050405020304" pitchFamily="18" charset="0"/>
            </a:rPr>
            <a:t>The tribunal lacked jurisdiction due to the 2013 supplementary agreement waiving claims.</a:t>
          </a:r>
        </a:p>
      </dsp:txBody>
      <dsp:txXfrm rot="-5400000">
        <a:off x="1434926" y="3790180"/>
        <a:ext cx="10271117" cy="120234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95195" cy="4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046" tIns="44522" rIns="89046" bIns="44522" numCol="1" anchor="t" anchorCtr="0" compatLnSpc="1">
            <a:prstTxWarp prst="textNoShape">
              <a:avLst/>
            </a:prstTxWarp>
          </a:bodyPr>
          <a:lstStyle>
            <a:lvl1pPr algn="l" defTabSz="890947">
              <a:defRPr sz="1100" smtClean="0"/>
            </a:lvl1pPr>
          </a:lstStyle>
          <a:p>
            <a:pPr>
              <a:defRPr/>
            </a:pPr>
            <a:endParaRPr lang="en-US"/>
          </a:p>
        </p:txBody>
      </p:sp>
      <p:sp>
        <p:nvSpPr>
          <p:cNvPr id="31747" name="Rectangle 3"/>
          <p:cNvSpPr>
            <a:spLocks noGrp="1" noChangeArrowheads="1"/>
          </p:cNvSpPr>
          <p:nvPr>
            <p:ph type="dt" sz="quarter" idx="1"/>
          </p:nvPr>
        </p:nvSpPr>
        <p:spPr bwMode="auto">
          <a:xfrm>
            <a:off x="3894557" y="0"/>
            <a:ext cx="2995194" cy="4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046" tIns="44522" rIns="89046" bIns="44522" numCol="1" anchor="t" anchorCtr="0" compatLnSpc="1">
            <a:prstTxWarp prst="textNoShape">
              <a:avLst/>
            </a:prstTxWarp>
          </a:bodyPr>
          <a:lstStyle>
            <a:lvl1pPr algn="r" defTabSz="890947">
              <a:defRPr sz="1100" smtClean="0"/>
            </a:lvl1pPr>
          </a:lstStyle>
          <a:p>
            <a:pPr>
              <a:defRPr/>
            </a:pPr>
            <a:endParaRPr lang="en-US"/>
          </a:p>
        </p:txBody>
      </p:sp>
      <p:sp>
        <p:nvSpPr>
          <p:cNvPr id="31748" name="Rectangle 4"/>
          <p:cNvSpPr>
            <a:spLocks noGrp="1" noChangeArrowheads="1"/>
          </p:cNvSpPr>
          <p:nvPr>
            <p:ph type="ftr" sz="quarter" idx="2"/>
          </p:nvPr>
        </p:nvSpPr>
        <p:spPr bwMode="auto">
          <a:xfrm>
            <a:off x="0" y="9529035"/>
            <a:ext cx="2995195" cy="4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046" tIns="44522" rIns="89046" bIns="44522" numCol="1" anchor="b" anchorCtr="0" compatLnSpc="1">
            <a:prstTxWarp prst="textNoShape">
              <a:avLst/>
            </a:prstTxWarp>
          </a:bodyPr>
          <a:lstStyle>
            <a:lvl1pPr algn="l" defTabSz="890947">
              <a:defRPr sz="1100" smtClean="0"/>
            </a:lvl1pPr>
          </a:lstStyle>
          <a:p>
            <a:pPr>
              <a:defRPr/>
            </a:pPr>
            <a:endParaRPr lang="en-US"/>
          </a:p>
        </p:txBody>
      </p:sp>
      <p:sp>
        <p:nvSpPr>
          <p:cNvPr id="31749" name="Rectangle 5"/>
          <p:cNvSpPr>
            <a:spLocks noGrp="1" noChangeArrowheads="1"/>
          </p:cNvSpPr>
          <p:nvPr>
            <p:ph type="sldNum" sz="quarter" idx="3"/>
          </p:nvPr>
        </p:nvSpPr>
        <p:spPr bwMode="auto">
          <a:xfrm>
            <a:off x="3894557" y="9529035"/>
            <a:ext cx="2995194" cy="49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046" tIns="44522" rIns="89046" bIns="44522" numCol="1" anchor="b" anchorCtr="0" compatLnSpc="1">
            <a:prstTxWarp prst="textNoShape">
              <a:avLst/>
            </a:prstTxWarp>
          </a:bodyPr>
          <a:lstStyle>
            <a:lvl1pPr algn="r" defTabSz="890947">
              <a:defRPr sz="1100" smtClean="0"/>
            </a:lvl1pPr>
          </a:lstStyle>
          <a:p>
            <a:pPr>
              <a:defRPr/>
            </a:pPr>
            <a:fld id="{14AAC22D-4B94-4481-85A5-0EE229BEB728}" type="slidenum">
              <a:rPr lang="en-US"/>
              <a:pPr>
                <a:defRPr/>
              </a:pPr>
              <a:t>‹#›</a:t>
            </a:fld>
            <a:endParaRPr lang="en-US"/>
          </a:p>
        </p:txBody>
      </p:sp>
    </p:spTree>
    <p:extLst>
      <p:ext uri="{BB962C8B-B14F-4D97-AF65-F5344CB8AC3E}">
        <p14:creationId xmlns:p14="http://schemas.microsoft.com/office/powerpoint/2010/main" val="25388871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1" y="0"/>
            <a:ext cx="2983952" cy="49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33" tIns="45364" rIns="90733" bIns="45364" numCol="1" anchor="t" anchorCtr="0" compatLnSpc="1">
            <a:prstTxWarp prst="textNoShape">
              <a:avLst/>
            </a:prstTxWarp>
          </a:bodyPr>
          <a:lstStyle>
            <a:lvl1pPr algn="l" defTabSz="906971">
              <a:defRPr sz="1100" smtClean="0"/>
            </a:lvl1pPr>
          </a:lstStyle>
          <a:p>
            <a:pPr>
              <a:defRPr/>
            </a:pPr>
            <a:endParaRPr lang="en-US"/>
          </a:p>
        </p:txBody>
      </p:sp>
      <p:sp>
        <p:nvSpPr>
          <p:cNvPr id="29699" name="Rectangle 3"/>
          <p:cNvSpPr>
            <a:spLocks noGrp="1" noChangeArrowheads="1"/>
          </p:cNvSpPr>
          <p:nvPr>
            <p:ph type="dt" idx="1"/>
          </p:nvPr>
        </p:nvSpPr>
        <p:spPr bwMode="auto">
          <a:xfrm>
            <a:off x="3904193" y="0"/>
            <a:ext cx="2983952" cy="499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33" tIns="45364" rIns="90733" bIns="45364" numCol="1" anchor="t" anchorCtr="0" compatLnSpc="1">
            <a:prstTxWarp prst="textNoShape">
              <a:avLst/>
            </a:prstTxWarp>
          </a:bodyPr>
          <a:lstStyle>
            <a:lvl1pPr algn="r" defTabSz="906971">
              <a:defRPr sz="1100" smtClean="0"/>
            </a:lvl1pPr>
          </a:lstStyle>
          <a:p>
            <a:pPr>
              <a:defRPr/>
            </a:pPr>
            <a:endParaRPr lang="en-US"/>
          </a:p>
        </p:txBody>
      </p:sp>
      <p:sp>
        <p:nvSpPr>
          <p:cNvPr id="25604" name="Rectangle 4"/>
          <p:cNvSpPr>
            <a:spLocks noGrp="1" noRot="1" noChangeAspect="1" noChangeArrowheads="1" noTextEdit="1"/>
          </p:cNvSpPr>
          <p:nvPr>
            <p:ph type="sldImg" idx="2"/>
          </p:nvPr>
        </p:nvSpPr>
        <p:spPr bwMode="auto">
          <a:xfrm>
            <a:off x="104775" y="754063"/>
            <a:ext cx="6680200"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687370" y="4760517"/>
            <a:ext cx="5515012" cy="450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33" tIns="45364" rIns="90733" bIns="453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1" y="9522634"/>
            <a:ext cx="2983952" cy="49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33" tIns="45364" rIns="90733" bIns="45364" numCol="1" anchor="b" anchorCtr="0" compatLnSpc="1">
            <a:prstTxWarp prst="textNoShape">
              <a:avLst/>
            </a:prstTxWarp>
          </a:bodyPr>
          <a:lstStyle>
            <a:lvl1pPr algn="l" defTabSz="906971">
              <a:defRPr sz="1100" smtClean="0"/>
            </a:lvl1pPr>
          </a:lstStyle>
          <a:p>
            <a:pPr>
              <a:defRPr/>
            </a:pPr>
            <a:endParaRPr lang="en-US"/>
          </a:p>
        </p:txBody>
      </p:sp>
      <p:sp>
        <p:nvSpPr>
          <p:cNvPr id="29703" name="Rectangle 7"/>
          <p:cNvSpPr>
            <a:spLocks noGrp="1" noChangeArrowheads="1"/>
          </p:cNvSpPr>
          <p:nvPr>
            <p:ph type="sldNum" sz="quarter" idx="5"/>
          </p:nvPr>
        </p:nvSpPr>
        <p:spPr bwMode="auto">
          <a:xfrm>
            <a:off x="3904193" y="9522634"/>
            <a:ext cx="2983952" cy="49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733" tIns="45364" rIns="90733" bIns="45364" numCol="1" anchor="b" anchorCtr="0" compatLnSpc="1">
            <a:prstTxWarp prst="textNoShape">
              <a:avLst/>
            </a:prstTxWarp>
          </a:bodyPr>
          <a:lstStyle>
            <a:lvl1pPr algn="r" defTabSz="906971">
              <a:defRPr sz="1100" smtClean="0"/>
            </a:lvl1pPr>
          </a:lstStyle>
          <a:p>
            <a:pPr>
              <a:defRPr/>
            </a:pPr>
            <a:fld id="{EFE99B4E-A465-4296-9E41-3B4D0F5F29C0}" type="slidenum">
              <a:rPr lang="en-US"/>
              <a:pPr>
                <a:defRPr/>
              </a:pPr>
              <a:t>‹#›</a:t>
            </a:fld>
            <a:endParaRPr lang="en-US"/>
          </a:p>
        </p:txBody>
      </p:sp>
    </p:spTree>
    <p:extLst>
      <p:ext uri="{BB962C8B-B14F-4D97-AF65-F5344CB8AC3E}">
        <p14:creationId xmlns:p14="http://schemas.microsoft.com/office/powerpoint/2010/main" val="18185055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ヒラギノ角ゴ Pro W3" pitchFamily="124" charset="-128"/>
        <a:cs typeface="Geneva"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84"/>
          <p:cNvSpPr>
            <a:spLocks noGrp="1" noChangeArrowheads="1"/>
          </p:cNvSpPr>
          <p:nvPr>
            <p:ph type="subTitle" idx="1"/>
          </p:nvPr>
        </p:nvSpPr>
        <p:spPr>
          <a:xfrm>
            <a:off x="198144" y="1922471"/>
            <a:ext cx="4179029" cy="307777"/>
          </a:xfrm>
          <a:prstGeom prst="rect">
            <a:avLst/>
          </a:prstGeom>
          <a:noFill/>
          <a:ln>
            <a:noFill/>
          </a:ln>
        </p:spPr>
        <p:txBody>
          <a:bodyPr wrap="none">
            <a:spAutoFit/>
          </a:bodyPr>
          <a:lstStyle>
            <a:lvl1pPr marL="0" indent="0" algn="l">
              <a:buFont typeface="Symbol" pitchFamily="18" charset="2"/>
              <a:buNone/>
              <a:defRPr sz="2000">
                <a:solidFill>
                  <a:srgbClr val="050505"/>
                </a:solidFill>
                <a:latin typeface="Poppins Medium" panose="00000600000000000000" pitchFamily="2" charset="0"/>
                <a:cs typeface="Poppins Medium" panose="00000600000000000000" pitchFamily="2" charset="0"/>
              </a:defRPr>
            </a:lvl1pPr>
          </a:lstStyle>
          <a:p>
            <a:pPr lvl="0"/>
            <a:r>
              <a:rPr lang="en-US" noProof="0"/>
              <a:t>Click to edit Master subtitle style</a:t>
            </a:r>
          </a:p>
        </p:txBody>
      </p:sp>
      <p:sp>
        <p:nvSpPr>
          <p:cNvPr id="9" name="Rectangle 5"/>
          <p:cNvSpPr>
            <a:spLocks noGrp="1" noChangeArrowheads="1"/>
          </p:cNvSpPr>
          <p:nvPr>
            <p:ph type="ctrTitle"/>
          </p:nvPr>
        </p:nvSpPr>
        <p:spPr>
          <a:xfrm>
            <a:off x="198144" y="1135490"/>
            <a:ext cx="5368777" cy="523220"/>
          </a:xfrm>
          <a:prstGeom prst="rect">
            <a:avLst/>
          </a:prstGeom>
          <a:noFill/>
          <a:ln w="9525">
            <a:noFill/>
          </a:ln>
        </p:spPr>
        <p:txBody>
          <a:bodyPr wrap="none" anchor="b">
            <a:spAutoFit/>
          </a:bodyPr>
          <a:lstStyle>
            <a:lvl1pPr algn="l">
              <a:defRPr sz="2800" b="1">
                <a:solidFill>
                  <a:srgbClr val="31821A"/>
                </a:solidFill>
                <a:effectLst/>
                <a:latin typeface="Poppins Medium" panose="00000600000000000000" pitchFamily="2" charset="0"/>
                <a:cs typeface="Poppins Medium" panose="00000600000000000000" pitchFamily="2" charset="0"/>
              </a:defRPr>
            </a:lvl1pPr>
          </a:lstStyle>
          <a:p>
            <a:pPr lvl="0"/>
            <a:r>
              <a:rPr lang="en-US" noProof="0"/>
              <a:t>Click to edit Master title style</a:t>
            </a:r>
          </a:p>
        </p:txBody>
      </p:sp>
      <p:pic>
        <p:nvPicPr>
          <p:cNvPr id="14" name="Picture 2" descr="Image result for cube highways"/>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t="35170" b="34103"/>
          <a:stretch/>
        </p:blipFill>
        <p:spPr bwMode="auto">
          <a:xfrm>
            <a:off x="117532" y="471714"/>
            <a:ext cx="3066732" cy="492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51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387" y="113492"/>
            <a:ext cx="11813116" cy="369332"/>
          </a:xfrm>
          <a:prstGeom prst="rect">
            <a:avLst/>
          </a:prstGeom>
          <a:noFill/>
          <a:ln>
            <a:noFill/>
          </a:ln>
        </p:spPr>
        <p:txBody>
          <a:bodyPr/>
          <a:lstStyle>
            <a:lvl1pPr>
              <a:defRPr>
                <a:solidFill>
                  <a:srgbClr val="007377"/>
                </a:solidFill>
                <a:latin typeface="Poppins Medium" panose="00000600000000000000" pitchFamily="2" charset="0"/>
                <a:cs typeface="Poppins Medium" panose="00000600000000000000" pitchFamily="2" charset="0"/>
              </a:defRPr>
            </a:lvl1pPr>
          </a:lstStyle>
          <a:p>
            <a:r>
              <a:rPr lang="en-US"/>
              <a:t>Click to edit Master title style</a:t>
            </a:r>
          </a:p>
        </p:txBody>
      </p:sp>
    </p:spTree>
    <p:extLst>
      <p:ext uri="{BB962C8B-B14F-4D97-AF65-F5344CB8AC3E}">
        <p14:creationId xmlns:p14="http://schemas.microsoft.com/office/powerpoint/2010/main" val="525386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1"/>
          <p:cNvSpPr>
            <a:spLocks noGrp="1"/>
          </p:cNvSpPr>
          <p:nvPr>
            <p:ph sz="half" idx="1"/>
          </p:nvPr>
        </p:nvSpPr>
        <p:spPr>
          <a:xfrm>
            <a:off x="188384" y="1295400"/>
            <a:ext cx="5704416" cy="48768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1"/>
          <p:cNvSpPr>
            <a:spLocks noGrp="1"/>
          </p:cNvSpPr>
          <p:nvPr>
            <p:ph sz="half" idx="10"/>
          </p:nvPr>
        </p:nvSpPr>
        <p:spPr>
          <a:xfrm>
            <a:off x="6297087" y="1295400"/>
            <a:ext cx="5704416" cy="48768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7D94E222-97C2-2544-89CA-4913A442FBCB}"/>
              </a:ext>
            </a:extLst>
          </p:cNvPr>
          <p:cNvSpPr>
            <a:spLocks noGrp="1"/>
          </p:cNvSpPr>
          <p:nvPr>
            <p:ph type="title"/>
          </p:nvPr>
        </p:nvSpPr>
        <p:spPr>
          <a:xfrm>
            <a:off x="188387" y="113492"/>
            <a:ext cx="11813116" cy="369332"/>
          </a:xfrm>
          <a:prstGeom prst="rect">
            <a:avLst/>
          </a:prstGeom>
          <a:noFill/>
          <a:ln>
            <a:noFill/>
          </a:ln>
        </p:spPr>
        <p:txBody>
          <a:bodyPr/>
          <a:lstStyle>
            <a:lvl1pPr>
              <a:defRPr>
                <a:solidFill>
                  <a:srgbClr val="007377"/>
                </a:solidFill>
                <a:latin typeface="Poppins Medium" panose="00000600000000000000" pitchFamily="2" charset="0"/>
                <a:cs typeface="Poppins Medium" panose="00000600000000000000" pitchFamily="2" charset="0"/>
              </a:defRPr>
            </a:lvl1pPr>
          </a:lstStyle>
          <a:p>
            <a:r>
              <a:rPr lang="en-US"/>
              <a:t>Click to edit Master title style</a:t>
            </a:r>
          </a:p>
        </p:txBody>
      </p:sp>
    </p:spTree>
    <p:extLst>
      <p:ext uri="{BB962C8B-B14F-4D97-AF65-F5344CB8AC3E}">
        <p14:creationId xmlns:p14="http://schemas.microsoft.com/office/powerpoint/2010/main" val="2402199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Content Placeholder 1"/>
          <p:cNvSpPr>
            <a:spLocks noGrp="1"/>
          </p:cNvSpPr>
          <p:nvPr>
            <p:ph sz="half" idx="13"/>
          </p:nvPr>
        </p:nvSpPr>
        <p:spPr>
          <a:xfrm>
            <a:off x="188384" y="1295400"/>
            <a:ext cx="3670384" cy="48768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
          <p:cNvSpPr>
            <a:spLocks noGrp="1"/>
          </p:cNvSpPr>
          <p:nvPr>
            <p:ph sz="half" idx="14"/>
          </p:nvPr>
        </p:nvSpPr>
        <p:spPr>
          <a:xfrm>
            <a:off x="4248320" y="1295400"/>
            <a:ext cx="3670384" cy="48768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
          <p:cNvSpPr>
            <a:spLocks noGrp="1"/>
          </p:cNvSpPr>
          <p:nvPr>
            <p:ph sz="half" idx="15"/>
          </p:nvPr>
        </p:nvSpPr>
        <p:spPr>
          <a:xfrm>
            <a:off x="8308256" y="1295400"/>
            <a:ext cx="3670384" cy="48768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a:extLst>
              <a:ext uri="{FF2B5EF4-FFF2-40B4-BE49-F238E27FC236}">
                <a16:creationId xmlns:a16="http://schemas.microsoft.com/office/drawing/2014/main" id="{CD915BD3-3099-8196-C4BE-60ADCAC1A808}"/>
              </a:ext>
            </a:extLst>
          </p:cNvPr>
          <p:cNvSpPr>
            <a:spLocks noGrp="1"/>
          </p:cNvSpPr>
          <p:nvPr>
            <p:ph type="title"/>
          </p:nvPr>
        </p:nvSpPr>
        <p:spPr>
          <a:xfrm>
            <a:off x="188387" y="113492"/>
            <a:ext cx="11813116" cy="369332"/>
          </a:xfrm>
          <a:prstGeom prst="rect">
            <a:avLst/>
          </a:prstGeom>
          <a:noFill/>
          <a:ln>
            <a:noFill/>
          </a:ln>
        </p:spPr>
        <p:txBody>
          <a:bodyPr/>
          <a:lstStyle>
            <a:lvl1pPr algn="l" rtl="0" eaLnBrk="0" fontAlgn="base" hangingPunct="0">
              <a:spcBef>
                <a:spcPct val="0"/>
              </a:spcBef>
              <a:spcAft>
                <a:spcPct val="0"/>
              </a:spcAft>
              <a:defRPr lang="en-US" sz="2400" dirty="0">
                <a:solidFill>
                  <a:srgbClr val="007377"/>
                </a:solidFill>
                <a:latin typeface="Poppins Medium" panose="00000600000000000000" pitchFamily="2" charset="0"/>
                <a:ea typeface="+mj-ea"/>
                <a:cs typeface="Poppins Medium" panose="00000600000000000000" pitchFamily="2" charset="0"/>
              </a:defRPr>
            </a:lvl1pPr>
          </a:lstStyle>
          <a:p>
            <a:r>
              <a:rPr lang="en-US"/>
              <a:t>Click to edit Master title style</a:t>
            </a:r>
          </a:p>
        </p:txBody>
      </p:sp>
    </p:spTree>
    <p:extLst>
      <p:ext uri="{BB962C8B-B14F-4D97-AF65-F5344CB8AC3E}">
        <p14:creationId xmlns:p14="http://schemas.microsoft.com/office/powerpoint/2010/main" val="3058732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ad Page">
    <p:spTree>
      <p:nvGrpSpPr>
        <p:cNvPr id="1" name=""/>
        <p:cNvGrpSpPr/>
        <p:nvPr/>
      </p:nvGrpSpPr>
      <p:grpSpPr>
        <a:xfrm>
          <a:off x="0" y="0"/>
          <a:ext cx="0" cy="0"/>
          <a:chOff x="0" y="0"/>
          <a:chExt cx="0" cy="0"/>
        </a:xfrm>
      </p:grpSpPr>
      <p:sp>
        <p:nvSpPr>
          <p:cNvPr id="12" name="Content Placeholder 1"/>
          <p:cNvSpPr>
            <a:spLocks noGrp="1"/>
          </p:cNvSpPr>
          <p:nvPr>
            <p:ph sz="half" idx="15"/>
          </p:nvPr>
        </p:nvSpPr>
        <p:spPr>
          <a:xfrm>
            <a:off x="188384" y="1295400"/>
            <a:ext cx="5704416" cy="22860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
          <p:cNvSpPr>
            <a:spLocks noGrp="1"/>
          </p:cNvSpPr>
          <p:nvPr>
            <p:ph sz="half" idx="16"/>
          </p:nvPr>
        </p:nvSpPr>
        <p:spPr>
          <a:xfrm>
            <a:off x="6283568" y="1295400"/>
            <a:ext cx="5704416" cy="22860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
          <p:cNvSpPr>
            <a:spLocks noGrp="1"/>
          </p:cNvSpPr>
          <p:nvPr>
            <p:ph sz="half" idx="17"/>
          </p:nvPr>
        </p:nvSpPr>
        <p:spPr>
          <a:xfrm>
            <a:off x="188384" y="3886200"/>
            <a:ext cx="5704416" cy="22860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
          <p:cNvSpPr>
            <a:spLocks noGrp="1"/>
          </p:cNvSpPr>
          <p:nvPr>
            <p:ph sz="half" idx="18"/>
          </p:nvPr>
        </p:nvSpPr>
        <p:spPr>
          <a:xfrm>
            <a:off x="6283568" y="3886200"/>
            <a:ext cx="5704416" cy="2286000"/>
          </a:xfrm>
          <a:prstGeom prst="rect">
            <a:avLst/>
          </a:prstGeom>
        </p:spPr>
        <p:txBody>
          <a:bodyPr/>
          <a:lstStyle>
            <a:lvl1pPr marL="1714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FE8A25D3-38D2-85D9-35E3-9E4C9D99D330}"/>
              </a:ext>
            </a:extLst>
          </p:cNvPr>
          <p:cNvSpPr>
            <a:spLocks noGrp="1"/>
          </p:cNvSpPr>
          <p:nvPr>
            <p:ph type="title"/>
          </p:nvPr>
        </p:nvSpPr>
        <p:spPr>
          <a:xfrm>
            <a:off x="188387" y="113492"/>
            <a:ext cx="11813116" cy="369332"/>
          </a:xfrm>
          <a:prstGeom prst="rect">
            <a:avLst/>
          </a:prstGeom>
          <a:noFill/>
          <a:ln>
            <a:noFill/>
          </a:ln>
        </p:spPr>
        <p:txBody>
          <a:bodyPr/>
          <a:lstStyle>
            <a:lvl1pPr algn="l" rtl="0" eaLnBrk="0" fontAlgn="base" hangingPunct="0">
              <a:spcBef>
                <a:spcPct val="0"/>
              </a:spcBef>
              <a:spcAft>
                <a:spcPct val="0"/>
              </a:spcAft>
              <a:defRPr lang="en-US" sz="2400" dirty="0">
                <a:solidFill>
                  <a:srgbClr val="007377"/>
                </a:solidFill>
                <a:latin typeface="Poppins Medium" panose="00000600000000000000" pitchFamily="2" charset="0"/>
                <a:ea typeface="+mj-ea"/>
                <a:cs typeface="Poppins Medium" panose="00000600000000000000" pitchFamily="2" charset="0"/>
              </a:defRPr>
            </a:lvl1pPr>
          </a:lstStyle>
          <a:p>
            <a:r>
              <a:rPr lang="en-US"/>
              <a:t>Click to edit Master title style</a:t>
            </a:r>
          </a:p>
        </p:txBody>
      </p:sp>
    </p:spTree>
    <p:extLst>
      <p:ext uri="{BB962C8B-B14F-4D97-AF65-F5344CB8AC3E}">
        <p14:creationId xmlns:p14="http://schemas.microsoft.com/office/powerpoint/2010/main" val="355017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1"/>
          <p:cNvSpPr>
            <a:spLocks noGrp="1"/>
          </p:cNvSpPr>
          <p:nvPr>
            <p:ph sz="half" idx="10"/>
          </p:nvPr>
        </p:nvSpPr>
        <p:spPr>
          <a:xfrm>
            <a:off x="188384" y="1295400"/>
            <a:ext cx="5704416" cy="4876800"/>
          </a:xfrm>
          <a:prstGeom prst="rect">
            <a:avLst/>
          </a:prstGeom>
        </p:spPr>
        <p:txBody>
          <a:bodyPr/>
          <a:lstStyle>
            <a:lvl1pPr marL="171450" indent="-171450" algn="l">
              <a:lnSpc>
                <a:spcPct val="100000"/>
              </a:lnSpc>
              <a:spcBef>
                <a:spcPct val="75000"/>
              </a:spcBef>
              <a:spcAft>
                <a:spcPct val="0"/>
              </a:spcAft>
              <a:buClr>
                <a:schemeClr val="accent1"/>
              </a:buClr>
              <a:buSzPct val="80000"/>
              <a:buFont typeface="Arial" panose="020B0604020202020204" pitchFamily="34" charset="0"/>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1"/>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1"/>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1"/>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1"/>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
          <p:cNvSpPr>
            <a:spLocks noGrp="1"/>
          </p:cNvSpPr>
          <p:nvPr>
            <p:ph sz="half" idx="11"/>
          </p:nvPr>
        </p:nvSpPr>
        <p:spPr>
          <a:xfrm>
            <a:off x="6283573" y="1295400"/>
            <a:ext cx="5704416" cy="4876800"/>
          </a:xfrm>
          <a:prstGeom prst="rect">
            <a:avLst/>
          </a:prstGeom>
        </p:spPr>
        <p:txBody>
          <a:bodyPr/>
          <a:lstStyle>
            <a:lvl1pPr marL="171450" indent="-171450" algn="l">
              <a:lnSpc>
                <a:spcPct val="100000"/>
              </a:lnSpc>
              <a:spcBef>
                <a:spcPct val="75000"/>
              </a:spcBef>
              <a:spcAft>
                <a:spcPct val="0"/>
              </a:spcAft>
              <a:buClr>
                <a:schemeClr val="accent2"/>
              </a:buClr>
              <a:buSzPct val="80000"/>
              <a:buFont typeface="Arial" panose="020B0604020202020204" pitchFamily="34" charset="0"/>
              <a:buChar char="▼"/>
              <a:defRPr sz="1400" b="0">
                <a:solidFill>
                  <a:srgbClr val="53565A"/>
                </a:solidFill>
                <a:latin typeface="Poppins Light" panose="00000400000000000000" pitchFamily="2" charset="0"/>
                <a:cs typeface="Poppins Light" panose="00000400000000000000" pitchFamily="2" charset="0"/>
              </a:defRPr>
            </a:lvl1pPr>
            <a:lvl2pPr marL="342900" indent="-171450" algn="l">
              <a:buClr>
                <a:schemeClr val="accent2"/>
              </a:buClr>
              <a:buSzPct val="100000"/>
              <a:buFont typeface="Arial"/>
              <a:buChar char="–"/>
              <a:defRPr sz="1400" b="0">
                <a:solidFill>
                  <a:srgbClr val="53565A"/>
                </a:solidFill>
                <a:latin typeface="Poppins Light" panose="00000400000000000000" pitchFamily="2" charset="0"/>
                <a:cs typeface="Poppins Light" panose="00000400000000000000" pitchFamily="2" charset="0"/>
              </a:defRPr>
            </a:lvl2pPr>
            <a:lvl3pPr marL="514350" indent="-171450" algn="l">
              <a:buClr>
                <a:schemeClr val="accent2"/>
              </a:buClr>
              <a:buSzPct val="100000"/>
              <a:buFont typeface="Wingdings" panose="05000000000000000000" pitchFamily="2" charset="2"/>
              <a:buChar char="§"/>
              <a:defRPr sz="1400" b="0">
                <a:solidFill>
                  <a:srgbClr val="53565A"/>
                </a:solidFill>
                <a:latin typeface="Poppins Light" panose="00000400000000000000" pitchFamily="2" charset="0"/>
                <a:cs typeface="Poppins Light" panose="00000400000000000000" pitchFamily="2" charset="0"/>
              </a:defRPr>
            </a:lvl3pPr>
            <a:lvl4pPr marL="685800" indent="-171450" algn="l">
              <a:buClr>
                <a:schemeClr val="accent2"/>
              </a:buClr>
              <a:buSzPct val="100000"/>
              <a:buFont typeface="Courier New" panose="02070309020205020404" pitchFamily="49" charset="0"/>
              <a:buChar char="o"/>
              <a:defRPr sz="1400" b="0">
                <a:solidFill>
                  <a:srgbClr val="53565A"/>
                </a:solidFill>
                <a:latin typeface="Poppins Light" panose="00000400000000000000" pitchFamily="2" charset="0"/>
                <a:cs typeface="Poppins Light" panose="00000400000000000000" pitchFamily="2" charset="0"/>
              </a:defRPr>
            </a:lvl4pPr>
            <a:lvl5pPr marL="857250" indent="-171450" algn="l">
              <a:buClr>
                <a:schemeClr val="accent2"/>
              </a:buClr>
              <a:buSzPct val="100000"/>
              <a:buFont typeface="Symbol"/>
              <a:buChar char="·"/>
              <a:defRPr sz="1400" b="0">
                <a:solidFill>
                  <a:srgbClr val="53565A"/>
                </a:solidFill>
                <a:latin typeface="Poppins Light" panose="00000400000000000000" pitchFamily="2" charset="0"/>
                <a:cs typeface="Poppins Light" panose="00000400000000000000" pitchFamily="2" charset="0"/>
              </a:defRPr>
            </a:lvl5pPr>
            <a:lvl6pPr marL="1028700" indent="-171450" algn="l">
              <a:buClr>
                <a:schemeClr val="accent6"/>
              </a:buClr>
              <a:buSzPct val="100000"/>
              <a:buFont typeface="Arial"/>
              <a:buChar char="–"/>
              <a:defRPr sz="1400" b="0">
                <a:solidFill>
                  <a:srgbClr val="53565A"/>
                </a:solidFill>
              </a:defRPr>
            </a:lvl6pPr>
            <a:lvl7pPr marL="1200150" indent="-171450" algn="l">
              <a:buClr>
                <a:schemeClr val="accent6"/>
              </a:buClr>
              <a:buSzPct val="100000"/>
              <a:buFont typeface="Symbol"/>
              <a:buChar char="·"/>
              <a:defRPr sz="1400" b="0">
                <a:solidFill>
                  <a:srgbClr val="53565A"/>
                </a:solidFill>
              </a:defRPr>
            </a:lvl7pPr>
            <a:lvl8pPr marL="1371600" indent="-171450" algn="l">
              <a:buClr>
                <a:schemeClr val="accent6"/>
              </a:buClr>
              <a:buSzPct val="100000"/>
              <a:buFont typeface="Arial"/>
              <a:buChar char="–"/>
              <a:defRPr sz="1400" b="0">
                <a:solidFill>
                  <a:srgbClr val="53565A"/>
                </a:solidFill>
              </a:defRPr>
            </a:lvl8pPr>
            <a:lvl9pPr marL="1543050" indent="-171450" algn="l">
              <a:buClr>
                <a:schemeClr val="accent6"/>
              </a:buClr>
              <a:buSzPct val="100000"/>
              <a:buFont typeface="Symbol"/>
              <a:buChar char="·"/>
              <a:defRPr sz="1400" b="0">
                <a:solidFill>
                  <a:srgbClr val="53565A"/>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2DCA08B6-D0A3-C309-788D-E2E4E0FCE10A}"/>
              </a:ext>
            </a:extLst>
          </p:cNvPr>
          <p:cNvSpPr>
            <a:spLocks noGrp="1"/>
          </p:cNvSpPr>
          <p:nvPr>
            <p:ph type="title"/>
          </p:nvPr>
        </p:nvSpPr>
        <p:spPr>
          <a:xfrm>
            <a:off x="188387" y="113492"/>
            <a:ext cx="11813116" cy="369332"/>
          </a:xfrm>
          <a:prstGeom prst="rect">
            <a:avLst/>
          </a:prstGeom>
          <a:noFill/>
          <a:ln>
            <a:noFill/>
          </a:ln>
        </p:spPr>
        <p:txBody>
          <a:bodyPr/>
          <a:lstStyle>
            <a:lvl1pPr algn="l" rtl="0" eaLnBrk="0" fontAlgn="base" hangingPunct="0">
              <a:spcBef>
                <a:spcPct val="0"/>
              </a:spcBef>
              <a:spcAft>
                <a:spcPct val="0"/>
              </a:spcAft>
              <a:defRPr lang="en-US" sz="2400" dirty="0">
                <a:solidFill>
                  <a:srgbClr val="007377"/>
                </a:solidFill>
                <a:latin typeface="Poppins Medium" panose="00000600000000000000" pitchFamily="2" charset="0"/>
                <a:ea typeface="+mj-ea"/>
                <a:cs typeface="Poppins Medium" panose="00000600000000000000" pitchFamily="2" charset="0"/>
              </a:defRPr>
            </a:lvl1pPr>
          </a:lstStyle>
          <a:p>
            <a:r>
              <a:rPr lang="en-US"/>
              <a:t>Click to edit Master title style</a:t>
            </a:r>
          </a:p>
        </p:txBody>
      </p:sp>
    </p:spTree>
    <p:extLst>
      <p:ext uri="{BB962C8B-B14F-4D97-AF65-F5344CB8AC3E}">
        <p14:creationId xmlns:p14="http://schemas.microsoft.com/office/powerpoint/2010/main" val="3207122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DC5F6D-F87B-AA7E-C3A6-0057B65CD5D6}"/>
              </a:ext>
            </a:extLst>
          </p:cNvPr>
          <p:cNvSpPr/>
          <p:nvPr userDrawn="1"/>
        </p:nvSpPr>
        <p:spPr bwMode="auto">
          <a:xfrm>
            <a:off x="9892145" y="6437745"/>
            <a:ext cx="2235200" cy="420255"/>
          </a:xfrm>
          <a:prstGeom prst="rect">
            <a:avLst/>
          </a:prstGeom>
          <a:solidFill>
            <a:srgbClr val="FFFFFF"/>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IN" sz="1400" b="0" i="0" u="none" strike="noStrike" cap="none" normalizeH="0" baseline="0">
              <a:ln>
                <a:noFill/>
              </a:ln>
              <a:solidFill>
                <a:schemeClr val="tx1"/>
              </a:solidFill>
              <a:effectLst/>
              <a:latin typeface="Arial" pitchFamily="34" charset="0"/>
              <a:ea typeface="+mj-ea"/>
            </a:endParaRPr>
          </a:p>
        </p:txBody>
      </p:sp>
      <p:sp>
        <p:nvSpPr>
          <p:cNvPr id="3" name="Rectangle 2">
            <a:extLst>
              <a:ext uri="{FF2B5EF4-FFF2-40B4-BE49-F238E27FC236}">
                <a16:creationId xmlns:a16="http://schemas.microsoft.com/office/drawing/2014/main" id="{6A9F6345-38CD-9B70-0003-727C88B27851}"/>
              </a:ext>
            </a:extLst>
          </p:cNvPr>
          <p:cNvSpPr/>
          <p:nvPr userDrawn="1"/>
        </p:nvSpPr>
        <p:spPr bwMode="auto">
          <a:xfrm>
            <a:off x="0" y="0"/>
            <a:ext cx="12192000" cy="6858000"/>
          </a:xfrm>
          <a:prstGeom prst="rect">
            <a:avLst/>
          </a:prstGeom>
          <a:solidFill>
            <a:srgbClr val="007377"/>
          </a:solidFill>
          <a:ln w="6350" cap="flat" cmpd="sng" algn="ctr">
            <a:solidFill>
              <a:schemeClr val="tx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pitchFamily="34" charset="0"/>
              <a:ea typeface="+mj-ea"/>
            </a:endParaRPr>
          </a:p>
        </p:txBody>
      </p:sp>
      <p:sp>
        <p:nvSpPr>
          <p:cNvPr id="12" name="Text Placeholder 11">
            <a:extLst>
              <a:ext uri="{FF2B5EF4-FFF2-40B4-BE49-F238E27FC236}">
                <a16:creationId xmlns:a16="http://schemas.microsoft.com/office/drawing/2014/main" id="{09CB2CF1-ACCA-FC33-4209-C87A619572E7}"/>
              </a:ext>
            </a:extLst>
          </p:cNvPr>
          <p:cNvSpPr>
            <a:spLocks noGrp="1"/>
          </p:cNvSpPr>
          <p:nvPr>
            <p:ph type="body" sz="quarter" idx="10" hasCustomPrompt="1"/>
          </p:nvPr>
        </p:nvSpPr>
        <p:spPr>
          <a:xfrm>
            <a:off x="179754" y="2918637"/>
            <a:ext cx="9229725" cy="1493838"/>
          </a:xfrm>
        </p:spPr>
        <p:txBody>
          <a:bodyPr/>
          <a:lstStyle>
            <a:lvl1pPr marL="0" indent="0">
              <a:buNone/>
              <a:defRPr sz="4800" b="1">
                <a:solidFill>
                  <a:srgbClr val="FFFFFF"/>
                </a:solidFill>
                <a:latin typeface="Poppins Medium" panose="00000600000000000000" pitchFamily="2" charset="0"/>
                <a:cs typeface="Poppins Medium" panose="00000600000000000000" pitchFamily="2" charset="0"/>
              </a:defRPr>
            </a:lvl1pPr>
          </a:lstStyle>
          <a:p>
            <a:pPr lvl="0"/>
            <a:r>
              <a:rPr lang="en-US"/>
              <a:t>Section Separator Heading</a:t>
            </a:r>
          </a:p>
          <a:p>
            <a:pPr lvl="0"/>
            <a:endParaRPr lang="en-US"/>
          </a:p>
        </p:txBody>
      </p:sp>
      <p:sp>
        <p:nvSpPr>
          <p:cNvPr id="13" name="Pentagon 15">
            <a:extLst>
              <a:ext uri="{FF2B5EF4-FFF2-40B4-BE49-F238E27FC236}">
                <a16:creationId xmlns:a16="http://schemas.microsoft.com/office/drawing/2014/main" id="{16387541-33C4-C7CD-30E6-4FDE9C69F86C}"/>
              </a:ext>
            </a:extLst>
          </p:cNvPr>
          <p:cNvSpPr/>
          <p:nvPr userDrawn="1"/>
        </p:nvSpPr>
        <p:spPr>
          <a:xfrm>
            <a:off x="179754" y="6479419"/>
            <a:ext cx="360000" cy="324720"/>
          </a:xfrm>
          <a:prstGeom prst="homePlate">
            <a:avLst/>
          </a:prstGeom>
          <a:solidFill>
            <a:srgbClr val="007377"/>
          </a:solidFill>
          <a:ln w="6350">
            <a:solidFill>
              <a:srgbClr val="007377"/>
            </a:solidFill>
          </a:ln>
        </p:spPr>
        <p:style>
          <a:lnRef idx="2">
            <a:schemeClr val="accent1">
              <a:shade val="50000"/>
            </a:schemeClr>
          </a:lnRef>
          <a:fillRef idx="1">
            <a:schemeClr val="accent1"/>
          </a:fillRef>
          <a:effectRef idx="0">
            <a:schemeClr val="accent1"/>
          </a:effectRef>
          <a:fontRef idx="minor">
            <a:schemeClr val="lt1"/>
          </a:fontRef>
        </p:style>
        <p:txBody>
          <a:bodyPr lIns="0" rIns="0" bIns="27432" rtlCol="0" anchor="ctr"/>
          <a:lstStyle/>
          <a:p>
            <a:pPr algn="ctr"/>
            <a:fld id="{CDBAE302-7079-48E2-931D-2A0E44D9D6FD}" type="slidenum">
              <a:rPr lang="es-HN" sz="1050" b="1" smtClean="0"/>
              <a:t>‹#›</a:t>
            </a:fld>
            <a:endParaRPr lang="en-US" sz="1050" b="1"/>
          </a:p>
        </p:txBody>
      </p:sp>
      <p:sp>
        <p:nvSpPr>
          <p:cNvPr id="14" name="Rectangle 13">
            <a:extLst>
              <a:ext uri="{FF2B5EF4-FFF2-40B4-BE49-F238E27FC236}">
                <a16:creationId xmlns:a16="http://schemas.microsoft.com/office/drawing/2014/main" id="{7AB48F44-0DA4-8E36-1AAF-C63B81EBF94D}"/>
              </a:ext>
            </a:extLst>
          </p:cNvPr>
          <p:cNvSpPr/>
          <p:nvPr userDrawn="1">
            <p:custDataLst>
              <p:tags r:id="rId1"/>
            </p:custDataLst>
          </p:nvPr>
        </p:nvSpPr>
        <p:spPr bwMode="gray">
          <a:xfrm>
            <a:off x="683070" y="6600720"/>
            <a:ext cx="758952" cy="107722"/>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tabLst>
                <a:tab pos="914400" algn="l"/>
              </a:tabLst>
            </a:pPr>
            <a:r>
              <a:rPr lang="en-US" sz="700">
                <a:solidFill>
                  <a:srgbClr val="FFFFFF"/>
                </a:solidFill>
                <a:latin typeface="+mn-lt"/>
                <a:ea typeface="+mj-ea"/>
              </a:rPr>
              <a:t>CONFIDENTIAL</a:t>
            </a:r>
          </a:p>
        </p:txBody>
      </p:sp>
      <p:pic>
        <p:nvPicPr>
          <p:cNvPr id="15" name="Picture 2" descr="Image result for cube highways">
            <a:extLst>
              <a:ext uri="{FF2B5EF4-FFF2-40B4-BE49-F238E27FC236}">
                <a16:creationId xmlns:a16="http://schemas.microsoft.com/office/drawing/2014/main" id="{076525AE-4360-4DAE-C2FC-F250705DB6E7}"/>
              </a:ext>
            </a:extLst>
          </p:cNvPr>
          <p:cNvPicPr>
            <a:picLocks noChangeAspect="1" noChangeArrowheads="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t="33861" r="80337" b="34104"/>
          <a:stretch/>
        </p:blipFill>
        <p:spPr bwMode="auto">
          <a:xfrm>
            <a:off x="11540979" y="131634"/>
            <a:ext cx="651021" cy="554182"/>
          </a:xfrm>
          <a:prstGeom prst="rect">
            <a:avLst/>
          </a:prstGeom>
          <a:noFill/>
          <a:extLst>
            <a:ext uri="{909E8E84-426E-40DD-AFC4-6F175D3DCCD1}">
              <a14:hiddenFill xmlns:a14="http://schemas.microsoft.com/office/drawing/2010/main">
                <a:solidFill>
                  <a:srgbClr val="FFFFFF"/>
                </a:solidFill>
              </a14:hiddenFill>
            </a:ext>
          </a:extLst>
        </p:spPr>
      </p:pic>
      <p:sp>
        <p:nvSpPr>
          <p:cNvPr id="16" name="Line 11">
            <a:extLst>
              <a:ext uri="{FF2B5EF4-FFF2-40B4-BE49-F238E27FC236}">
                <a16:creationId xmlns:a16="http://schemas.microsoft.com/office/drawing/2014/main" id="{015029AB-C57F-10DA-DD29-79E29273D8C5}"/>
              </a:ext>
            </a:extLst>
          </p:cNvPr>
          <p:cNvSpPr>
            <a:spLocks noChangeShapeType="1"/>
          </p:cNvSpPr>
          <p:nvPr userDrawn="1"/>
        </p:nvSpPr>
        <p:spPr bwMode="auto">
          <a:xfrm>
            <a:off x="179754" y="6432699"/>
            <a:ext cx="11816862" cy="0"/>
          </a:xfrm>
          <a:prstGeom prst="line">
            <a:avLst/>
          </a:prstGeom>
          <a:noFill/>
          <a:ln w="6350">
            <a:solidFill>
              <a:schemeClr val="bg2">
                <a:lumMod val="90000"/>
              </a:schemeClr>
            </a:solidFill>
            <a:round/>
            <a:headEnd/>
            <a:tailEnd/>
          </a:ln>
          <a:extLst>
            <a:ext uri="{909E8E84-426E-40DD-AFC4-6F175D3DCCD1}">
              <a14:hiddenFill xmlns:a14="http://schemas.microsoft.com/office/drawing/2010/main">
                <a:noFill/>
              </a14:hiddenFill>
            </a:ext>
          </a:extLst>
        </p:spPr>
        <p:txBody>
          <a:bodyPr/>
          <a:lstStyle/>
          <a:p>
            <a:pPr lvl="0"/>
            <a:endParaRPr lang="en-US"/>
          </a:p>
        </p:txBody>
      </p:sp>
    </p:spTree>
    <p:extLst>
      <p:ext uri="{BB962C8B-B14F-4D97-AF65-F5344CB8AC3E}">
        <p14:creationId xmlns:p14="http://schemas.microsoft.com/office/powerpoint/2010/main" val="423843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739B23-6809-56DF-B9FB-D1AAC3E6EA8E}"/>
              </a:ext>
            </a:extLst>
          </p:cNvPr>
          <p:cNvSpPr/>
          <p:nvPr userDrawn="1"/>
        </p:nvSpPr>
        <p:spPr bwMode="auto">
          <a:xfrm>
            <a:off x="3795871" y="2388775"/>
            <a:ext cx="4196219" cy="847072"/>
          </a:xfrm>
          <a:prstGeom prst="rect">
            <a:avLst/>
          </a:prstGeom>
          <a:no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800" b="0" i="0" u="none" strike="noStrike" cap="none" normalizeH="0" baseline="0">
                <a:ln>
                  <a:noFill/>
                </a:ln>
                <a:solidFill>
                  <a:srgbClr val="FFFFFF"/>
                </a:solidFill>
                <a:effectLst/>
                <a:latin typeface="Poppins Medium" panose="00000600000000000000" pitchFamily="2" charset="0"/>
                <a:ea typeface="+mj-ea"/>
                <a:cs typeface="Poppins Medium" panose="00000600000000000000" pitchFamily="2" charset="0"/>
              </a:rPr>
              <a:t>Thank You !!</a:t>
            </a:r>
          </a:p>
        </p:txBody>
      </p:sp>
      <p:sp>
        <p:nvSpPr>
          <p:cNvPr id="3" name="Rectangle 2">
            <a:extLst>
              <a:ext uri="{FF2B5EF4-FFF2-40B4-BE49-F238E27FC236}">
                <a16:creationId xmlns:a16="http://schemas.microsoft.com/office/drawing/2014/main" id="{6E740B13-B421-7171-E02B-53D42359EF80}"/>
              </a:ext>
            </a:extLst>
          </p:cNvPr>
          <p:cNvSpPr/>
          <p:nvPr userDrawn="1">
            <p:custDataLst>
              <p:tags r:id="rId1"/>
            </p:custDataLst>
          </p:nvPr>
        </p:nvSpPr>
        <p:spPr bwMode="gray">
          <a:xfrm>
            <a:off x="244660" y="6558631"/>
            <a:ext cx="758952" cy="107722"/>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tabLst>
                <a:tab pos="914400" algn="l"/>
              </a:tabLst>
            </a:pPr>
            <a:r>
              <a:rPr lang="en-US" sz="700">
                <a:solidFill>
                  <a:srgbClr val="FFFFFF"/>
                </a:solidFill>
                <a:latin typeface="+mn-lt"/>
                <a:ea typeface="+mj-ea"/>
              </a:rPr>
              <a:t>CONFIDENTIAL</a:t>
            </a:r>
          </a:p>
        </p:txBody>
      </p:sp>
    </p:spTree>
    <p:extLst>
      <p:ext uri="{BB962C8B-B14F-4D97-AF65-F5344CB8AC3E}">
        <p14:creationId xmlns:p14="http://schemas.microsoft.com/office/powerpoint/2010/main" val="34579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1A646-7C47-AB8E-E83E-9E24D3C5F90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7AD67B-E928-246D-A6AB-C292B1362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6957017-8CEB-0097-637E-AC49C836B560}"/>
              </a:ext>
            </a:extLst>
          </p:cNvPr>
          <p:cNvSpPr>
            <a:spLocks noGrp="1"/>
          </p:cNvSpPr>
          <p:nvPr>
            <p:ph type="dt" sz="half" idx="10"/>
          </p:nvPr>
        </p:nvSpPr>
        <p:spPr/>
        <p:txBody>
          <a:bodyPr/>
          <a:lstStyle/>
          <a:p>
            <a:fld id="{7AD4B7DC-344E-470C-8DDF-39459B29A88B}" type="datetime1">
              <a:rPr lang="en-IN" smtClean="0"/>
              <a:t>20-05-2025</a:t>
            </a:fld>
            <a:endParaRPr lang="en-IN"/>
          </a:p>
        </p:txBody>
      </p:sp>
      <p:sp>
        <p:nvSpPr>
          <p:cNvPr id="5" name="Footer Placeholder 4">
            <a:extLst>
              <a:ext uri="{FF2B5EF4-FFF2-40B4-BE49-F238E27FC236}">
                <a16:creationId xmlns:a16="http://schemas.microsoft.com/office/drawing/2014/main" id="{F3A234E9-F193-2F45-8FF5-09589A9D45F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D335DFD-DB67-357E-FEC2-5E0654A97023}"/>
              </a:ext>
            </a:extLst>
          </p:cNvPr>
          <p:cNvSpPr>
            <a:spLocks noGrp="1"/>
          </p:cNvSpPr>
          <p:nvPr>
            <p:ph type="sldNum" sz="quarter" idx="12"/>
          </p:nvPr>
        </p:nvSpPr>
        <p:spPr/>
        <p:txBody>
          <a:bodyPr/>
          <a:lstStyle/>
          <a:p>
            <a:fld id="{F10CB7AF-D7B7-4025-840F-929172BB8F7C}" type="slidenum">
              <a:rPr lang="en-IN" smtClean="0"/>
              <a:t>‹#›</a:t>
            </a:fld>
            <a:endParaRPr lang="en-IN"/>
          </a:p>
        </p:txBody>
      </p:sp>
    </p:spTree>
    <p:extLst>
      <p:ext uri="{BB962C8B-B14F-4D97-AF65-F5344CB8AC3E}">
        <p14:creationId xmlns:p14="http://schemas.microsoft.com/office/powerpoint/2010/main" val="3985266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rgbClr val="FFFFFF"/>
        </a:solidFill>
        <a:effectLst/>
      </p:bgPr>
    </p:bg>
    <p:spTree>
      <p:nvGrpSpPr>
        <p:cNvPr id="1" name=""/>
        <p:cNvGrpSpPr/>
        <p:nvPr/>
      </p:nvGrpSpPr>
      <p:grpSpPr>
        <a:xfrm>
          <a:off x="0" y="0"/>
          <a:ext cx="0" cy="0"/>
          <a:chOff x="0" y="0"/>
          <a:chExt cx="0" cy="0"/>
        </a:xfrm>
      </p:grpSpPr>
      <p:sp>
        <p:nvSpPr>
          <p:cNvPr id="20" name="Line 11"/>
          <p:cNvSpPr>
            <a:spLocks noChangeShapeType="1"/>
          </p:cNvSpPr>
          <p:nvPr userDrawn="1"/>
        </p:nvSpPr>
        <p:spPr bwMode="auto">
          <a:xfrm>
            <a:off x="179754" y="6400800"/>
            <a:ext cx="11816862" cy="0"/>
          </a:xfrm>
          <a:prstGeom prst="line">
            <a:avLst/>
          </a:prstGeom>
          <a:noFill/>
          <a:ln w="6350">
            <a:solidFill>
              <a:schemeClr val="bg2">
                <a:lumMod val="90000"/>
              </a:schemeClr>
            </a:solidFill>
            <a:round/>
            <a:headEnd/>
            <a:tailEnd/>
          </a:ln>
          <a:extLst>
            <a:ext uri="{909E8E84-426E-40DD-AFC4-6F175D3DCCD1}">
              <a14:hiddenFill xmlns:a14="http://schemas.microsoft.com/office/drawing/2010/main">
                <a:noFill/>
              </a14:hiddenFill>
            </a:ext>
          </a:extLst>
        </p:spPr>
        <p:txBody>
          <a:bodyPr/>
          <a:lstStyle/>
          <a:p>
            <a:pPr lvl="0"/>
            <a:endParaRPr lang="en-US"/>
          </a:p>
        </p:txBody>
      </p:sp>
      <p:sp>
        <p:nvSpPr>
          <p:cNvPr id="29" name="Rectangle 84"/>
          <p:cNvSpPr>
            <a:spLocks noGrp="1" noChangeArrowheads="1"/>
          </p:cNvSpPr>
          <p:nvPr>
            <p:ph type="body" idx="1"/>
          </p:nvPr>
        </p:nvSpPr>
        <p:spPr bwMode="gray">
          <a:xfrm>
            <a:off x="187569" y="1295400"/>
            <a:ext cx="11816862"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Bullet level 2</a:t>
            </a:r>
          </a:p>
          <a:p>
            <a:pPr lvl="2"/>
            <a:r>
              <a:rPr lang="en-US"/>
              <a:t>Bullet level 3</a:t>
            </a:r>
          </a:p>
          <a:p>
            <a:pPr lvl="3"/>
            <a:r>
              <a:rPr lang="en-US"/>
              <a:t>Bullet level 4</a:t>
            </a:r>
          </a:p>
          <a:p>
            <a:pPr lvl="4"/>
            <a:r>
              <a:rPr lang="en-US"/>
              <a:t>Bullet level 5</a:t>
            </a:r>
          </a:p>
          <a:p>
            <a:pPr lvl="5"/>
            <a:r>
              <a:rPr lang="en-US"/>
              <a:t>Bullet level 6</a:t>
            </a:r>
          </a:p>
          <a:p>
            <a:pPr lvl="6"/>
            <a:r>
              <a:rPr lang="en-US"/>
              <a:t>Bullet level 7</a:t>
            </a:r>
          </a:p>
          <a:p>
            <a:pPr lvl="7"/>
            <a:r>
              <a:rPr lang="en-US"/>
              <a:t>Bullet level 8</a:t>
            </a:r>
          </a:p>
          <a:p>
            <a:pPr lvl="8"/>
            <a:r>
              <a:rPr lang="en-US"/>
              <a:t>Bullet level 9</a:t>
            </a:r>
          </a:p>
        </p:txBody>
      </p:sp>
      <p:sp>
        <p:nvSpPr>
          <p:cNvPr id="8" name="Line 11"/>
          <p:cNvSpPr>
            <a:spLocks noChangeShapeType="1"/>
          </p:cNvSpPr>
          <p:nvPr userDrawn="1"/>
        </p:nvSpPr>
        <p:spPr bwMode="auto">
          <a:xfrm>
            <a:off x="188976" y="533400"/>
            <a:ext cx="11814048" cy="0"/>
          </a:xfrm>
          <a:prstGeom prst="line">
            <a:avLst/>
          </a:prstGeom>
          <a:noFill/>
          <a:ln w="6350">
            <a:solidFill>
              <a:schemeClr val="bg2">
                <a:lumMod val="90000"/>
              </a:schemeClr>
            </a:solidFill>
            <a:round/>
            <a:headEnd/>
            <a:tailEnd/>
          </a:ln>
          <a:extLst>
            <a:ext uri="{909E8E84-426E-40DD-AFC4-6F175D3DCCD1}">
              <a14:hiddenFill xmlns:a14="http://schemas.microsoft.com/office/drawing/2010/main">
                <a:noFill/>
              </a14:hiddenFill>
            </a:ext>
          </a:extLst>
        </p:spPr>
        <p:txBody>
          <a:bodyPr/>
          <a:lstStyle/>
          <a:p>
            <a:pPr lvl="0"/>
            <a:endParaRPr lang="en-US"/>
          </a:p>
        </p:txBody>
      </p:sp>
      <p:sp>
        <p:nvSpPr>
          <p:cNvPr id="13" name="Rectangle 12"/>
          <p:cNvSpPr/>
          <p:nvPr userDrawn="1">
            <p:custDataLst>
              <p:tags r:id="rId11"/>
            </p:custDataLst>
          </p:nvPr>
        </p:nvSpPr>
        <p:spPr bwMode="gray">
          <a:xfrm>
            <a:off x="683070" y="6696417"/>
            <a:ext cx="758952" cy="107722"/>
          </a:xfrm>
          <a:prstGeom prst="rect">
            <a:avLst/>
          </a:prstGeom>
          <a:noFill/>
          <a:ln w="6350" cap="flat" cmpd="sng" algn="ctr">
            <a:noFill/>
            <a:prstDash val="solid"/>
            <a:round/>
            <a:headEnd type="none" w="med" len="med"/>
            <a:tailEnd type="none" w="med" len="med"/>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6350" cap="flat" cmpd="sng" algn="ctr">
                <a:solidFill>
                  <a:schemeClr val="tx2"/>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b" anchorCtr="0" compatLnSpc="1">
            <a:prstTxWarp prst="textNoShape">
              <a:avLst/>
            </a:prstTxWarp>
            <a:spAutoFit/>
          </a:bodyPr>
          <a:lstStyle/>
          <a:p>
            <a:pPr algn="l">
              <a:tabLst>
                <a:tab pos="914400" algn="l"/>
              </a:tabLst>
            </a:pPr>
            <a:r>
              <a:rPr lang="en-US" sz="700">
                <a:solidFill>
                  <a:srgbClr val="53565A"/>
                </a:solidFill>
                <a:latin typeface="+mn-lt"/>
                <a:ea typeface="+mj-ea"/>
              </a:rPr>
              <a:t>CONFIDENTIAL</a:t>
            </a:r>
          </a:p>
        </p:txBody>
      </p:sp>
      <p:pic>
        <p:nvPicPr>
          <p:cNvPr id="9" name="Picture 2" descr="Image result for cube highways"/>
          <p:cNvPicPr>
            <a:picLocks noChangeAspect="1" noChangeArrowheads="1"/>
          </p:cNvPicPr>
          <p:nvPr userDrawn="1"/>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a:ext>
            </a:extLst>
          </a:blip>
          <a:srcRect t="33861" r="80337" b="34104"/>
          <a:stretch/>
        </p:blipFill>
        <p:spPr bwMode="auto">
          <a:xfrm>
            <a:off x="11540979" y="-27854"/>
            <a:ext cx="651021" cy="554182"/>
          </a:xfrm>
          <a:prstGeom prst="rect">
            <a:avLst/>
          </a:prstGeom>
          <a:noFill/>
          <a:extLst>
            <a:ext uri="{909E8E84-426E-40DD-AFC4-6F175D3DCCD1}">
              <a14:hiddenFill xmlns:a14="http://schemas.microsoft.com/office/drawing/2010/main">
                <a:solidFill>
                  <a:srgbClr val="FFFFFF"/>
                </a:solidFill>
              </a14:hiddenFill>
            </a:ext>
          </a:extLst>
        </p:spPr>
      </p:pic>
      <p:sp>
        <p:nvSpPr>
          <p:cNvPr id="16" name="Pentagon 15">
            <a:extLst>
              <a:ext uri="{FF2B5EF4-FFF2-40B4-BE49-F238E27FC236}">
                <a16:creationId xmlns:a16="http://schemas.microsoft.com/office/drawing/2014/main" id="{D3764445-2B26-4AD2-BDF4-BA559A5544CF}"/>
              </a:ext>
            </a:extLst>
          </p:cNvPr>
          <p:cNvSpPr/>
          <p:nvPr userDrawn="1"/>
        </p:nvSpPr>
        <p:spPr>
          <a:xfrm>
            <a:off x="179754" y="6479419"/>
            <a:ext cx="360000" cy="324720"/>
          </a:xfrm>
          <a:prstGeom prst="homePlate">
            <a:avLst/>
          </a:prstGeom>
          <a:solidFill>
            <a:srgbClr val="007377"/>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rIns="0" bIns="27432" rtlCol="0" anchor="ctr"/>
          <a:lstStyle/>
          <a:p>
            <a:pPr algn="ctr"/>
            <a:fld id="{CDBAE302-7079-48E2-931D-2A0E44D9D6FD}" type="slidenum">
              <a:rPr lang="es-HN" sz="1050" b="1" smtClean="0"/>
              <a:t>‹#›</a:t>
            </a:fld>
            <a:endParaRPr lang="en-US" sz="1050" b="1"/>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3" r:id="rId3"/>
    <p:sldLayoutId id="2147483672" r:id="rId4"/>
    <p:sldLayoutId id="2147483673" r:id="rId5"/>
    <p:sldLayoutId id="2147483674" r:id="rId6"/>
    <p:sldLayoutId id="2147483665" r:id="rId7"/>
    <p:sldLayoutId id="2147483675" r:id="rId8"/>
    <p:sldLayoutId id="2147483676" r:id="rId9"/>
  </p:sldLayoutIdLst>
  <p:hf hdr="0" ftr="0" dt="0"/>
  <p:txStyles>
    <p:titleStyle>
      <a:lvl1pPr algn="l" rtl="0" eaLnBrk="0" fontAlgn="base" hangingPunct="0">
        <a:spcBef>
          <a:spcPct val="0"/>
        </a:spcBef>
        <a:spcAft>
          <a:spcPct val="0"/>
        </a:spcAft>
        <a:defRPr sz="2400">
          <a:solidFill>
            <a:schemeClr val="accent3"/>
          </a:solidFill>
          <a:latin typeface="Book Antiqua" panose="02040602050305030304" pitchFamily="18" charset="0"/>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p:titleStyle>
    <p:body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hemeOverride" Target="../theme/themeOverrid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pc01.safelinks.protection.outlook.com/?url=https%3A%2F%2Fwww.financialexpress.com%2Fbusiness%2Froadways-nhai-settles-60-conciliation-cases-in-fy22-2483936%2F%3Futm_source%3Dchatgpt.com&amp;data=05%7C02%7CYogita.Potaliya%40cubehighways.com%7Ca76a8870b4c447ba499f08dd96fca0f8%7Ccada14152e004a36bbabc3b2f7a07ae0%7C0%7C0%7C638832733960068346%7CUnknown%7CTWFpbGZsb3d8eyJFbXB0eU1hcGkiOnRydWUsIlYiOiIwLjAuMDAwMCIsIlAiOiJXaW4zMiIsIkFOIjoiTWFpbCIsIldUIjoyfQ%3D%3D%7C0%7C%7C%7C&amp;sdata=aPlbDLo6mFGwYx6xFo6hrMQKMATWbzz4zoJ69z7PrOk%3D&amp;reserved=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79CE620-7A9B-B0FC-22E8-05CEC773A54F}"/>
              </a:ext>
            </a:extLst>
          </p:cNvPr>
          <p:cNvSpPr>
            <a:spLocks noGrp="1"/>
          </p:cNvSpPr>
          <p:nvPr>
            <p:ph type="subTitle" idx="1"/>
          </p:nvPr>
        </p:nvSpPr>
        <p:spPr>
          <a:xfrm>
            <a:off x="142741" y="3908685"/>
            <a:ext cx="2353208" cy="1384995"/>
          </a:xfrm>
        </p:spPr>
        <p:txBody>
          <a:bodyPr/>
          <a:lstStyle/>
          <a:p>
            <a:r>
              <a:rPr lang="en-US" dirty="0">
                <a:latin typeface="Bookman Old Style" panose="02050604050505020204" pitchFamily="18" charset="0"/>
              </a:rPr>
              <a:t>Presented by :</a:t>
            </a:r>
          </a:p>
          <a:p>
            <a:r>
              <a:rPr lang="en-US" dirty="0">
                <a:latin typeface="Bookman Old Style" panose="02050604050505020204" pitchFamily="18" charset="0"/>
              </a:rPr>
              <a:t>Dr. Mukul Shastry</a:t>
            </a:r>
          </a:p>
          <a:p>
            <a:r>
              <a:rPr lang="en-US" dirty="0">
                <a:latin typeface="Bookman Old Style" panose="02050604050505020204" pitchFamily="18" charset="0"/>
              </a:rPr>
              <a:t>Yogita Potaliya</a:t>
            </a:r>
          </a:p>
        </p:txBody>
      </p:sp>
      <p:pic>
        <p:nvPicPr>
          <p:cNvPr id="4" name="Picture 3" descr="A logo for a company&#10;&#10;Description automatically generated">
            <a:extLst>
              <a:ext uri="{FF2B5EF4-FFF2-40B4-BE49-F238E27FC236}">
                <a16:creationId xmlns:a16="http://schemas.microsoft.com/office/drawing/2014/main" id="{BBC5D1DA-6532-8CAE-82B9-1DD37999AB6C}"/>
              </a:ext>
            </a:extLst>
          </p:cNvPr>
          <p:cNvPicPr>
            <a:picLocks noChangeAspect="1"/>
          </p:cNvPicPr>
          <p:nvPr/>
        </p:nvPicPr>
        <p:blipFill rotWithShape="1">
          <a:blip r:embed="rId2"/>
          <a:srcRect t="37760" r="-261" b="40104"/>
          <a:stretch/>
        </p:blipFill>
        <p:spPr>
          <a:xfrm>
            <a:off x="142741" y="362755"/>
            <a:ext cx="3073769" cy="674720"/>
          </a:xfrm>
          <a:prstGeom prst="rect">
            <a:avLst/>
          </a:prstGeom>
        </p:spPr>
      </p:pic>
      <p:sp>
        <p:nvSpPr>
          <p:cNvPr id="7" name="Title 1">
            <a:extLst>
              <a:ext uri="{FF2B5EF4-FFF2-40B4-BE49-F238E27FC236}">
                <a16:creationId xmlns:a16="http://schemas.microsoft.com/office/drawing/2014/main" id="{CDF75FB2-092A-3F89-785C-56D5136DDC68}"/>
              </a:ext>
            </a:extLst>
          </p:cNvPr>
          <p:cNvSpPr txBox="1">
            <a:spLocks noGrp="1"/>
          </p:cNvSpPr>
          <p:nvPr>
            <p:ph type="ctrTitle"/>
          </p:nvPr>
        </p:nvSpPr>
        <p:spPr>
          <a:xfrm>
            <a:off x="307633" y="1378196"/>
            <a:ext cx="4808277" cy="109112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Bookman Old Style" panose="02050604050505020204" pitchFamily="18" charset="0"/>
              </a:rPr>
              <a:t>LEGAL CHALLENGES </a:t>
            </a:r>
            <a:br>
              <a:rPr lang="en-US" sz="2400" b="1" dirty="0">
                <a:latin typeface="Bookman Old Style" panose="02050604050505020204" pitchFamily="18" charset="0"/>
              </a:rPr>
            </a:br>
            <a:r>
              <a:rPr lang="en-US" sz="2400" b="1" dirty="0">
                <a:latin typeface="Bookman Old Style" panose="02050604050505020204" pitchFamily="18" charset="0"/>
              </a:rPr>
              <a:t>IN HIGHWAY PROJECTS: </a:t>
            </a:r>
            <a:br>
              <a:rPr lang="en-US" sz="2400" b="1" dirty="0">
                <a:latin typeface="Bookman Old Style" panose="02050604050505020204" pitchFamily="18" charset="0"/>
              </a:rPr>
            </a:br>
            <a:r>
              <a:rPr lang="en-US" sz="2400" b="1" dirty="0">
                <a:latin typeface="Bookman Old Style" panose="02050604050505020204" pitchFamily="18" charset="0"/>
              </a:rPr>
              <a:t>THE ROLE OF ARBITRATION</a:t>
            </a:r>
            <a:br>
              <a:rPr lang="en-US" sz="2000" b="1" i="1" dirty="0">
                <a:latin typeface="Bookman Old Style" panose="02050604050505020204" pitchFamily="18" charset="0"/>
                <a:ea typeface="Fraunces Extra Bold" pitchFamily="34" charset="-122"/>
                <a:cs typeface="Aldhabi" panose="020F0502020204030204" pitchFamily="2" charset="-78"/>
              </a:rPr>
            </a:br>
            <a:endParaRPr lang="en-US" sz="2000" dirty="0">
              <a:latin typeface="Bookman Old Style" panose="02050604050505020204" pitchFamily="18" charset="0"/>
            </a:endParaRPr>
          </a:p>
        </p:txBody>
      </p:sp>
    </p:spTree>
    <p:extLst>
      <p:ext uri="{BB962C8B-B14F-4D97-AF65-F5344CB8AC3E}">
        <p14:creationId xmlns:p14="http://schemas.microsoft.com/office/powerpoint/2010/main" val="3974625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8C7D4-5B72-52FE-319D-0E82B4A0EC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5FB17B1-0A23-6662-2C00-0CA38BEF783A}"/>
              </a:ext>
            </a:extLst>
          </p:cNvPr>
          <p:cNvSpPr txBox="1">
            <a:spLocks/>
          </p:cNvSpPr>
          <p:nvPr/>
        </p:nvSpPr>
        <p:spPr>
          <a:xfrm>
            <a:off x="330721" y="93825"/>
            <a:ext cx="10515600" cy="435428"/>
          </a:xfrm>
          <a:prstGeom prst="rect">
            <a:avLst/>
          </a:prstGeom>
          <a:noFill/>
          <a:ln>
            <a:noFill/>
          </a:ln>
        </p:spPr>
        <p:txBody>
          <a:bodyPr>
            <a:normAutofit lnSpcReduction="10000"/>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just"/>
            <a:r>
              <a:rPr lang="en-US" sz="2500" b="1" kern="0" dirty="0">
                <a:latin typeface="Bookman Old Style" panose="02050604050505020204" pitchFamily="18" charset="0"/>
              </a:rPr>
              <a:t>Adverse Orders under Section 34 &amp; 37 </a:t>
            </a:r>
          </a:p>
        </p:txBody>
      </p:sp>
      <p:sp>
        <p:nvSpPr>
          <p:cNvPr id="2" name="Rectangle 1">
            <a:extLst>
              <a:ext uri="{FF2B5EF4-FFF2-40B4-BE49-F238E27FC236}">
                <a16:creationId xmlns:a16="http://schemas.microsoft.com/office/drawing/2014/main" id="{774E4262-1BE9-63F2-584B-CF3787B7005C}"/>
              </a:ext>
            </a:extLst>
          </p:cNvPr>
          <p:cNvSpPr/>
          <p:nvPr/>
        </p:nvSpPr>
        <p:spPr>
          <a:xfrm>
            <a:off x="236633" y="686447"/>
            <a:ext cx="5859367" cy="61141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3" name="Rectangle 2">
            <a:extLst>
              <a:ext uri="{FF2B5EF4-FFF2-40B4-BE49-F238E27FC236}">
                <a16:creationId xmlns:a16="http://schemas.microsoft.com/office/drawing/2014/main" id="{BC4F2478-983E-7C55-B265-EFB7A187A7CE}"/>
              </a:ext>
            </a:extLst>
          </p:cNvPr>
          <p:cNvSpPr/>
          <p:nvPr/>
        </p:nvSpPr>
        <p:spPr>
          <a:xfrm>
            <a:off x="6096000" y="686447"/>
            <a:ext cx="5859365" cy="611411"/>
          </a:xfrm>
          <a:prstGeom prst="rect">
            <a:avLst/>
          </a:prstGeom>
          <a:solidFill>
            <a:srgbClr val="99C7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5" name="TextBox 4">
            <a:extLst>
              <a:ext uri="{FF2B5EF4-FFF2-40B4-BE49-F238E27FC236}">
                <a16:creationId xmlns:a16="http://schemas.microsoft.com/office/drawing/2014/main" id="{60F164BD-14C7-35C5-654A-C6B612601988}"/>
              </a:ext>
            </a:extLst>
          </p:cNvPr>
          <p:cNvSpPr txBox="1"/>
          <p:nvPr/>
        </p:nvSpPr>
        <p:spPr>
          <a:xfrm>
            <a:off x="330721" y="807486"/>
            <a:ext cx="5666955" cy="369332"/>
          </a:xfrm>
          <a:prstGeom prst="rect">
            <a:avLst/>
          </a:prstGeom>
          <a:noFill/>
          <a:ln>
            <a:noFill/>
          </a:ln>
        </p:spPr>
        <p:txBody>
          <a:bodyPr wrap="square" rtlCol="0">
            <a:spAutoFit/>
          </a:bodyPr>
          <a:lstStyle/>
          <a:p>
            <a:pPr algn="ctr"/>
            <a:r>
              <a:rPr lang="en-US" sz="1800" b="1" dirty="0">
                <a:solidFill>
                  <a:srgbClr val="050505"/>
                </a:solidFill>
                <a:latin typeface="Bookman Old Style" panose="02050604050505020204" pitchFamily="18" charset="0"/>
              </a:rPr>
              <a:t>Section 34 – Setting Aside Arbitral Awards</a:t>
            </a:r>
            <a:endParaRPr lang="en-US" sz="1800" b="1" dirty="0">
              <a:solidFill>
                <a:srgbClr val="050505"/>
              </a:solidFill>
              <a:latin typeface="Bookman Old Style" panose="02050604050505020204" pitchFamily="18" charset="0"/>
              <a:ea typeface="Lato" panose="020F0502020204030203" pitchFamily="34" charset="0"/>
              <a:cs typeface="Poppins Medium" pitchFamily="2" charset="77"/>
            </a:endParaRPr>
          </a:p>
        </p:txBody>
      </p:sp>
      <p:sp>
        <p:nvSpPr>
          <p:cNvPr id="7" name="Rectangle 1">
            <a:extLst>
              <a:ext uri="{FF2B5EF4-FFF2-40B4-BE49-F238E27FC236}">
                <a16:creationId xmlns:a16="http://schemas.microsoft.com/office/drawing/2014/main" id="{8162DF8B-5C94-D62E-7BD9-E0E57387D087}"/>
              </a:ext>
            </a:extLst>
          </p:cNvPr>
          <p:cNvSpPr txBox="1">
            <a:spLocks noChangeArrowheads="1"/>
          </p:cNvSpPr>
          <p:nvPr/>
        </p:nvSpPr>
        <p:spPr bwMode="auto">
          <a:xfrm>
            <a:off x="330721" y="1362275"/>
            <a:ext cx="5588299" cy="393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marL="0" indent="0" algn="just">
              <a:lnSpc>
                <a:spcPct val="150000"/>
              </a:lnSpc>
              <a:spcBef>
                <a:spcPct val="0"/>
              </a:spcBef>
              <a:buNone/>
            </a:pPr>
            <a:r>
              <a:rPr lang="en-US" dirty="0">
                <a:latin typeface="Bookman Old Style" panose="02050604050505020204" pitchFamily="18" charset="0"/>
              </a:rPr>
              <a:t>Allows challenge on limited grounds:</a:t>
            </a:r>
          </a:p>
          <a:p>
            <a:pPr algn="just">
              <a:lnSpc>
                <a:spcPct val="150000"/>
              </a:lnSpc>
              <a:spcBef>
                <a:spcPct val="0"/>
              </a:spcBef>
            </a:pPr>
            <a:r>
              <a:rPr lang="en-US" dirty="0">
                <a:latin typeface="Bookman Old Style" panose="02050604050505020204" pitchFamily="18" charset="0"/>
              </a:rPr>
              <a:t>Incapacity of party or invalid arbitration agreement.</a:t>
            </a:r>
          </a:p>
          <a:p>
            <a:pPr algn="just">
              <a:lnSpc>
                <a:spcPct val="150000"/>
              </a:lnSpc>
              <a:spcBef>
                <a:spcPct val="0"/>
              </a:spcBef>
            </a:pPr>
            <a:r>
              <a:rPr lang="en-US" dirty="0">
                <a:latin typeface="Bookman Old Style" panose="02050604050505020204" pitchFamily="18" charset="0"/>
              </a:rPr>
              <a:t>Procedural unfairness (e.g., no notice, denied hearing).</a:t>
            </a:r>
          </a:p>
          <a:p>
            <a:pPr algn="just">
              <a:lnSpc>
                <a:spcPct val="150000"/>
              </a:lnSpc>
              <a:spcBef>
                <a:spcPct val="0"/>
              </a:spcBef>
            </a:pPr>
            <a:r>
              <a:rPr lang="en-US" dirty="0">
                <a:latin typeface="Bookman Old Style" panose="02050604050505020204" pitchFamily="18" charset="0"/>
              </a:rPr>
              <a:t>Exceeds scope of submission to arbitration / non-arbitrable subject matter.</a:t>
            </a:r>
          </a:p>
          <a:p>
            <a:pPr algn="just">
              <a:lnSpc>
                <a:spcPct val="150000"/>
              </a:lnSpc>
              <a:spcBef>
                <a:spcPct val="0"/>
              </a:spcBef>
            </a:pPr>
            <a:r>
              <a:rPr lang="en-US" dirty="0">
                <a:latin typeface="Bookman Old Style" panose="02050604050505020204" pitchFamily="18" charset="0"/>
              </a:rPr>
              <a:t>Public policy violation – fraud, corruption, contrary to fundamental policy, morality, or justice.</a:t>
            </a:r>
          </a:p>
          <a:p>
            <a:pPr marL="0" indent="0" algn="just">
              <a:lnSpc>
                <a:spcPct val="150000"/>
              </a:lnSpc>
              <a:spcBef>
                <a:spcPct val="0"/>
              </a:spcBef>
              <a:buNone/>
            </a:pPr>
            <a:endParaRPr lang="en-US" dirty="0">
              <a:latin typeface="Bookman Old Style" panose="02050604050505020204" pitchFamily="18" charset="0"/>
            </a:endParaRPr>
          </a:p>
          <a:p>
            <a:pPr marL="0" indent="0" algn="just">
              <a:lnSpc>
                <a:spcPct val="150000"/>
              </a:lnSpc>
              <a:spcBef>
                <a:spcPct val="0"/>
              </a:spcBef>
              <a:buNone/>
            </a:pPr>
            <a:r>
              <a:rPr lang="en-US" b="1" i="1" dirty="0">
                <a:latin typeface="Bookman Old Style" panose="02050604050505020204" pitchFamily="18" charset="0"/>
              </a:rPr>
              <a:t>Note</a:t>
            </a:r>
            <a:r>
              <a:rPr lang="en-US" i="1" dirty="0">
                <a:latin typeface="Bookman Old Style" panose="02050604050505020204" pitchFamily="18" charset="0"/>
              </a:rPr>
              <a:t>: </a:t>
            </a:r>
            <a:r>
              <a:rPr lang="en-US" dirty="0">
                <a:latin typeface="Bookman Old Style" panose="02050604050505020204" pitchFamily="18" charset="0"/>
              </a:rPr>
              <a:t>The scope of “public policy” was narrowed by the Arbitration and Conciliation (Amendment) Act, 2015, effective from October 23, 2015. As held in </a:t>
            </a:r>
            <a:r>
              <a:rPr lang="en-US" b="1" dirty="0" err="1">
                <a:latin typeface="Bookman Old Style" panose="02050604050505020204" pitchFamily="18" charset="0"/>
              </a:rPr>
              <a:t>Ssangyong</a:t>
            </a:r>
            <a:r>
              <a:rPr lang="en-US" b="1" dirty="0">
                <a:latin typeface="Bookman Old Style" panose="02050604050505020204" pitchFamily="18" charset="0"/>
              </a:rPr>
              <a:t> Engineering v. NHAI</a:t>
            </a:r>
            <a:r>
              <a:rPr lang="en-US" dirty="0">
                <a:latin typeface="Bookman Old Style" panose="02050604050505020204" pitchFamily="18" charset="0"/>
              </a:rPr>
              <a:t>, (2019), the amendment is prospective in nature.</a:t>
            </a:r>
            <a:endParaRPr lang="en-US" altLang="en-US" kern="0" dirty="0">
              <a:solidFill>
                <a:schemeClr val="tx1"/>
              </a:solidFill>
              <a:latin typeface="Bookman Old Style" panose="02050604050505020204" pitchFamily="18" charset="0"/>
            </a:endParaRPr>
          </a:p>
        </p:txBody>
      </p:sp>
      <p:sp>
        <p:nvSpPr>
          <p:cNvPr id="13" name="Rectangle 1">
            <a:extLst>
              <a:ext uri="{FF2B5EF4-FFF2-40B4-BE49-F238E27FC236}">
                <a16:creationId xmlns:a16="http://schemas.microsoft.com/office/drawing/2014/main" id="{C41A33F8-94CF-DCC6-4058-95F061B393FB}"/>
              </a:ext>
            </a:extLst>
          </p:cNvPr>
          <p:cNvSpPr txBox="1">
            <a:spLocks noChangeArrowheads="1"/>
          </p:cNvSpPr>
          <p:nvPr/>
        </p:nvSpPr>
        <p:spPr bwMode="auto">
          <a:xfrm>
            <a:off x="6272981" y="1362275"/>
            <a:ext cx="5682384" cy="490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marL="0" indent="0" algn="just">
              <a:lnSpc>
                <a:spcPct val="150000"/>
              </a:lnSpc>
              <a:spcBef>
                <a:spcPct val="0"/>
              </a:spcBef>
              <a:buNone/>
            </a:pPr>
            <a:r>
              <a:rPr lang="en-US" dirty="0">
                <a:latin typeface="Bookman Old Style" panose="02050604050505020204" pitchFamily="18" charset="0"/>
              </a:rPr>
              <a:t>Provides for appeals against specific orders under the Act, including:</a:t>
            </a:r>
          </a:p>
          <a:p>
            <a:pPr algn="just">
              <a:lnSpc>
                <a:spcPct val="150000"/>
              </a:lnSpc>
              <a:spcBef>
                <a:spcPct val="0"/>
              </a:spcBef>
            </a:pPr>
            <a:r>
              <a:rPr lang="en-US" dirty="0">
                <a:latin typeface="Bookman Old Style" panose="02050604050505020204" pitchFamily="18" charset="0"/>
              </a:rPr>
              <a:t>Setting aside/refusing to set aside award under </a:t>
            </a:r>
            <a:r>
              <a:rPr lang="en-US">
                <a:latin typeface="Bookman Old Style" panose="02050604050505020204" pitchFamily="18" charset="0"/>
              </a:rPr>
              <a:t>Section 34.</a:t>
            </a:r>
            <a:endParaRPr lang="en-US" dirty="0">
              <a:latin typeface="Bookman Old Style" panose="02050604050505020204" pitchFamily="18" charset="0"/>
            </a:endParaRPr>
          </a:p>
          <a:p>
            <a:pPr algn="just">
              <a:lnSpc>
                <a:spcPct val="150000"/>
              </a:lnSpc>
              <a:spcBef>
                <a:spcPct val="0"/>
              </a:spcBef>
            </a:pPr>
            <a:r>
              <a:rPr lang="en-US" dirty="0">
                <a:latin typeface="Bookman Old Style" panose="02050604050505020204" pitchFamily="18" charset="0"/>
              </a:rPr>
              <a:t>Accepting/rejecting jurisdictional objections under Section 16.</a:t>
            </a:r>
          </a:p>
          <a:p>
            <a:pPr algn="just">
              <a:lnSpc>
                <a:spcPct val="150000"/>
              </a:lnSpc>
              <a:spcBef>
                <a:spcPct val="0"/>
              </a:spcBef>
            </a:pPr>
            <a:r>
              <a:rPr lang="en-US" dirty="0">
                <a:latin typeface="Bookman Old Style" panose="02050604050505020204" pitchFamily="18" charset="0"/>
              </a:rPr>
              <a:t>Granting/refusing interim measures under Section 17.</a:t>
            </a:r>
          </a:p>
          <a:p>
            <a:pPr marL="0" indent="0" algn="just">
              <a:lnSpc>
                <a:spcPct val="150000"/>
              </a:lnSpc>
              <a:spcBef>
                <a:spcPct val="0"/>
              </a:spcBef>
              <a:buNone/>
            </a:pPr>
            <a:r>
              <a:rPr lang="en-US" dirty="0">
                <a:latin typeface="Bookman Old Style" panose="02050604050505020204" pitchFamily="18" charset="0"/>
              </a:rPr>
              <a:t>In exercising appellate jurisdiction under Section 37, courts are not meant to reappreciate evidence or interpret the contract, except in cases where the award is patently illegal or shocks the judicial conscience (</a:t>
            </a:r>
            <a:r>
              <a:rPr lang="en-US" b="1" dirty="0">
                <a:latin typeface="Bookman Old Style" panose="02050604050505020204" pitchFamily="18" charset="0"/>
              </a:rPr>
              <a:t>MMTC Ltd. v. Vedanta Ltd., 2019</a:t>
            </a:r>
            <a:r>
              <a:rPr lang="en-US" dirty="0">
                <a:latin typeface="Bookman Old Style" panose="02050604050505020204" pitchFamily="18" charset="0"/>
              </a:rPr>
              <a:t>).</a:t>
            </a:r>
          </a:p>
          <a:p>
            <a:pPr marL="0" indent="0" algn="just">
              <a:lnSpc>
                <a:spcPct val="150000"/>
              </a:lnSpc>
              <a:spcBef>
                <a:spcPct val="0"/>
              </a:spcBef>
              <a:buNone/>
            </a:pPr>
            <a:r>
              <a:rPr lang="en-US" dirty="0">
                <a:latin typeface="Bookman Old Style" panose="02050604050505020204" pitchFamily="18" charset="0"/>
              </a:rPr>
              <a:t>Under Section 34 as well as Section 37, courts do not have the power to modify the arbitral award; they may only set it aside or remit the matter back to the tribunal for reconsideration (</a:t>
            </a:r>
            <a:r>
              <a:rPr lang="en-US" b="1" dirty="0">
                <a:latin typeface="Bookman Old Style" panose="02050604050505020204" pitchFamily="18" charset="0"/>
              </a:rPr>
              <a:t>NHAI v. M. Hakeem, 2021</a:t>
            </a:r>
            <a:r>
              <a:rPr lang="en-US" dirty="0">
                <a:latin typeface="Bookman Old Style" panose="02050604050505020204" pitchFamily="18" charset="0"/>
              </a:rPr>
              <a:t>).</a:t>
            </a:r>
            <a:endParaRPr lang="en-US" altLang="en-US" kern="0" dirty="0">
              <a:solidFill>
                <a:schemeClr val="tx1"/>
              </a:solidFill>
              <a:latin typeface="Bookman Old Style" panose="02050604050505020204" pitchFamily="18" charset="0"/>
            </a:endParaRPr>
          </a:p>
        </p:txBody>
      </p:sp>
      <p:sp>
        <p:nvSpPr>
          <p:cNvPr id="16" name="TextBox 15">
            <a:extLst>
              <a:ext uri="{FF2B5EF4-FFF2-40B4-BE49-F238E27FC236}">
                <a16:creationId xmlns:a16="http://schemas.microsoft.com/office/drawing/2014/main" id="{BF60A1ED-E787-BF96-2BFB-3999168DF845}"/>
              </a:ext>
            </a:extLst>
          </p:cNvPr>
          <p:cNvSpPr txBox="1"/>
          <p:nvPr/>
        </p:nvSpPr>
        <p:spPr>
          <a:xfrm>
            <a:off x="6192204" y="807486"/>
            <a:ext cx="5666955" cy="369332"/>
          </a:xfrm>
          <a:prstGeom prst="rect">
            <a:avLst/>
          </a:prstGeom>
          <a:noFill/>
          <a:ln>
            <a:noFill/>
          </a:ln>
        </p:spPr>
        <p:txBody>
          <a:bodyPr wrap="square" rtlCol="0">
            <a:spAutoFit/>
          </a:bodyPr>
          <a:lstStyle/>
          <a:p>
            <a:pPr algn="ctr"/>
            <a:r>
              <a:rPr lang="en-US" sz="1800" b="1" dirty="0">
                <a:solidFill>
                  <a:srgbClr val="050505"/>
                </a:solidFill>
                <a:latin typeface="Bookman Old Style" panose="02050604050505020204" pitchFamily="18" charset="0"/>
              </a:rPr>
              <a:t>Section 37 – Appeals Against Orders</a:t>
            </a:r>
            <a:endParaRPr lang="en-US" sz="1800" b="1" dirty="0">
              <a:solidFill>
                <a:srgbClr val="050505"/>
              </a:solidFill>
              <a:latin typeface="Bookman Old Style" panose="02050604050505020204" pitchFamily="18" charset="0"/>
              <a:ea typeface="Lato" panose="020F0502020204030203" pitchFamily="34" charset="0"/>
              <a:cs typeface="Poppins Medium" pitchFamily="2" charset="77"/>
            </a:endParaRPr>
          </a:p>
        </p:txBody>
      </p:sp>
    </p:spTree>
    <p:extLst>
      <p:ext uri="{BB962C8B-B14F-4D97-AF65-F5344CB8AC3E}">
        <p14:creationId xmlns:p14="http://schemas.microsoft.com/office/powerpoint/2010/main" val="1267059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EE69D-AE69-CF24-AF51-7EBF19CB1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FE2116-BCEC-E482-7BDF-59ED28CB45AE}"/>
              </a:ext>
            </a:extLst>
          </p:cNvPr>
          <p:cNvSpPr>
            <a:spLocks noGrp="1"/>
          </p:cNvSpPr>
          <p:nvPr>
            <p:ph type="title"/>
          </p:nvPr>
        </p:nvSpPr>
        <p:spPr>
          <a:xfrm>
            <a:off x="304712" y="84211"/>
            <a:ext cx="11813116" cy="369332"/>
          </a:xfrm>
        </p:spPr>
        <p:txBody>
          <a:bodyPr/>
          <a:lstStyle/>
          <a:p>
            <a:pPr algn="just"/>
            <a:r>
              <a:rPr lang="en-US" b="1" dirty="0">
                <a:latin typeface="Bookman Old Style" panose="02050604050505020204" pitchFamily="18" charset="0"/>
              </a:rPr>
              <a:t>MORTH Initiatives applicable for NHAI</a:t>
            </a:r>
            <a:endParaRPr lang="en-IN" sz="2400" b="1" dirty="0">
              <a:latin typeface="Bookman Old Style" panose="02050604050505020204" pitchFamily="18" charset="0"/>
            </a:endParaRPr>
          </a:p>
        </p:txBody>
      </p:sp>
      <p:sp>
        <p:nvSpPr>
          <p:cNvPr id="3" name="Content Placeholder 4">
            <a:extLst>
              <a:ext uri="{FF2B5EF4-FFF2-40B4-BE49-F238E27FC236}">
                <a16:creationId xmlns:a16="http://schemas.microsoft.com/office/drawing/2014/main" id="{38DDA33E-DA78-DFA9-9F64-F1803ABE414B}"/>
              </a:ext>
            </a:extLst>
          </p:cNvPr>
          <p:cNvSpPr txBox="1">
            <a:spLocks/>
          </p:cNvSpPr>
          <p:nvPr/>
        </p:nvSpPr>
        <p:spPr>
          <a:xfrm>
            <a:off x="304712" y="567361"/>
            <a:ext cx="6956058" cy="5826210"/>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14400">
              <a:spcBef>
                <a:spcPct val="0"/>
              </a:spcBef>
              <a:buClrTx/>
              <a:buSzTx/>
              <a:buFont typeface="Symbol"/>
              <a:buNone/>
            </a:pPr>
            <a:endParaRPr lang="en-US" altLang="en-US" sz="1800" kern="0" dirty="0">
              <a:solidFill>
                <a:srgbClr val="050505"/>
              </a:solidFill>
              <a:latin typeface="Bookman Old Style" panose="02050604050505020204" pitchFamily="18" charset="0"/>
            </a:endParaRPr>
          </a:p>
          <a:p>
            <a:pPr algn="just">
              <a:spcBef>
                <a:spcPct val="0"/>
              </a:spcBef>
            </a:pPr>
            <a:r>
              <a:rPr lang="en-US" altLang="en-US" sz="1800" kern="0" dirty="0">
                <a:solidFill>
                  <a:srgbClr val="050505"/>
                </a:solidFill>
                <a:latin typeface="Bookman Old Style" panose="02050604050505020204" pitchFamily="18" charset="0"/>
              </a:rPr>
              <a:t>Launched first time in May 2023, MORTH issued Office Memorandum to implement one time settlement scheme called </a:t>
            </a:r>
            <a:r>
              <a:rPr lang="en-US" altLang="en-US" sz="1800" kern="0" dirty="0" err="1">
                <a:solidFill>
                  <a:srgbClr val="050505"/>
                </a:solidFill>
                <a:latin typeface="Bookman Old Style" panose="02050604050505020204" pitchFamily="18" charset="0"/>
              </a:rPr>
              <a:t>Vivad</a:t>
            </a:r>
            <a:r>
              <a:rPr lang="en-US" altLang="en-US" sz="1800" kern="0" dirty="0">
                <a:solidFill>
                  <a:srgbClr val="050505"/>
                </a:solidFill>
                <a:latin typeface="Bookman Old Style" panose="02050604050505020204" pitchFamily="18" charset="0"/>
              </a:rPr>
              <a:t> se </a:t>
            </a:r>
            <a:r>
              <a:rPr lang="en-US" altLang="en-US" sz="1800" kern="0" dirty="0" err="1">
                <a:solidFill>
                  <a:srgbClr val="050505"/>
                </a:solidFill>
                <a:latin typeface="Bookman Old Style" panose="02050604050505020204" pitchFamily="18" charset="0"/>
              </a:rPr>
              <a:t>vishwas</a:t>
            </a:r>
            <a:r>
              <a:rPr lang="en-US" altLang="en-US" sz="1800" kern="0" dirty="0">
                <a:solidFill>
                  <a:srgbClr val="050505"/>
                </a:solidFill>
                <a:latin typeface="Bookman Old Style" panose="02050604050505020204" pitchFamily="18" charset="0"/>
              </a:rPr>
              <a:t> to effectively settle pending disputes on the arbitral awards and court orders.</a:t>
            </a:r>
          </a:p>
          <a:p>
            <a:pPr algn="just">
              <a:spcBef>
                <a:spcPct val="0"/>
              </a:spcBef>
            </a:pPr>
            <a:endParaRPr lang="en-US" altLang="en-US" sz="1800" kern="0" dirty="0">
              <a:solidFill>
                <a:srgbClr val="050505"/>
              </a:solidFill>
              <a:latin typeface="Bookman Old Style" panose="02050604050505020204" pitchFamily="18" charset="0"/>
            </a:endParaRPr>
          </a:p>
          <a:p>
            <a:pPr algn="just">
              <a:spcBef>
                <a:spcPct val="0"/>
              </a:spcBef>
            </a:pPr>
            <a:r>
              <a:rPr lang="en-US" altLang="en-US" sz="1800" kern="0" dirty="0">
                <a:solidFill>
                  <a:srgbClr val="050505"/>
                </a:solidFill>
                <a:latin typeface="Bookman Old Style" panose="02050604050505020204" pitchFamily="18" charset="0"/>
              </a:rPr>
              <a:t>The scheme encourages amicable settlements by way of conciliation mechanism under the Arbitration and Conciliation Act ,1996, to provide quick dispute closure and improve liquidity.</a:t>
            </a:r>
          </a:p>
          <a:p>
            <a:pPr algn="just">
              <a:spcBef>
                <a:spcPct val="0"/>
              </a:spcBef>
            </a:pPr>
            <a:endParaRPr lang="en-US" altLang="en-US" sz="1800" kern="0" dirty="0">
              <a:solidFill>
                <a:srgbClr val="050505"/>
              </a:solidFill>
              <a:latin typeface="Bookman Old Style" panose="02050604050505020204" pitchFamily="18" charset="0"/>
            </a:endParaRPr>
          </a:p>
          <a:p>
            <a:pPr algn="just">
              <a:spcBef>
                <a:spcPct val="0"/>
              </a:spcBef>
            </a:pPr>
            <a:r>
              <a:rPr lang="en-US" altLang="en-US" sz="1800" kern="0" dirty="0">
                <a:solidFill>
                  <a:srgbClr val="050505"/>
                </a:solidFill>
                <a:latin typeface="Bookman Old Style" panose="02050604050505020204" pitchFamily="18" charset="0"/>
              </a:rPr>
              <a:t>Process involves claim submission, committee review, settlement proposal, and legal closure upon acceptance. </a:t>
            </a:r>
          </a:p>
          <a:p>
            <a:pPr algn="just">
              <a:spcBef>
                <a:spcPct val="0"/>
              </a:spcBef>
            </a:pPr>
            <a:endParaRPr lang="en-US" altLang="en-US" sz="1800" kern="0" dirty="0">
              <a:solidFill>
                <a:srgbClr val="050505"/>
              </a:solidFill>
              <a:latin typeface="Bookman Old Style" panose="02050604050505020204" pitchFamily="18" charset="0"/>
            </a:endParaRPr>
          </a:p>
          <a:p>
            <a:pPr algn="just">
              <a:spcBef>
                <a:spcPct val="0"/>
              </a:spcBef>
            </a:pPr>
            <a:r>
              <a:rPr lang="en-US" altLang="en-US" sz="1800" kern="0" dirty="0">
                <a:solidFill>
                  <a:srgbClr val="050505"/>
                </a:solidFill>
                <a:latin typeface="Bookman Old Style" panose="02050604050505020204" pitchFamily="18" charset="0"/>
              </a:rPr>
              <a:t>This scheme provides for a one-time settlement under which the dispute can be settled by paying a certain percentage of the disputed amount.</a:t>
            </a:r>
          </a:p>
          <a:p>
            <a:pPr algn="just">
              <a:spcBef>
                <a:spcPct val="0"/>
              </a:spcBef>
            </a:pPr>
            <a:endParaRPr lang="en-US" altLang="en-US" sz="1800" kern="0" dirty="0">
              <a:solidFill>
                <a:srgbClr val="050505"/>
              </a:solidFill>
              <a:latin typeface="Bookman Old Style" panose="02050604050505020204" pitchFamily="18" charset="0"/>
            </a:endParaRPr>
          </a:p>
          <a:p>
            <a:pPr algn="just">
              <a:spcBef>
                <a:spcPct val="0"/>
              </a:spcBef>
            </a:pPr>
            <a:r>
              <a:rPr lang="en-US" altLang="en-US" sz="1800" kern="0" dirty="0">
                <a:solidFill>
                  <a:srgbClr val="050505"/>
                </a:solidFill>
                <a:latin typeface="Bookman Old Style" panose="02050604050505020204" pitchFamily="18" charset="0"/>
              </a:rPr>
              <a:t>The deadline for applying for settlement under this scheme is being extended from time to time to by the Authority and the last extension was till 31</a:t>
            </a:r>
            <a:r>
              <a:rPr lang="en-US" altLang="en-US" sz="1800" kern="0" baseline="30000" dirty="0">
                <a:solidFill>
                  <a:srgbClr val="050505"/>
                </a:solidFill>
                <a:latin typeface="Bookman Old Style" panose="02050604050505020204" pitchFamily="18" charset="0"/>
              </a:rPr>
              <a:t>st</a:t>
            </a:r>
            <a:r>
              <a:rPr lang="en-US" altLang="en-US" sz="1800" kern="0" dirty="0">
                <a:solidFill>
                  <a:srgbClr val="050505"/>
                </a:solidFill>
                <a:latin typeface="Bookman Old Style" panose="02050604050505020204" pitchFamily="18" charset="0"/>
              </a:rPr>
              <a:t> March 2024 for awards till 31</a:t>
            </a:r>
            <a:r>
              <a:rPr lang="en-US" altLang="en-US" sz="1800" kern="0" baseline="30000" dirty="0">
                <a:solidFill>
                  <a:srgbClr val="050505"/>
                </a:solidFill>
                <a:latin typeface="Bookman Old Style" panose="02050604050505020204" pitchFamily="18" charset="0"/>
              </a:rPr>
              <a:t>st</a:t>
            </a:r>
            <a:r>
              <a:rPr lang="en-US" altLang="en-US" sz="1800" kern="0" dirty="0">
                <a:solidFill>
                  <a:srgbClr val="050505"/>
                </a:solidFill>
                <a:latin typeface="Bookman Old Style" panose="02050604050505020204" pitchFamily="18" charset="0"/>
              </a:rPr>
              <a:t> Jan 2023 and Court Orders issued till 30</a:t>
            </a:r>
            <a:r>
              <a:rPr lang="en-US" altLang="en-US" sz="1800" kern="0" baseline="30000" dirty="0">
                <a:solidFill>
                  <a:srgbClr val="050505"/>
                </a:solidFill>
                <a:latin typeface="Bookman Old Style" panose="02050604050505020204" pitchFamily="18" charset="0"/>
              </a:rPr>
              <a:t>th</a:t>
            </a:r>
            <a:r>
              <a:rPr lang="en-US" altLang="en-US" sz="1800" kern="0" dirty="0">
                <a:solidFill>
                  <a:srgbClr val="050505"/>
                </a:solidFill>
                <a:latin typeface="Bookman Old Style" panose="02050604050505020204" pitchFamily="18" charset="0"/>
              </a:rPr>
              <a:t> April 2023.</a:t>
            </a:r>
          </a:p>
        </p:txBody>
      </p:sp>
      <p:sp>
        <p:nvSpPr>
          <p:cNvPr id="6" name="Rectangle 5">
            <a:extLst>
              <a:ext uri="{FF2B5EF4-FFF2-40B4-BE49-F238E27FC236}">
                <a16:creationId xmlns:a16="http://schemas.microsoft.com/office/drawing/2014/main" id="{5E50D3D3-7B75-B67D-2E41-9207EF258D77}"/>
              </a:ext>
            </a:extLst>
          </p:cNvPr>
          <p:cNvSpPr/>
          <p:nvPr/>
        </p:nvSpPr>
        <p:spPr>
          <a:xfrm rot="10800000" flipV="1">
            <a:off x="7260770" y="578247"/>
            <a:ext cx="4560716" cy="2850753"/>
          </a:xfrm>
          <a:prstGeom prst="rect">
            <a:avLst/>
          </a:prstGeom>
          <a:solidFill>
            <a:schemeClr val="accent6">
              <a:lumMod val="60000"/>
              <a:lumOff val="40000"/>
            </a:schemeClr>
          </a:solidFill>
          <a:ln>
            <a:solidFill>
              <a:srgbClr val="99C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chemeClr val="tx1"/>
                </a:solidFill>
                <a:effectLst/>
                <a:latin typeface="Bookman Old Style" panose="02050604050505020204" pitchFamily="18" charset="0"/>
              </a:rPr>
              <a:t>"</a:t>
            </a:r>
            <a:r>
              <a:rPr kumimoji="0" lang="en-US" altLang="en-US" sz="2000" b="1" i="0" u="none" strike="noStrike" cap="none" normalizeH="0" baseline="0" dirty="0" err="1">
                <a:ln>
                  <a:noFill/>
                </a:ln>
                <a:solidFill>
                  <a:srgbClr val="050505"/>
                </a:solidFill>
                <a:effectLst/>
                <a:latin typeface="Bookman Old Style" panose="02050604050505020204" pitchFamily="18" charset="0"/>
              </a:rPr>
              <a:t>Vivad</a:t>
            </a:r>
            <a:r>
              <a:rPr kumimoji="0" lang="en-US" altLang="en-US" sz="2000" b="1" i="0" u="none" strike="noStrike" cap="none" normalizeH="0" baseline="0" dirty="0">
                <a:ln>
                  <a:noFill/>
                </a:ln>
                <a:solidFill>
                  <a:srgbClr val="050505"/>
                </a:solidFill>
                <a:effectLst/>
                <a:latin typeface="Bookman Old Style" panose="02050604050505020204" pitchFamily="18" charset="0"/>
              </a:rPr>
              <a:t> se Vishwas" Scheme</a:t>
            </a:r>
          </a:p>
        </p:txBody>
      </p:sp>
      <p:sp>
        <p:nvSpPr>
          <p:cNvPr id="4" name="Content Placeholder 2">
            <a:extLst>
              <a:ext uri="{FF2B5EF4-FFF2-40B4-BE49-F238E27FC236}">
                <a16:creationId xmlns:a16="http://schemas.microsoft.com/office/drawing/2014/main" id="{975D3DA4-B7A9-53D5-A3FB-96D48C1B37C5}"/>
              </a:ext>
            </a:extLst>
          </p:cNvPr>
          <p:cNvSpPr txBox="1">
            <a:spLocks/>
          </p:cNvSpPr>
          <p:nvPr/>
        </p:nvSpPr>
        <p:spPr>
          <a:xfrm>
            <a:off x="838200" y="1253331"/>
            <a:ext cx="4864510" cy="4351338"/>
          </a:xfrm>
          <a:prstGeom prst="rect">
            <a:avLst/>
          </a:prstGeom>
        </p:spPr>
        <p:txBody>
          <a:bodyPr>
            <a:norm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endParaRPr lang="en-US" kern="0" dirty="0"/>
          </a:p>
        </p:txBody>
      </p:sp>
      <p:sp>
        <p:nvSpPr>
          <p:cNvPr id="7" name="Content Placeholder 4">
            <a:extLst>
              <a:ext uri="{FF2B5EF4-FFF2-40B4-BE49-F238E27FC236}">
                <a16:creationId xmlns:a16="http://schemas.microsoft.com/office/drawing/2014/main" id="{7495FA03-8DA3-9633-7BDD-5ADAC00622BE}"/>
              </a:ext>
            </a:extLst>
          </p:cNvPr>
          <p:cNvSpPr txBox="1">
            <a:spLocks/>
          </p:cNvSpPr>
          <p:nvPr/>
        </p:nvSpPr>
        <p:spPr>
          <a:xfrm>
            <a:off x="7260769" y="3320536"/>
            <a:ext cx="4560719" cy="3083921"/>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ct val="0"/>
              </a:spcBef>
            </a:pPr>
            <a:endParaRPr lang="en-US" altLang="en-US" sz="1800" kern="0" dirty="0">
              <a:solidFill>
                <a:srgbClr val="050505"/>
              </a:solidFill>
              <a:latin typeface="Bookman Old Style" panose="02050604050505020204" pitchFamily="18" charset="0"/>
            </a:endParaRPr>
          </a:p>
          <a:p>
            <a:pPr algn="just">
              <a:spcBef>
                <a:spcPct val="0"/>
              </a:spcBef>
            </a:pPr>
            <a:r>
              <a:rPr lang="en-US" altLang="en-US" sz="1800" kern="0" dirty="0">
                <a:solidFill>
                  <a:srgbClr val="050505"/>
                </a:solidFill>
                <a:latin typeface="Bookman Old Style" panose="02050604050505020204" pitchFamily="18" charset="0"/>
              </a:rPr>
              <a:t>Under this scheme </a:t>
            </a:r>
            <a:r>
              <a:rPr lang="en-US" sz="1800" kern="0" dirty="0">
                <a:solidFill>
                  <a:srgbClr val="050505"/>
                </a:solidFill>
                <a:latin typeface="Bookman Old Style" panose="02050604050505020204" pitchFamily="18" charset="0"/>
              </a:rPr>
              <a:t>NHAI and PNC Kanpur Highways Limited dispute was resolved.</a:t>
            </a:r>
          </a:p>
          <a:p>
            <a:pPr marL="0" indent="0" algn="just">
              <a:spcBef>
                <a:spcPct val="0"/>
              </a:spcBef>
              <a:buNone/>
            </a:pPr>
            <a:endParaRPr lang="en-US" sz="1800" kern="0" dirty="0">
              <a:solidFill>
                <a:srgbClr val="050505"/>
              </a:solidFill>
              <a:latin typeface="Bookman Old Style" panose="02050604050505020204" pitchFamily="18" charset="0"/>
            </a:endParaRPr>
          </a:p>
          <a:p>
            <a:pPr algn="just">
              <a:spcBef>
                <a:spcPct val="0"/>
              </a:spcBef>
            </a:pPr>
            <a:r>
              <a:rPr lang="en-US" altLang="en-US" sz="1800" kern="0" dirty="0">
                <a:solidFill>
                  <a:srgbClr val="050505"/>
                </a:solidFill>
                <a:latin typeface="Bookman Old Style" panose="02050604050505020204" pitchFamily="18" charset="0"/>
              </a:rPr>
              <a:t>On May 9, 2024, PNC Infratech paid Rs 391 crore under the '</a:t>
            </a:r>
            <a:r>
              <a:rPr lang="en-US" altLang="en-US" sz="1800" kern="0" dirty="0" err="1">
                <a:solidFill>
                  <a:srgbClr val="050505"/>
                </a:solidFill>
                <a:latin typeface="Bookman Old Style" panose="02050604050505020204" pitchFamily="18" charset="0"/>
              </a:rPr>
              <a:t>Vivaad</a:t>
            </a:r>
            <a:r>
              <a:rPr lang="en-US" altLang="en-US" sz="1800" kern="0" dirty="0">
                <a:solidFill>
                  <a:srgbClr val="050505"/>
                </a:solidFill>
                <a:latin typeface="Bookman Old Style" panose="02050604050505020204" pitchFamily="18" charset="0"/>
              </a:rPr>
              <a:t> se Vishwas II (Contractual Disputes)' scheme of the Government of India, which was a landmark settlement agreement.</a:t>
            </a:r>
          </a:p>
          <a:p>
            <a:pPr algn="just">
              <a:spcBef>
                <a:spcPct val="0"/>
              </a:spcBef>
            </a:pPr>
            <a:endParaRPr lang="en-US" altLang="en-US" sz="1800" kern="0" dirty="0">
              <a:solidFill>
                <a:srgbClr val="050505"/>
              </a:solidFill>
              <a:latin typeface="Bookman Old Style" panose="02050604050505020204" pitchFamily="18" charset="0"/>
            </a:endParaRPr>
          </a:p>
        </p:txBody>
      </p:sp>
    </p:spTree>
    <p:extLst>
      <p:ext uri="{BB962C8B-B14F-4D97-AF65-F5344CB8AC3E}">
        <p14:creationId xmlns:p14="http://schemas.microsoft.com/office/powerpoint/2010/main" val="1758046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23FA3-21C3-81BC-04CD-6E4CEFCCB7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A8B4DFC-EF66-5AAE-EE18-7DA1A15B40EE}"/>
              </a:ext>
            </a:extLst>
          </p:cNvPr>
          <p:cNvSpPr>
            <a:spLocks noGrp="1"/>
          </p:cNvSpPr>
          <p:nvPr>
            <p:ph type="ctrTitle"/>
          </p:nvPr>
        </p:nvSpPr>
        <p:spPr>
          <a:xfrm>
            <a:off x="104609" y="1805049"/>
            <a:ext cx="4146757" cy="452716"/>
          </a:xfrm>
        </p:spPr>
        <p:txBody>
          <a:bodyPr>
            <a:normAutofit fontScale="90000"/>
          </a:bodyPr>
          <a:lstStyle/>
          <a:p>
            <a:br>
              <a:rPr lang="en-US" b="1" dirty="0">
                <a:latin typeface="Bookman Old Style" panose="02050604050505020204" pitchFamily="18" charset="0"/>
              </a:rPr>
            </a:br>
            <a:r>
              <a:rPr lang="en-US" b="1" dirty="0">
                <a:latin typeface="Bookman Old Style" panose="02050604050505020204" pitchFamily="18" charset="0"/>
              </a:rPr>
              <a:t>Legal Aspects</a:t>
            </a:r>
            <a:endParaRPr lang="en-US" dirty="0"/>
          </a:p>
        </p:txBody>
      </p:sp>
      <p:sp>
        <p:nvSpPr>
          <p:cNvPr id="2" name="TextBox 1">
            <a:extLst>
              <a:ext uri="{FF2B5EF4-FFF2-40B4-BE49-F238E27FC236}">
                <a16:creationId xmlns:a16="http://schemas.microsoft.com/office/drawing/2014/main" id="{B5670E1C-6BF2-C48F-95D1-F4F976BD53D4}"/>
              </a:ext>
            </a:extLst>
          </p:cNvPr>
          <p:cNvSpPr txBox="1"/>
          <p:nvPr/>
        </p:nvSpPr>
        <p:spPr>
          <a:xfrm>
            <a:off x="0" y="2551679"/>
            <a:ext cx="8920976" cy="1323439"/>
          </a:xfrm>
          <a:prstGeom prst="rect">
            <a:avLst/>
          </a:prstGeom>
          <a:noFill/>
        </p:spPr>
        <p:txBody>
          <a:bodyPr wrap="square" rtlCol="0">
            <a:spAutoFit/>
          </a:bodyPr>
          <a:lstStyle/>
          <a:p>
            <a:pPr marL="457200" indent="-4572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Specific legal challenges faced by the </a:t>
            </a:r>
          </a:p>
          <a:p>
            <a:pPr algn="l"/>
            <a:r>
              <a:rPr lang="en-US" sz="2000" dirty="0">
                <a:latin typeface="Times New Roman" panose="02020603050405020304" pitchFamily="18" charset="0"/>
                <a:cs typeface="Times New Roman" panose="02020603050405020304" pitchFamily="18" charset="0"/>
              </a:rPr>
              <a:t>	Highway operators</a:t>
            </a:r>
          </a:p>
          <a:p>
            <a:pPr algn="l"/>
            <a:endParaRPr lang="en-US" sz="2000" dirty="0">
              <a:latin typeface="Times New Roman" panose="02020603050405020304" pitchFamily="18" charset="0"/>
              <a:cs typeface="Times New Roman" panose="02020603050405020304" pitchFamily="18" charset="0"/>
            </a:endParaRPr>
          </a:p>
          <a:p>
            <a:pPr marL="457200" indent="-4572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Solutions and best practices</a:t>
            </a:r>
          </a:p>
        </p:txBody>
      </p:sp>
      <p:sp>
        <p:nvSpPr>
          <p:cNvPr id="3" name="Slide Number Placeholder 2">
            <a:extLst>
              <a:ext uri="{FF2B5EF4-FFF2-40B4-BE49-F238E27FC236}">
                <a16:creationId xmlns:a16="http://schemas.microsoft.com/office/drawing/2014/main" id="{CAB3D6AB-757C-4583-D21A-5E727BF342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0CB7AF-D7B7-4025-840F-929172BB8F7C}" type="slidenum">
              <a:rPr lang="en-IN" smtClean="0"/>
              <a:pPr/>
              <a:t>12</a:t>
            </a:fld>
            <a:endParaRPr lang="en-IN"/>
          </a:p>
        </p:txBody>
      </p:sp>
    </p:spTree>
    <p:extLst>
      <p:ext uri="{BB962C8B-B14F-4D97-AF65-F5344CB8AC3E}">
        <p14:creationId xmlns:p14="http://schemas.microsoft.com/office/powerpoint/2010/main" val="2066320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830C8-DC10-7A1B-CD7F-C6F5480610A6}"/>
              </a:ext>
            </a:extLst>
          </p:cNvPr>
          <p:cNvSpPr>
            <a:spLocks noGrp="1"/>
          </p:cNvSpPr>
          <p:nvPr>
            <p:ph type="title"/>
          </p:nvPr>
        </p:nvSpPr>
        <p:spPr/>
        <p:txBody>
          <a:bodyPr/>
          <a:lstStyle/>
          <a:p>
            <a:r>
              <a:rPr lang="en-US" sz="2200" b="1" dirty="0">
                <a:solidFill>
                  <a:srgbClr val="007377"/>
                </a:solidFill>
                <a:latin typeface="Bookman Old Style" panose="02050604050505020204" pitchFamily="18" charset="0"/>
                <a:cs typeface="Poppins Medium" panose="00000600000000000000" pitchFamily="2" charset="0"/>
              </a:rPr>
              <a:t>   </a:t>
            </a:r>
          </a:p>
        </p:txBody>
      </p:sp>
      <p:sp>
        <p:nvSpPr>
          <p:cNvPr id="3" name="Content Placeholder 2">
            <a:extLst>
              <a:ext uri="{FF2B5EF4-FFF2-40B4-BE49-F238E27FC236}">
                <a16:creationId xmlns:a16="http://schemas.microsoft.com/office/drawing/2014/main" id="{B3F776F1-5DF7-41AB-17A5-265D3692B5A8}"/>
              </a:ext>
            </a:extLst>
          </p:cNvPr>
          <p:cNvSpPr>
            <a:spLocks noGrp="1"/>
          </p:cNvSpPr>
          <p:nvPr>
            <p:ph idx="1"/>
          </p:nvPr>
        </p:nvSpPr>
        <p:spPr>
          <a:xfrm>
            <a:off x="187569" y="761011"/>
            <a:ext cx="11816862" cy="4876800"/>
          </a:xfrm>
        </p:spPr>
        <p:txBody>
          <a:bodyPr>
            <a:normAutofit/>
          </a:bodyPr>
          <a:lstStyle/>
          <a:p>
            <a:r>
              <a:rPr lang="en-US" sz="2000" b="1" u="sng" kern="1200" dirty="0">
                <a:solidFill>
                  <a:srgbClr val="010101"/>
                </a:solidFill>
                <a:latin typeface="Bookman Old Style" panose="02050604050505020204" pitchFamily="18" charset="0"/>
              </a:rPr>
              <a:t>Land Acquisition Disputes:</a:t>
            </a:r>
          </a:p>
          <a:p>
            <a:pPr lvl="1"/>
            <a:r>
              <a:rPr lang="en-US" sz="2000" kern="1200" dirty="0">
                <a:solidFill>
                  <a:srgbClr val="010101"/>
                </a:solidFill>
                <a:latin typeface="Bookman Old Style" panose="02050604050505020204" pitchFamily="18" charset="0"/>
              </a:rPr>
              <a:t>LARR Act, 2013 - </a:t>
            </a:r>
            <a:r>
              <a:rPr lang="en-IN" sz="2000" kern="1200" dirty="0">
                <a:solidFill>
                  <a:srgbClr val="010101"/>
                </a:solidFill>
                <a:latin typeface="Bookman Old Style" panose="02050604050505020204" pitchFamily="18" charset="0"/>
              </a:rPr>
              <a:t>Delays in securing land, disputes over compensation, and resistance from landowners often stall projects.</a:t>
            </a:r>
          </a:p>
          <a:p>
            <a:pPr lvl="1"/>
            <a:r>
              <a:rPr lang="en-IN" sz="2000" kern="1200" dirty="0">
                <a:solidFill>
                  <a:srgbClr val="010101"/>
                </a:solidFill>
                <a:latin typeface="Bookman Old Style" panose="02050604050505020204" pitchFamily="18" charset="0"/>
              </a:rPr>
              <a:t>Case in point: Delhi-Amritsar-Katra Expressway. Forceful repossession of land by landowners in Sangrur, </a:t>
            </a:r>
            <a:r>
              <a:rPr lang="en-IN" sz="2000" kern="1200" dirty="0" err="1">
                <a:solidFill>
                  <a:srgbClr val="010101"/>
                </a:solidFill>
                <a:latin typeface="Bookman Old Style" panose="02050604050505020204" pitchFamily="18" charset="0"/>
              </a:rPr>
              <a:t>Malerkotla</a:t>
            </a:r>
            <a:r>
              <a:rPr lang="en-IN" sz="2000" kern="1200" dirty="0">
                <a:solidFill>
                  <a:srgbClr val="010101"/>
                </a:solidFill>
                <a:latin typeface="Bookman Old Style" panose="02050604050505020204" pitchFamily="18" charset="0"/>
              </a:rPr>
              <a:t>, and </a:t>
            </a:r>
            <a:r>
              <a:rPr lang="en-IN" sz="2000" kern="1200" dirty="0" err="1">
                <a:solidFill>
                  <a:srgbClr val="010101"/>
                </a:solidFill>
                <a:latin typeface="Bookman Old Style" panose="02050604050505020204" pitchFamily="18" charset="0"/>
              </a:rPr>
              <a:t>Fazilka</a:t>
            </a:r>
            <a:r>
              <a:rPr lang="en-IN" sz="2000" kern="1200" dirty="0">
                <a:solidFill>
                  <a:srgbClr val="010101"/>
                </a:solidFill>
                <a:latin typeface="Bookman Old Style" panose="02050604050505020204" pitchFamily="18" charset="0"/>
              </a:rPr>
              <a:t> districts of Punjab. INR 40,000 crore project got scuttled. </a:t>
            </a:r>
          </a:p>
          <a:p>
            <a:r>
              <a:rPr lang="en-IN" sz="2000" b="1" u="sng" kern="1200" dirty="0">
                <a:solidFill>
                  <a:srgbClr val="010101"/>
                </a:solidFill>
                <a:latin typeface="Bookman Old Style" panose="02050604050505020204" pitchFamily="18" charset="0"/>
              </a:rPr>
              <a:t>Toll Policy and Revenue Collection Issues:</a:t>
            </a:r>
          </a:p>
          <a:p>
            <a:pPr lvl="1"/>
            <a:r>
              <a:rPr lang="en-IN" sz="2000" kern="1200" dirty="0">
                <a:solidFill>
                  <a:srgbClr val="010101"/>
                </a:solidFill>
                <a:latin typeface="Bookman Old Style" panose="02050604050505020204" pitchFamily="18" charset="0"/>
              </a:rPr>
              <a:t>Operators allege that NHAI or government policies (e.g., toll exemptions during protests or for specific vehicles) erode revenue, breaching concession agreements.</a:t>
            </a:r>
          </a:p>
          <a:p>
            <a:pPr lvl="1"/>
            <a:r>
              <a:rPr lang="en-IN" sz="2000" kern="1200" dirty="0">
                <a:solidFill>
                  <a:srgbClr val="010101"/>
                </a:solidFill>
                <a:latin typeface="Bookman Old Style" panose="02050604050505020204" pitchFamily="18" charset="0"/>
              </a:rPr>
              <a:t>DND Flyway case – Allahabad HC ruled against perpetual tolling. (no defined date and 20%. ROI deemed illegal)</a:t>
            </a:r>
          </a:p>
          <a:p>
            <a:pPr marL="457200" lvl="1" indent="0">
              <a:buNone/>
            </a:pPr>
            <a:endParaRPr lang="en-IN" sz="2000" kern="1200" dirty="0">
              <a:solidFill>
                <a:srgbClr val="010101"/>
              </a:solidFill>
              <a:latin typeface="Bookman Old Style" panose="02050604050505020204" pitchFamily="18" charset="0"/>
            </a:endParaRPr>
          </a:p>
          <a:p>
            <a:endParaRPr lang="en-IN" sz="2000" dirty="0">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5FF0662-D7FE-7E7F-A8BC-04B9D1B103BB}"/>
              </a:ext>
            </a:extLst>
          </p:cNvPr>
          <p:cNvSpPr>
            <a:spLocks noGrp="1"/>
          </p:cNvSpPr>
          <p:nvPr>
            <p:ph type="sldNum" sz="quarter" idx="12"/>
          </p:nvPr>
        </p:nvSpPr>
        <p:spPr/>
        <p:txBody>
          <a:bodyPr/>
          <a:lstStyle/>
          <a:p>
            <a:endParaRPr lang="en-IN" dirty="0"/>
          </a:p>
        </p:txBody>
      </p:sp>
      <p:sp>
        <p:nvSpPr>
          <p:cNvPr id="6" name="Title 1">
            <a:extLst>
              <a:ext uri="{FF2B5EF4-FFF2-40B4-BE49-F238E27FC236}">
                <a16:creationId xmlns:a16="http://schemas.microsoft.com/office/drawing/2014/main" id="{9AB29017-9C75-F01C-4231-0668B0CF1F2C}"/>
              </a:ext>
            </a:extLst>
          </p:cNvPr>
          <p:cNvSpPr txBox="1">
            <a:spLocks/>
          </p:cNvSpPr>
          <p:nvPr/>
        </p:nvSpPr>
        <p:spPr>
          <a:xfrm>
            <a:off x="187569" y="93825"/>
            <a:ext cx="10515600" cy="435428"/>
          </a:xfrm>
          <a:prstGeom prst="rect">
            <a:avLst/>
          </a:prstGeom>
          <a:noFill/>
          <a:ln>
            <a:noFill/>
          </a:ln>
        </p:spPr>
        <p:txBody>
          <a:bodyPr>
            <a:normAutofit lnSpcReduction="10000"/>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just"/>
            <a:r>
              <a:rPr lang="en-US" sz="2400" b="1" dirty="0">
                <a:solidFill>
                  <a:srgbClr val="007377"/>
                </a:solidFill>
                <a:latin typeface="Bookman Old Style" panose="02050604050505020204" pitchFamily="18" charset="0"/>
                <a:cs typeface="Poppins Medium" panose="00000600000000000000" pitchFamily="2" charset="0"/>
              </a:rPr>
              <a:t>Specific Legal Challenges Faced by Highway Operators</a:t>
            </a:r>
            <a:endParaRPr lang="en-US" sz="2500" b="1" kern="0" dirty="0">
              <a:latin typeface="Bookman Old Style" panose="02050604050505020204" pitchFamily="18" charset="0"/>
            </a:endParaRPr>
          </a:p>
        </p:txBody>
      </p:sp>
    </p:spTree>
    <p:extLst>
      <p:ext uri="{BB962C8B-B14F-4D97-AF65-F5344CB8AC3E}">
        <p14:creationId xmlns:p14="http://schemas.microsoft.com/office/powerpoint/2010/main" val="2111998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95E3487-87D2-5D26-AA01-9DF5C87A3C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063E83-8B7E-9543-1CCF-7209467A096E}"/>
              </a:ext>
            </a:extLst>
          </p:cNvPr>
          <p:cNvSpPr>
            <a:spLocks noGrp="1"/>
          </p:cNvSpPr>
          <p:nvPr>
            <p:ph type="title"/>
          </p:nvPr>
        </p:nvSpPr>
        <p:spPr/>
        <p:txBody>
          <a:bodyPr/>
          <a:lstStyle/>
          <a:p>
            <a:r>
              <a:rPr lang="en-US" sz="2800" b="1" dirty="0">
                <a:solidFill>
                  <a:srgbClr val="007377"/>
                </a:solidFill>
                <a:latin typeface="Bookman Old Style" panose="02050604050505020204" pitchFamily="18" charset="0"/>
                <a:cs typeface="Poppins Medium" panose="00000600000000000000" pitchFamily="2" charset="0"/>
              </a:rPr>
              <a:t>  </a:t>
            </a:r>
            <a:br>
              <a:rPr lang="en-US" sz="2800" b="1" dirty="0">
                <a:solidFill>
                  <a:srgbClr val="007377"/>
                </a:solidFill>
                <a:latin typeface="Bookman Old Style" panose="02050604050505020204" pitchFamily="18" charset="0"/>
                <a:cs typeface="Poppins Medium" panose="00000600000000000000" pitchFamily="2" charset="0"/>
              </a:rPr>
            </a:br>
            <a:endParaRPr lang="en-US" sz="2500" b="1" dirty="0">
              <a:solidFill>
                <a:srgbClr val="007377"/>
              </a:solidFill>
              <a:latin typeface="Bookman Old Style" panose="02050604050505020204" pitchFamily="18" charset="0"/>
              <a:cs typeface="Poppins Medium" panose="00000600000000000000" pitchFamily="2" charset="0"/>
            </a:endParaRPr>
          </a:p>
        </p:txBody>
      </p:sp>
      <p:sp>
        <p:nvSpPr>
          <p:cNvPr id="3" name="Content Placeholder 2">
            <a:extLst>
              <a:ext uri="{FF2B5EF4-FFF2-40B4-BE49-F238E27FC236}">
                <a16:creationId xmlns:a16="http://schemas.microsoft.com/office/drawing/2014/main" id="{FCE5A6F2-1074-FCFB-41E8-AD961E4C7E1B}"/>
              </a:ext>
            </a:extLst>
          </p:cNvPr>
          <p:cNvSpPr>
            <a:spLocks noGrp="1"/>
          </p:cNvSpPr>
          <p:nvPr>
            <p:ph idx="1"/>
          </p:nvPr>
        </p:nvSpPr>
        <p:spPr>
          <a:xfrm>
            <a:off x="102006" y="879765"/>
            <a:ext cx="11816862" cy="4876800"/>
          </a:xfrm>
        </p:spPr>
        <p:txBody>
          <a:bodyPr>
            <a:normAutofit lnSpcReduction="10000"/>
          </a:bodyPr>
          <a:lstStyle/>
          <a:p>
            <a:pPr algn="l"/>
            <a:r>
              <a:rPr lang="en-IN" sz="2000" b="1" kern="1200" dirty="0">
                <a:solidFill>
                  <a:srgbClr val="010101"/>
                </a:solidFill>
                <a:latin typeface="Bookman Old Style" panose="02050604050505020204" pitchFamily="18" charset="0"/>
              </a:rPr>
              <a:t>Contractual Breaches and Termination Disputes</a:t>
            </a:r>
          </a:p>
          <a:p>
            <a:pPr lvl="1"/>
            <a:r>
              <a:rPr lang="en-IN" sz="2000" kern="1200" dirty="0">
                <a:solidFill>
                  <a:srgbClr val="010101"/>
                </a:solidFill>
                <a:latin typeface="Bookman Old Style" panose="02050604050505020204" pitchFamily="18" charset="0"/>
              </a:rPr>
              <a:t>Concession agreements with NHAI often lead to disputes over scope changes, delays in approvals (e.g., General Arrangement Drawing by Railways), or premature termination due to defaults by either party.</a:t>
            </a:r>
          </a:p>
          <a:p>
            <a:pPr algn="l"/>
            <a:r>
              <a:rPr lang="en-IN" sz="2000" b="1" kern="1200" dirty="0">
                <a:solidFill>
                  <a:srgbClr val="010101"/>
                </a:solidFill>
                <a:latin typeface="Bookman Old Style" panose="02050604050505020204" pitchFamily="18" charset="0"/>
              </a:rPr>
              <a:t>Road Safety and Liability for Accidents</a:t>
            </a:r>
          </a:p>
          <a:p>
            <a:pPr lvl="1"/>
            <a:r>
              <a:rPr lang="en-IN" sz="2000" kern="1200" dirty="0">
                <a:solidFill>
                  <a:srgbClr val="010101"/>
                </a:solidFill>
                <a:latin typeface="Bookman Old Style" panose="02050604050505020204" pitchFamily="18" charset="0"/>
              </a:rPr>
              <a:t>Highway operators face legal exposure for accidents due to poor maintenance, inadequate signage, or design flaws. National Highways account for 36% of India’s 171,000 road fatalities (2022), despite being 2% of the road network.</a:t>
            </a:r>
          </a:p>
          <a:p>
            <a:r>
              <a:rPr lang="en-IN" sz="2000" b="1" kern="1200" dirty="0">
                <a:solidFill>
                  <a:srgbClr val="010101"/>
                </a:solidFill>
                <a:latin typeface="Bookman Old Style" panose="02050604050505020204" pitchFamily="18" charset="0"/>
              </a:rPr>
              <a:t>Regulatory and Policy Instability</a:t>
            </a:r>
          </a:p>
          <a:p>
            <a:pPr lvl="1"/>
            <a:r>
              <a:rPr lang="en-IN" sz="2000" kern="1200" dirty="0">
                <a:solidFill>
                  <a:srgbClr val="010101"/>
                </a:solidFill>
                <a:latin typeface="Bookman Old Style" panose="02050604050505020204" pitchFamily="18" charset="0"/>
              </a:rPr>
              <a:t>Inconsistent highway development policies and lack of coordination among agencies (e.g., NHAI, state governments, RTOs) create uncertainty. Overloading, legalized by some states via special tokens, violates the Motor Vehicles Act and damages roads. Enforcement is weak any which way. </a:t>
            </a:r>
          </a:p>
          <a:p>
            <a:pPr lvl="1"/>
            <a:r>
              <a:rPr lang="en-IN" sz="2000" kern="1200" dirty="0">
                <a:solidFill>
                  <a:srgbClr val="010101"/>
                </a:solidFill>
                <a:latin typeface="Bookman Old Style" panose="02050604050505020204" pitchFamily="18" charset="0"/>
              </a:rPr>
              <a:t>Environmental clearances (rules change as per State)/LARR requires social impact assessment. </a:t>
            </a:r>
          </a:p>
          <a:p>
            <a:endParaRPr lang="en-IN" sz="2000" kern="1200" dirty="0">
              <a:solidFill>
                <a:srgbClr val="010101"/>
              </a:solidFill>
              <a:latin typeface="Bookman Old Style" panose="020506040505050202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746FFE1-6E58-A78C-E337-E945FF2134A9}"/>
              </a:ext>
            </a:extLst>
          </p:cNvPr>
          <p:cNvSpPr>
            <a:spLocks noGrp="1"/>
          </p:cNvSpPr>
          <p:nvPr>
            <p:ph type="sldNum" sz="quarter" idx="12"/>
          </p:nvPr>
        </p:nvSpPr>
        <p:spPr/>
        <p:txBody>
          <a:bodyPr/>
          <a:lstStyle/>
          <a:p>
            <a:endParaRPr lang="en-IN" dirty="0"/>
          </a:p>
        </p:txBody>
      </p:sp>
      <p:sp>
        <p:nvSpPr>
          <p:cNvPr id="5" name="Title 1">
            <a:extLst>
              <a:ext uri="{FF2B5EF4-FFF2-40B4-BE49-F238E27FC236}">
                <a16:creationId xmlns:a16="http://schemas.microsoft.com/office/drawing/2014/main" id="{C5251E0C-B6A6-5731-D189-F7DF66BE73AC}"/>
              </a:ext>
            </a:extLst>
          </p:cNvPr>
          <p:cNvSpPr txBox="1">
            <a:spLocks/>
          </p:cNvSpPr>
          <p:nvPr/>
        </p:nvSpPr>
        <p:spPr>
          <a:xfrm>
            <a:off x="187569" y="93825"/>
            <a:ext cx="10515600" cy="435428"/>
          </a:xfrm>
          <a:prstGeom prst="rect">
            <a:avLst/>
          </a:prstGeom>
          <a:noFill/>
          <a:ln>
            <a:noFill/>
          </a:ln>
        </p:spPr>
        <p:txBody>
          <a:bodyPr>
            <a:normAutofit lnSpcReduction="10000"/>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just"/>
            <a:r>
              <a:rPr lang="en-US" sz="2400" b="1" dirty="0">
                <a:solidFill>
                  <a:srgbClr val="007377"/>
                </a:solidFill>
                <a:latin typeface="Bookman Old Style" panose="02050604050505020204" pitchFamily="18" charset="0"/>
                <a:cs typeface="Poppins Medium" panose="00000600000000000000" pitchFamily="2" charset="0"/>
              </a:rPr>
              <a:t>Specific Legal Challenges Faced by Highway Operators</a:t>
            </a:r>
            <a:endParaRPr lang="en-US" sz="2500" b="1" kern="0" dirty="0">
              <a:latin typeface="Bookman Old Style" panose="02050604050505020204" pitchFamily="18" charset="0"/>
            </a:endParaRPr>
          </a:p>
        </p:txBody>
      </p:sp>
    </p:spTree>
    <p:extLst>
      <p:ext uri="{BB962C8B-B14F-4D97-AF65-F5344CB8AC3E}">
        <p14:creationId xmlns:p14="http://schemas.microsoft.com/office/powerpoint/2010/main" val="425385902"/>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16CAD-844F-6D88-9537-6F2AF7C805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F971DF-332E-12B8-9559-A64365C2EF91}"/>
              </a:ext>
            </a:extLst>
          </p:cNvPr>
          <p:cNvSpPr>
            <a:spLocks noGrp="1"/>
          </p:cNvSpPr>
          <p:nvPr>
            <p:ph type="title"/>
          </p:nvPr>
        </p:nvSpPr>
        <p:spPr>
          <a:xfrm>
            <a:off x="213755" y="40483"/>
            <a:ext cx="10515600" cy="452727"/>
          </a:xfrm>
        </p:spPr>
        <p:txBody>
          <a:bodyPr/>
          <a:lstStyle/>
          <a:p>
            <a:r>
              <a:rPr lang="en-IN" sz="2200" b="1" dirty="0">
                <a:solidFill>
                  <a:srgbClr val="007377"/>
                </a:solidFill>
                <a:latin typeface="Bookman Old Style" panose="02050604050505020204" pitchFamily="18" charset="0"/>
                <a:cs typeface="Poppins Medium" panose="00000600000000000000" pitchFamily="2" charset="0"/>
              </a:rPr>
              <a:t>Solutions and Best Practices</a:t>
            </a:r>
            <a:endParaRPr lang="en-US" sz="2200" b="1" dirty="0">
              <a:solidFill>
                <a:srgbClr val="007377"/>
              </a:solidFill>
              <a:latin typeface="Bookman Old Style" panose="02050604050505020204" pitchFamily="18" charset="0"/>
              <a:cs typeface="Poppins Medium" panose="00000600000000000000" pitchFamily="2" charset="0"/>
            </a:endParaRPr>
          </a:p>
        </p:txBody>
      </p:sp>
      <p:sp>
        <p:nvSpPr>
          <p:cNvPr id="3" name="Content Placeholder 2">
            <a:extLst>
              <a:ext uri="{FF2B5EF4-FFF2-40B4-BE49-F238E27FC236}">
                <a16:creationId xmlns:a16="http://schemas.microsoft.com/office/drawing/2014/main" id="{3EB83FE4-8AA8-95C1-F346-62AAB13AACCB}"/>
              </a:ext>
            </a:extLst>
          </p:cNvPr>
          <p:cNvSpPr>
            <a:spLocks noGrp="1"/>
          </p:cNvSpPr>
          <p:nvPr>
            <p:ph idx="1"/>
          </p:nvPr>
        </p:nvSpPr>
        <p:spPr>
          <a:xfrm>
            <a:off x="213755" y="654159"/>
            <a:ext cx="11827823" cy="5730295"/>
          </a:xfrm>
        </p:spPr>
        <p:txBody>
          <a:bodyPr>
            <a:noAutofit/>
          </a:bodyPr>
          <a:lstStyle/>
          <a:p>
            <a:r>
              <a:rPr lang="en-US" sz="1600" b="1" kern="1200" dirty="0">
                <a:solidFill>
                  <a:srgbClr val="010101"/>
                </a:solidFill>
                <a:latin typeface="Bookman Old Style" panose="02050604050505020204" pitchFamily="18" charset="0"/>
              </a:rPr>
              <a:t>Legal &amp; Contractual Measures:</a:t>
            </a:r>
          </a:p>
          <a:p>
            <a:pPr lvl="1"/>
            <a:r>
              <a:rPr lang="en-US" sz="1600" kern="1200" dirty="0">
                <a:solidFill>
                  <a:srgbClr val="010101"/>
                </a:solidFill>
                <a:latin typeface="Bookman Old Style" panose="02050604050505020204" pitchFamily="18" charset="0"/>
              </a:rPr>
              <a:t>Fast Track Arbitration: Mandatory 12-18 months period. For Sec.34/37 also mandate timeline for courts else deemed dismissal of application. </a:t>
            </a:r>
          </a:p>
          <a:p>
            <a:pPr lvl="1"/>
            <a:r>
              <a:rPr lang="en-US" sz="1600" kern="1200" dirty="0">
                <a:solidFill>
                  <a:srgbClr val="010101"/>
                </a:solidFill>
                <a:latin typeface="Bookman Old Style" panose="02050604050505020204" pitchFamily="18" charset="0"/>
              </a:rPr>
              <a:t>Specialized Arbitration Benches in Courts – Dedicated to hear Sec. 34/37 only.</a:t>
            </a:r>
          </a:p>
          <a:p>
            <a:pPr lvl="1"/>
            <a:r>
              <a:rPr lang="en-US" sz="1600" kern="1200" dirty="0">
                <a:solidFill>
                  <a:srgbClr val="010101"/>
                </a:solidFill>
                <a:latin typeface="Bookman Old Style" panose="02050604050505020204" pitchFamily="18" charset="0"/>
              </a:rPr>
              <a:t>Modern age Arbitrators: Have people from industry as arbitrators and not merely the retired judges. </a:t>
            </a:r>
          </a:p>
          <a:p>
            <a:pPr lvl="1">
              <a:lnSpc>
                <a:spcPts val="1500"/>
              </a:lnSpc>
            </a:pPr>
            <a:r>
              <a:rPr lang="en-IN" sz="1600" kern="1200" dirty="0">
                <a:solidFill>
                  <a:srgbClr val="010101"/>
                </a:solidFill>
                <a:latin typeface="Bookman Old Style" panose="02050604050505020204" pitchFamily="18" charset="0"/>
              </a:rPr>
              <a:t>Mediation First: Promote pre-arbitration mediation under the Commercial Courts Act, 2015, to settle disputes amicably, avoiding costly Section 34/37 litigation.</a:t>
            </a:r>
          </a:p>
          <a:p>
            <a:pPr lvl="1">
              <a:lnSpc>
                <a:spcPts val="1500"/>
              </a:lnSpc>
            </a:pPr>
            <a:r>
              <a:rPr lang="en-IN" sz="1600" kern="1200" dirty="0">
                <a:solidFill>
                  <a:srgbClr val="010101"/>
                </a:solidFill>
                <a:latin typeface="Bookman Old Style" panose="02050604050505020204" pitchFamily="18" charset="0"/>
              </a:rPr>
              <a:t>Award Transparency: Require arbitral tribunals to publish reasoned awards, aligning with </a:t>
            </a:r>
            <a:r>
              <a:rPr lang="en-IN" sz="1600" kern="1200" dirty="0" err="1">
                <a:solidFill>
                  <a:srgbClr val="010101"/>
                </a:solidFill>
                <a:latin typeface="Bookman Old Style" panose="02050604050505020204" pitchFamily="18" charset="0"/>
              </a:rPr>
              <a:t>Ssangyong</a:t>
            </a:r>
            <a:r>
              <a:rPr lang="en-IN" sz="1600" kern="1200" dirty="0">
                <a:solidFill>
                  <a:srgbClr val="010101"/>
                </a:solidFill>
                <a:latin typeface="Bookman Old Style" panose="02050604050505020204" pitchFamily="18" charset="0"/>
              </a:rPr>
              <a:t> (2019), to reduce Section 34 challenges for procedural unfairness.</a:t>
            </a:r>
          </a:p>
          <a:p>
            <a:r>
              <a:rPr lang="en-US" sz="1600" b="1" kern="1200" dirty="0">
                <a:solidFill>
                  <a:srgbClr val="010101"/>
                </a:solidFill>
                <a:latin typeface="Bookman Old Style" panose="02050604050505020204" pitchFamily="18" charset="0"/>
              </a:rPr>
              <a:t>Policy Reforms:</a:t>
            </a:r>
          </a:p>
          <a:p>
            <a:pPr lvl="1"/>
            <a:r>
              <a:rPr lang="en-IN" sz="1600" kern="1200" dirty="0">
                <a:solidFill>
                  <a:srgbClr val="010101"/>
                </a:solidFill>
                <a:latin typeface="Bookman Old Style" panose="02050604050505020204" pitchFamily="18" charset="0"/>
              </a:rPr>
              <a:t>Transparent Compensation Mechanisms: Implement market-based compensation aligned with the  LARR Act. Conduct independent audits of land valuations to ensure fairness, reducing disputes like those in Punjab where farmers demanded Rs 1.5 crore per acre against NHAI’s Rs 25 lakh.</a:t>
            </a:r>
          </a:p>
          <a:p>
            <a:pPr lvl="1"/>
            <a:r>
              <a:rPr lang="en-IN" sz="1600" kern="1200" dirty="0">
                <a:solidFill>
                  <a:srgbClr val="010101"/>
                </a:solidFill>
                <a:latin typeface="Bookman Old Style" panose="02050604050505020204" pitchFamily="18" charset="0"/>
              </a:rPr>
              <a:t>Pre-Project Community Engagement.</a:t>
            </a:r>
          </a:p>
          <a:p>
            <a:pPr lvl="1"/>
            <a:r>
              <a:rPr lang="en-IN" sz="1600" kern="1200" dirty="0">
                <a:solidFill>
                  <a:srgbClr val="010101"/>
                </a:solidFill>
                <a:latin typeface="Bookman Old Style" panose="02050604050505020204" pitchFamily="18" charset="0"/>
              </a:rPr>
              <a:t>Dedicated Land Acquisition Tribunals: Establish fast-track tribunals to resolve compensation disputes, reducing court backlogs.</a:t>
            </a:r>
          </a:p>
          <a:p>
            <a:pPr lvl="1"/>
            <a:r>
              <a:rPr lang="en-IN" sz="1600" kern="1200" dirty="0">
                <a:solidFill>
                  <a:srgbClr val="010101"/>
                </a:solidFill>
                <a:latin typeface="Bookman Old Style" panose="02050604050505020204" pitchFamily="18" charset="0"/>
              </a:rPr>
              <a:t>Digital Land Records: Use blockchain-based land registries to verify ownership and prevent disputes, ensuring encumbrance-free land handover.</a:t>
            </a:r>
          </a:p>
          <a:p>
            <a:r>
              <a:rPr lang="en-IN" sz="1600" b="1" kern="1200" dirty="0">
                <a:solidFill>
                  <a:srgbClr val="010101"/>
                </a:solidFill>
                <a:latin typeface="Bookman Old Style" panose="02050604050505020204" pitchFamily="18" charset="0"/>
              </a:rPr>
              <a:t>Toll Related issues may be addressed:</a:t>
            </a:r>
          </a:p>
          <a:p>
            <a:pPr lvl="1"/>
            <a:r>
              <a:rPr lang="en-IN" sz="1600" kern="1200" dirty="0">
                <a:solidFill>
                  <a:srgbClr val="010101"/>
                </a:solidFill>
                <a:latin typeface="Bookman Old Style" panose="02050604050505020204" pitchFamily="18" charset="0"/>
              </a:rPr>
              <a:t>Fixed Concession Period / Dynamic Toll Adjustment/ Revenue Sharing Models/Public Awareness Campaigns.</a:t>
            </a:r>
          </a:p>
          <a:p>
            <a:pPr lvl="1"/>
            <a:endParaRPr lang="en-US" sz="16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21E2F86-B3EF-789B-D8E4-9C7F901CF9D5}"/>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373518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F5A07-EDDA-3D92-8112-9EA6B1EA1D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63CEA5-12D6-471D-6C3C-682B94B1602F}"/>
              </a:ext>
            </a:extLst>
          </p:cNvPr>
          <p:cNvSpPr>
            <a:spLocks noGrp="1"/>
          </p:cNvSpPr>
          <p:nvPr>
            <p:ph idx="1"/>
          </p:nvPr>
        </p:nvSpPr>
        <p:spPr>
          <a:xfrm>
            <a:off x="201882" y="712520"/>
            <a:ext cx="11720944" cy="5422084"/>
          </a:xfrm>
        </p:spPr>
        <p:txBody>
          <a:bodyPr>
            <a:normAutofit fontScale="92500" lnSpcReduction="10000"/>
          </a:bodyPr>
          <a:lstStyle/>
          <a:p>
            <a:r>
              <a:rPr lang="en-IN" sz="2000" b="1" kern="1200" dirty="0">
                <a:solidFill>
                  <a:srgbClr val="010101"/>
                </a:solidFill>
                <a:latin typeface="Bookman Old Style" panose="02050604050505020204" pitchFamily="18" charset="0"/>
              </a:rPr>
              <a:t>Mitigating Road Safety Liabilities:</a:t>
            </a:r>
          </a:p>
          <a:p>
            <a:pPr lvl="1"/>
            <a:r>
              <a:rPr lang="en-IN" sz="2000" kern="1200" dirty="0">
                <a:solidFill>
                  <a:srgbClr val="010101"/>
                </a:solidFill>
                <a:latin typeface="Bookman Old Style" panose="02050604050505020204" pitchFamily="18" charset="0"/>
              </a:rPr>
              <a:t>Mandatory Safety Audits: Conduct regular third-party safety audits to ensure compliance with Indian Road Congress (IRC) standards, addressing issues like poor signage or geometric designs. </a:t>
            </a:r>
          </a:p>
          <a:p>
            <a:pPr lvl="1"/>
            <a:r>
              <a:rPr lang="en-IN" sz="2000" kern="1200" dirty="0">
                <a:solidFill>
                  <a:srgbClr val="010101"/>
                </a:solidFill>
                <a:latin typeface="Bookman Old Style" panose="02050604050505020204" pitchFamily="18" charset="0"/>
              </a:rPr>
              <a:t>Clear Indemnity Clauses: Include clauses in contracts shifting design-related liabilities to NHAI or consultants, reducing operator exposure. </a:t>
            </a:r>
          </a:p>
          <a:p>
            <a:pPr lvl="1"/>
            <a:r>
              <a:rPr lang="en-IN" sz="2000" kern="1200" dirty="0">
                <a:solidFill>
                  <a:srgbClr val="010101"/>
                </a:solidFill>
                <a:latin typeface="Bookman Old Style" panose="02050604050505020204" pitchFamily="18" charset="0"/>
              </a:rPr>
              <a:t>Technology Integration: Deploy AI-based traffic monitoring and IoT sensors for real-time maintenance alerts, improving safety and deflecting tort claims under the Motor Vehicles Act, 1988.</a:t>
            </a:r>
          </a:p>
          <a:p>
            <a:pPr lvl="1"/>
            <a:r>
              <a:rPr lang="en-IN" sz="2000" kern="1200" dirty="0">
                <a:solidFill>
                  <a:srgbClr val="010101"/>
                </a:solidFill>
                <a:latin typeface="Bookman Old Style" panose="02050604050505020204" pitchFamily="18" charset="0"/>
              </a:rPr>
              <a:t>Insurance Mechanisms: Mandate comprehensive liability insurance for operators to cover accident claims, reducing financial risks and arbitration over indemnities.</a:t>
            </a:r>
          </a:p>
          <a:p>
            <a:r>
              <a:rPr lang="en-IN" sz="2000" b="1" kern="1200" dirty="0">
                <a:solidFill>
                  <a:srgbClr val="010101"/>
                </a:solidFill>
                <a:latin typeface="Bookman Old Style" panose="02050604050505020204" pitchFamily="18" charset="0"/>
              </a:rPr>
              <a:t>Environment and Social Issues:</a:t>
            </a:r>
          </a:p>
          <a:p>
            <a:pPr lvl="1"/>
            <a:r>
              <a:rPr lang="en-IN" sz="2000" kern="1200" dirty="0">
                <a:solidFill>
                  <a:srgbClr val="010101"/>
                </a:solidFill>
                <a:latin typeface="Bookman Old Style" panose="02050604050505020204" pitchFamily="18" charset="0"/>
              </a:rPr>
              <a:t>Proactive Clearances: Obtain environmental clearances under the Environment Protection Act, 1986, before bidding, using GIS-based impact assessments to pre-empt PILs.</a:t>
            </a:r>
          </a:p>
          <a:p>
            <a:pPr lvl="1"/>
            <a:r>
              <a:rPr lang="en-IN" sz="2000" kern="1200" dirty="0">
                <a:solidFill>
                  <a:srgbClr val="010101"/>
                </a:solidFill>
                <a:latin typeface="Bookman Old Style" panose="02050604050505020204" pitchFamily="18" charset="0"/>
              </a:rPr>
              <a:t>Social Impact Mitigation: Implement robust rehabilitation plans under the LARR Act, offering skill training or alternative livelihoods to affected communities, reducing resistance like Punjab’s farmer protests.</a:t>
            </a:r>
          </a:p>
          <a:p>
            <a:pPr lvl="1"/>
            <a:endParaRPr lang="en-IN" sz="2000" dirty="0">
              <a:solidFill>
                <a:srgbClr val="000000"/>
              </a:solidFill>
              <a:latin typeface="Times New Roman" panose="02020603050405020304" pitchFamily="18" charset="0"/>
              <a:cs typeface="Times New Roman" panose="02020603050405020304" pitchFamily="18" charset="0"/>
            </a:endParaRPr>
          </a:p>
          <a:p>
            <a:pPr lvl="1"/>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A44E701-9877-5DD2-9738-71E8014B0729}"/>
              </a:ext>
            </a:extLst>
          </p:cNvPr>
          <p:cNvSpPr>
            <a:spLocks noGrp="1"/>
          </p:cNvSpPr>
          <p:nvPr>
            <p:ph type="sldNum" sz="quarter" idx="12"/>
          </p:nvPr>
        </p:nvSpPr>
        <p:spPr/>
        <p:txBody>
          <a:bodyPr/>
          <a:lstStyle/>
          <a:p>
            <a:fld id="{F10CB7AF-D7B7-4025-840F-929172BB8F7C}" type="slidenum">
              <a:rPr lang="en-IN" smtClean="0"/>
              <a:t>16</a:t>
            </a:fld>
            <a:endParaRPr lang="en-IN"/>
          </a:p>
        </p:txBody>
      </p:sp>
      <p:sp>
        <p:nvSpPr>
          <p:cNvPr id="2" name="Title 1">
            <a:extLst>
              <a:ext uri="{FF2B5EF4-FFF2-40B4-BE49-F238E27FC236}">
                <a16:creationId xmlns:a16="http://schemas.microsoft.com/office/drawing/2014/main" id="{31D04659-61B9-451C-FB86-AC818FA37D8E}"/>
              </a:ext>
            </a:extLst>
          </p:cNvPr>
          <p:cNvSpPr>
            <a:spLocks noGrp="1"/>
          </p:cNvSpPr>
          <p:nvPr>
            <p:ph type="title"/>
          </p:nvPr>
        </p:nvSpPr>
        <p:spPr>
          <a:xfrm>
            <a:off x="0" y="0"/>
            <a:ext cx="0" cy="0"/>
          </a:xfrm>
        </p:spPr>
        <p:txBody>
          <a:bodyPr/>
          <a:lstStyle/>
          <a:p>
            <a:r>
              <a:rPr lang="en-IN" sz="2200" b="1" dirty="0">
                <a:solidFill>
                  <a:srgbClr val="007377"/>
                </a:solidFill>
                <a:latin typeface="Bookman Old Style" panose="02050604050505020204" pitchFamily="18" charset="0"/>
                <a:cs typeface="Poppins Medium" panose="00000600000000000000" pitchFamily="2" charset="0"/>
              </a:rPr>
              <a:t>   </a:t>
            </a:r>
            <a:endParaRPr lang="en-US" sz="2200" b="1" dirty="0">
              <a:solidFill>
                <a:srgbClr val="007377"/>
              </a:solidFill>
              <a:latin typeface="Bookman Old Style" panose="02050604050505020204" pitchFamily="18" charset="0"/>
              <a:cs typeface="Poppins Medium" panose="00000600000000000000" pitchFamily="2" charset="0"/>
            </a:endParaRPr>
          </a:p>
        </p:txBody>
      </p:sp>
      <p:sp>
        <p:nvSpPr>
          <p:cNvPr id="5" name="Title 1">
            <a:extLst>
              <a:ext uri="{FF2B5EF4-FFF2-40B4-BE49-F238E27FC236}">
                <a16:creationId xmlns:a16="http://schemas.microsoft.com/office/drawing/2014/main" id="{8DB64B09-001C-695C-965A-2E22090F1AB3}"/>
              </a:ext>
            </a:extLst>
          </p:cNvPr>
          <p:cNvSpPr txBox="1">
            <a:spLocks/>
          </p:cNvSpPr>
          <p:nvPr/>
        </p:nvSpPr>
        <p:spPr>
          <a:xfrm>
            <a:off x="213755" y="40483"/>
            <a:ext cx="10515600" cy="452727"/>
          </a:xfrm>
        </p:spPr>
        <p:txBody>
          <a:bodyPr/>
          <a:lstStyle>
            <a:lvl1pPr algn="l" rtl="0" eaLnBrk="0" fontAlgn="base" hangingPunct="0">
              <a:spcBef>
                <a:spcPct val="0"/>
              </a:spcBef>
              <a:spcAft>
                <a:spcPct val="0"/>
              </a:spcAft>
              <a:defRPr sz="2400">
                <a:solidFill>
                  <a:schemeClr val="accent3"/>
                </a:solidFill>
                <a:latin typeface="Book Antiqua" panose="02040602050305030304" pitchFamily="18" charset="0"/>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IN" sz="2200" b="1" kern="0" dirty="0">
                <a:solidFill>
                  <a:srgbClr val="007377"/>
                </a:solidFill>
                <a:latin typeface="Bookman Old Style" panose="02050604050505020204" pitchFamily="18" charset="0"/>
                <a:cs typeface="Poppins Medium" panose="00000600000000000000" pitchFamily="2" charset="0"/>
              </a:rPr>
              <a:t>Solutions and Best Practices</a:t>
            </a:r>
            <a:endParaRPr lang="en-US" sz="2200" b="1" kern="0" dirty="0">
              <a:solidFill>
                <a:srgbClr val="007377"/>
              </a:solidFill>
              <a:latin typeface="Bookman Old Style" panose="02050604050505020204" pitchFamily="18" charset="0"/>
              <a:cs typeface="Poppins Medium" panose="00000600000000000000" pitchFamily="2" charset="0"/>
            </a:endParaRPr>
          </a:p>
        </p:txBody>
      </p:sp>
    </p:spTree>
    <p:extLst>
      <p:ext uri="{BB962C8B-B14F-4D97-AF65-F5344CB8AC3E}">
        <p14:creationId xmlns:p14="http://schemas.microsoft.com/office/powerpoint/2010/main" val="133841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853F-0921-3DEC-3E93-9497C3CA310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81031EC-FCC3-F495-1F5E-1FAD04FC0672}"/>
              </a:ext>
            </a:extLst>
          </p:cNvPr>
          <p:cNvSpPr>
            <a:spLocks noGrp="1"/>
          </p:cNvSpPr>
          <p:nvPr>
            <p:ph type="ctrTitle"/>
          </p:nvPr>
        </p:nvSpPr>
        <p:spPr>
          <a:xfrm>
            <a:off x="104609" y="1805049"/>
            <a:ext cx="4146757" cy="452716"/>
          </a:xfrm>
        </p:spPr>
        <p:txBody>
          <a:bodyPr>
            <a:normAutofit fontScale="90000"/>
          </a:bodyPr>
          <a:lstStyle/>
          <a:p>
            <a:br>
              <a:rPr lang="en-US" b="1" dirty="0">
                <a:latin typeface="Bookman Old Style" panose="02050604050505020204" pitchFamily="18" charset="0"/>
              </a:rPr>
            </a:br>
            <a:r>
              <a:rPr lang="en-US" b="1" dirty="0">
                <a:latin typeface="Bookman Old Style" panose="02050604050505020204" pitchFamily="18" charset="0"/>
              </a:rPr>
              <a:t>CASE LAWS</a:t>
            </a:r>
            <a:endParaRPr lang="en-US" dirty="0"/>
          </a:p>
        </p:txBody>
      </p:sp>
      <p:sp>
        <p:nvSpPr>
          <p:cNvPr id="2" name="TextBox 1">
            <a:extLst>
              <a:ext uri="{FF2B5EF4-FFF2-40B4-BE49-F238E27FC236}">
                <a16:creationId xmlns:a16="http://schemas.microsoft.com/office/drawing/2014/main" id="{9CEEC37A-CE71-FC01-F9B8-4032FDFB9DD1}"/>
              </a:ext>
            </a:extLst>
          </p:cNvPr>
          <p:cNvSpPr txBox="1"/>
          <p:nvPr/>
        </p:nvSpPr>
        <p:spPr>
          <a:xfrm>
            <a:off x="-23751" y="2267597"/>
            <a:ext cx="8920976" cy="1631216"/>
          </a:xfrm>
          <a:prstGeom prst="rect">
            <a:avLst/>
          </a:prstGeom>
          <a:noFill/>
        </p:spPr>
        <p:txBody>
          <a:bodyPr wrap="square" rtlCol="0">
            <a:spAutoFit/>
          </a:bodyPr>
          <a:lstStyle/>
          <a:p>
            <a:pPr marL="457200" indent="-457200" algn="l">
              <a:buFont typeface="Arial" panose="020B0604020202020204" pitchFamily="34" charset="0"/>
              <a:buChar char="•"/>
            </a:pPr>
            <a:r>
              <a:rPr lang="en-US" sz="2000" dirty="0">
                <a:solidFill>
                  <a:srgbClr val="050505"/>
                </a:solidFill>
                <a:latin typeface="Bookman Old Style" panose="02050604050505020204" pitchFamily="18" charset="0"/>
                <a:cs typeface="Times New Roman" panose="02020603050405020304" pitchFamily="18" charset="0"/>
              </a:rPr>
              <a:t>Delhi Gurgaon Expressway</a:t>
            </a:r>
          </a:p>
          <a:p>
            <a:pPr marL="457200" indent="-457200" algn="l">
              <a:buFont typeface="Arial" panose="020B0604020202020204" pitchFamily="34" charset="0"/>
              <a:buChar char="•"/>
            </a:pPr>
            <a:r>
              <a:rPr lang="en-US" sz="2000" dirty="0">
                <a:solidFill>
                  <a:srgbClr val="050505"/>
                </a:solidFill>
                <a:latin typeface="Bookman Old Style" panose="02050604050505020204" pitchFamily="18" charset="0"/>
                <a:cs typeface="Times New Roman" panose="02020603050405020304" pitchFamily="18" charset="0"/>
              </a:rPr>
              <a:t>Reliance Infra (TKTR) v. NHAI</a:t>
            </a:r>
          </a:p>
          <a:p>
            <a:pPr marL="457200" indent="-457200" algn="l">
              <a:buFont typeface="Arial" panose="020B0604020202020204" pitchFamily="34" charset="0"/>
              <a:buChar char="•"/>
            </a:pPr>
            <a:r>
              <a:rPr lang="en-US" sz="2000" dirty="0">
                <a:solidFill>
                  <a:srgbClr val="050505"/>
                </a:solidFill>
                <a:latin typeface="Bookman Old Style" panose="02050604050505020204" pitchFamily="18" charset="0"/>
                <a:cs typeface="Times New Roman" panose="02020603050405020304" pitchFamily="18" charset="0"/>
              </a:rPr>
              <a:t>DMRC v. DAMEPL</a:t>
            </a:r>
          </a:p>
          <a:p>
            <a:pPr marL="457200" indent="-457200" algn="l">
              <a:buFont typeface="Arial" panose="020B0604020202020204" pitchFamily="34" charset="0"/>
              <a:buChar char="•"/>
            </a:pPr>
            <a:r>
              <a:rPr lang="en-US" sz="2000" dirty="0">
                <a:solidFill>
                  <a:srgbClr val="050505"/>
                </a:solidFill>
                <a:latin typeface="Bookman Old Style" panose="02050604050505020204" pitchFamily="18" charset="0"/>
                <a:cs typeface="Times New Roman" panose="02020603050405020304" pitchFamily="18" charset="0"/>
              </a:rPr>
              <a:t>Afcon Infra v. Ircon</a:t>
            </a:r>
          </a:p>
          <a:p>
            <a:pPr marL="457200" indent="-457200" algn="l">
              <a:buFont typeface="Arial" panose="020B0604020202020204" pitchFamily="34" charset="0"/>
              <a:buChar char="•"/>
            </a:pPr>
            <a:r>
              <a:rPr lang="en-US" sz="2000" dirty="0">
                <a:solidFill>
                  <a:srgbClr val="050505"/>
                </a:solidFill>
                <a:latin typeface="Bookman Old Style" panose="02050604050505020204" pitchFamily="18" charset="0"/>
                <a:cs typeface="Times New Roman" panose="02020603050405020304" pitchFamily="18" charset="0"/>
              </a:rPr>
              <a:t>Gayatri </a:t>
            </a:r>
            <a:r>
              <a:rPr lang="en-US" sz="2000" dirty="0" err="1">
                <a:solidFill>
                  <a:srgbClr val="050505"/>
                </a:solidFill>
                <a:latin typeface="Bookman Old Style" panose="02050604050505020204" pitchFamily="18" charset="0"/>
                <a:cs typeface="Times New Roman" panose="02020603050405020304" pitchFamily="18" charset="0"/>
              </a:rPr>
              <a:t>Balasamy</a:t>
            </a:r>
            <a:r>
              <a:rPr lang="en-US" sz="2000" dirty="0">
                <a:solidFill>
                  <a:srgbClr val="050505"/>
                </a:solidFill>
                <a:latin typeface="Bookman Old Style" panose="02050604050505020204" pitchFamily="18" charset="0"/>
                <a:cs typeface="Times New Roman" panose="02020603050405020304" pitchFamily="18" charset="0"/>
              </a:rPr>
              <a:t> v. NHAI </a:t>
            </a:r>
          </a:p>
        </p:txBody>
      </p:sp>
      <p:sp>
        <p:nvSpPr>
          <p:cNvPr id="3" name="Slide Number Placeholder 2">
            <a:extLst>
              <a:ext uri="{FF2B5EF4-FFF2-40B4-BE49-F238E27FC236}">
                <a16:creationId xmlns:a16="http://schemas.microsoft.com/office/drawing/2014/main" id="{62FFCA1C-3C01-32ED-51A0-E0B321028C0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10CB7AF-D7B7-4025-840F-929172BB8F7C}" type="slidenum">
              <a:rPr lang="en-IN" smtClean="0"/>
              <a:pPr/>
              <a:t>17</a:t>
            </a:fld>
            <a:endParaRPr lang="en-IN"/>
          </a:p>
        </p:txBody>
      </p:sp>
    </p:spTree>
    <p:extLst>
      <p:ext uri="{BB962C8B-B14F-4D97-AF65-F5344CB8AC3E}">
        <p14:creationId xmlns:p14="http://schemas.microsoft.com/office/powerpoint/2010/main" val="757548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B18AF-01EF-BB55-5BC0-847E321CCBD0}"/>
              </a:ext>
            </a:extLst>
          </p:cNvPr>
          <p:cNvSpPr>
            <a:spLocks noGrp="1"/>
          </p:cNvSpPr>
          <p:nvPr>
            <p:ph type="title"/>
          </p:nvPr>
        </p:nvSpPr>
        <p:spPr/>
        <p:txBody>
          <a:bodyPr>
            <a:normAutofit fontScale="90000"/>
          </a:bodyPr>
          <a:lstStyle/>
          <a:p>
            <a:pPr algn="just"/>
            <a:r>
              <a:rPr lang="en-IN" sz="2700" b="1" dirty="0">
                <a:solidFill>
                  <a:srgbClr val="007377"/>
                </a:solidFill>
                <a:latin typeface="Bookman Old Style" panose="02050604050505020204" pitchFamily="18" charset="0"/>
                <a:cs typeface="Poppins Medium" panose="00000600000000000000" pitchFamily="2" charset="0"/>
              </a:rPr>
              <a:t>  </a:t>
            </a:r>
            <a:r>
              <a:rPr lang="en-IN" b="1" dirty="0">
                <a:solidFill>
                  <a:srgbClr val="007377"/>
                </a:solidFill>
                <a:latin typeface="Bookman Old Style" panose="02050604050505020204" pitchFamily="18" charset="0"/>
                <a:cs typeface="Poppins Medium" panose="00000600000000000000" pitchFamily="2" charset="0"/>
              </a:rPr>
              <a:t>Delhi-Gurgaon Expressway Arbitration Case</a:t>
            </a:r>
            <a:br>
              <a:rPr lang="en-IN"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FBBC84-5E38-0B19-0F9C-D5794F67E197}"/>
              </a:ext>
            </a:extLst>
          </p:cNvPr>
          <p:cNvSpPr>
            <a:spLocks noGrp="1"/>
          </p:cNvSpPr>
          <p:nvPr>
            <p:ph idx="1"/>
          </p:nvPr>
        </p:nvSpPr>
        <p:spPr>
          <a:xfrm>
            <a:off x="239482" y="540831"/>
            <a:ext cx="11785370" cy="5838197"/>
          </a:xfrm>
        </p:spPr>
        <p:txBody>
          <a:bodyPr>
            <a:noAutofit/>
          </a:bodyPr>
          <a:lstStyle/>
          <a:p>
            <a:pPr lvl="0" algn="just">
              <a:tabLst>
                <a:tab pos="457200" algn="l"/>
              </a:tabLst>
            </a:pPr>
            <a:r>
              <a:rPr lang="en-IN" sz="1600" b="1" kern="1200" dirty="0">
                <a:solidFill>
                  <a:srgbClr val="010101"/>
                </a:solidFill>
                <a:latin typeface="Bookman Old Style" panose="02050604050505020204" pitchFamily="18" charset="0"/>
              </a:rPr>
              <a:t>Project Overview</a:t>
            </a:r>
          </a:p>
          <a:p>
            <a:pPr lvl="1" algn="just">
              <a:tabLst>
                <a:tab pos="457200" algn="l"/>
              </a:tabLst>
            </a:pPr>
            <a:r>
              <a:rPr lang="en-IN" sz="1600" kern="1200" dirty="0">
                <a:solidFill>
                  <a:srgbClr val="010101"/>
                </a:solidFill>
                <a:latin typeface="Bookman Old Style" panose="02050604050505020204" pitchFamily="18" charset="0"/>
              </a:rPr>
              <a:t>27.7 km, 6/8-lane BOT project, commissioned 2008</a:t>
            </a:r>
          </a:p>
          <a:p>
            <a:pPr lvl="1" algn="just">
              <a:tabLst>
                <a:tab pos="457200" algn="l"/>
              </a:tabLst>
            </a:pPr>
            <a:r>
              <a:rPr lang="en-IN" sz="1600" kern="1200" dirty="0">
                <a:solidFill>
                  <a:srgbClr val="010101"/>
                </a:solidFill>
                <a:latin typeface="Bookman Old Style" panose="02050604050505020204" pitchFamily="18" charset="0"/>
              </a:rPr>
              <a:t>Concessionaire: Delhi Gurgaon Super Connectivity Ltd. (DGSCL)</a:t>
            </a:r>
          </a:p>
          <a:p>
            <a:pPr lvl="1" algn="just">
              <a:tabLst>
                <a:tab pos="457200" algn="l"/>
              </a:tabLst>
            </a:pPr>
            <a:r>
              <a:rPr lang="en-IN" sz="1600" kern="1200" dirty="0">
                <a:solidFill>
                  <a:srgbClr val="010101"/>
                </a:solidFill>
                <a:latin typeface="Bookman Old Style" panose="02050604050505020204" pitchFamily="18" charset="0"/>
              </a:rPr>
              <a:t>20-year concession, negative grant (Rs 61 crore to NHAI)</a:t>
            </a:r>
          </a:p>
          <a:p>
            <a:pPr algn="just">
              <a:tabLst>
                <a:tab pos="457200" algn="l"/>
              </a:tabLst>
            </a:pPr>
            <a:r>
              <a:rPr lang="en-IN" sz="1600" b="1" kern="1200" dirty="0">
                <a:solidFill>
                  <a:srgbClr val="010101"/>
                </a:solidFill>
                <a:latin typeface="Bookman Old Style" panose="02050604050505020204" pitchFamily="18" charset="0"/>
              </a:rPr>
              <a:t>Arbitration Trigger (2011–2012)</a:t>
            </a:r>
          </a:p>
          <a:p>
            <a:pPr lvl="1" algn="just">
              <a:tabLst>
                <a:tab pos="457200" algn="l"/>
              </a:tabLst>
            </a:pPr>
            <a:r>
              <a:rPr lang="en-IN" sz="1600" kern="1200" dirty="0">
                <a:solidFill>
                  <a:srgbClr val="010101"/>
                </a:solidFill>
                <a:latin typeface="Bookman Old Style" panose="02050604050505020204" pitchFamily="18" charset="0"/>
              </a:rPr>
              <a:t>NHAI termination notices for:</a:t>
            </a:r>
          </a:p>
          <a:p>
            <a:pPr lvl="2" algn="just">
              <a:tabLst>
                <a:tab pos="457200" algn="l"/>
              </a:tabLst>
            </a:pPr>
            <a:r>
              <a:rPr lang="en-IN" sz="1600" kern="1200" dirty="0">
                <a:solidFill>
                  <a:srgbClr val="010101"/>
                </a:solidFill>
                <a:latin typeface="Bookman Old Style" panose="02050604050505020204" pitchFamily="18" charset="0"/>
              </a:rPr>
              <a:t>Congestion failures</a:t>
            </a:r>
          </a:p>
          <a:p>
            <a:pPr lvl="2" algn="just">
              <a:tabLst>
                <a:tab pos="457200" algn="l"/>
              </a:tabLst>
            </a:pPr>
            <a:r>
              <a:rPr lang="en-IN" sz="1600" kern="1200" dirty="0">
                <a:solidFill>
                  <a:srgbClr val="010101"/>
                </a:solidFill>
                <a:latin typeface="Bookman Old Style" panose="02050604050505020204" pitchFamily="18" charset="0"/>
              </a:rPr>
              <a:t>No maintenance plan</a:t>
            </a:r>
          </a:p>
          <a:p>
            <a:pPr lvl="2" algn="just">
              <a:tabLst>
                <a:tab pos="457200" algn="l"/>
              </a:tabLst>
            </a:pPr>
            <a:r>
              <a:rPr lang="en-IN" sz="1600" kern="1200" dirty="0">
                <a:solidFill>
                  <a:srgbClr val="010101"/>
                </a:solidFill>
                <a:latin typeface="Bookman Old Style" panose="02050604050505020204" pitchFamily="18" charset="0"/>
              </a:rPr>
              <a:t>Unauthorized refinancing</a:t>
            </a:r>
          </a:p>
          <a:p>
            <a:pPr lvl="1" algn="just">
              <a:tabLst>
                <a:tab pos="457200" algn="l"/>
              </a:tabLst>
            </a:pPr>
            <a:r>
              <a:rPr lang="en-IN" sz="1600" kern="1200" dirty="0">
                <a:solidFill>
                  <a:srgbClr val="010101"/>
                </a:solidFill>
                <a:latin typeface="Bookman Old Style" panose="02050604050505020204" pitchFamily="18" charset="0"/>
              </a:rPr>
              <a:t>Lenders (IDFC) contested, citing Rs 1,400 crore exposure</a:t>
            </a:r>
          </a:p>
          <a:p>
            <a:pPr lvl="1" algn="just">
              <a:tabLst>
                <a:tab pos="457200" algn="l"/>
              </a:tabLst>
            </a:pPr>
            <a:r>
              <a:rPr lang="en-IN" sz="1600" kern="1200" dirty="0">
                <a:solidFill>
                  <a:srgbClr val="010101"/>
                </a:solidFill>
                <a:latin typeface="Bookman Old Style" panose="02050604050505020204" pitchFamily="18" charset="0"/>
              </a:rPr>
              <a:t>Section 9 plea DGSCL sought toll collection rights at </a:t>
            </a:r>
            <a:r>
              <a:rPr lang="en-IN" sz="1600" kern="1200" dirty="0" err="1">
                <a:solidFill>
                  <a:srgbClr val="010101"/>
                </a:solidFill>
                <a:latin typeface="Bookman Old Style" panose="02050604050505020204" pitchFamily="18" charset="0"/>
              </a:rPr>
              <a:t>Rajokari</a:t>
            </a:r>
            <a:endParaRPr lang="en-IN" sz="1600" kern="1200" dirty="0">
              <a:solidFill>
                <a:srgbClr val="010101"/>
              </a:solidFill>
              <a:latin typeface="Bookman Old Style" panose="02050604050505020204" pitchFamily="18" charset="0"/>
            </a:endParaRPr>
          </a:p>
          <a:p>
            <a:pPr algn="just">
              <a:tabLst>
                <a:tab pos="457200" algn="l"/>
              </a:tabLst>
            </a:pPr>
            <a:r>
              <a:rPr lang="en-IN" sz="1600" b="1" kern="1200" dirty="0">
                <a:solidFill>
                  <a:srgbClr val="010101"/>
                </a:solidFill>
                <a:latin typeface="Bookman Old Style" panose="02050604050505020204" pitchFamily="18" charset="0"/>
              </a:rPr>
              <a:t>Key Disputes</a:t>
            </a:r>
          </a:p>
          <a:p>
            <a:pPr lvl="1" algn="just">
              <a:tabLst>
                <a:tab pos="457200" algn="l"/>
              </a:tabLst>
            </a:pPr>
            <a:r>
              <a:rPr lang="en-IN" sz="1600" kern="1200" dirty="0">
                <a:solidFill>
                  <a:srgbClr val="010101"/>
                </a:solidFill>
                <a:latin typeface="Bookman Old Style" panose="02050604050505020204" pitchFamily="18" charset="0"/>
              </a:rPr>
              <a:t>Validity of termination notices</a:t>
            </a:r>
          </a:p>
          <a:p>
            <a:pPr lvl="1" algn="just">
              <a:tabLst>
                <a:tab pos="457200" algn="l"/>
              </a:tabLst>
            </a:pPr>
            <a:r>
              <a:rPr lang="en-IN" sz="1600" kern="1200" dirty="0">
                <a:solidFill>
                  <a:srgbClr val="010101"/>
                </a:solidFill>
                <a:latin typeface="Bookman Old Style" panose="02050604050505020204" pitchFamily="18" charset="0"/>
              </a:rPr>
              <a:t>Toll plaza operations (11% service charge for MCD tax)</a:t>
            </a:r>
          </a:p>
          <a:p>
            <a:pPr lvl="1" algn="just">
              <a:tabLst>
                <a:tab pos="457200" algn="l"/>
              </a:tabLst>
            </a:pPr>
            <a:r>
              <a:rPr lang="en-IN" sz="1600" kern="1200" dirty="0">
                <a:solidFill>
                  <a:srgbClr val="010101"/>
                </a:solidFill>
                <a:latin typeface="Bookman Old Style" panose="02050604050505020204" pitchFamily="18" charset="0"/>
              </a:rPr>
              <a:t>Lender rights amid unapproved refinancing</a:t>
            </a:r>
          </a:p>
          <a:p>
            <a:pPr algn="just">
              <a:lnSpc>
                <a:spcPct val="110000"/>
              </a:lnSpc>
              <a:tabLst>
                <a:tab pos="457200" algn="l"/>
              </a:tabLst>
            </a:pPr>
            <a:r>
              <a:rPr lang="en-IN" sz="1600" b="1" kern="1200" dirty="0">
                <a:solidFill>
                  <a:srgbClr val="010101"/>
                </a:solidFill>
                <a:latin typeface="Bookman Old Style" panose="02050604050505020204" pitchFamily="18" charset="0"/>
              </a:rPr>
              <a:t>Judicial Pronouncement: </a:t>
            </a:r>
            <a:r>
              <a:rPr lang="en-IN" sz="1600" kern="1200" dirty="0">
                <a:solidFill>
                  <a:srgbClr val="010101"/>
                </a:solidFill>
                <a:latin typeface="Bookman Old Style" panose="02050604050505020204" pitchFamily="18" charset="0"/>
              </a:rPr>
              <a:t>In 2014, the Delhi High Court accepted a settlement where IDFC took over the project, dismantled the </a:t>
            </a:r>
            <a:r>
              <a:rPr lang="en-IN" sz="1600" kern="1200" dirty="0" err="1">
                <a:solidFill>
                  <a:srgbClr val="010101"/>
                </a:solidFill>
                <a:latin typeface="Bookman Old Style" panose="02050604050505020204" pitchFamily="18" charset="0"/>
              </a:rPr>
              <a:t>Sirhol</a:t>
            </a:r>
            <a:r>
              <a:rPr lang="en-IN" sz="1600" kern="1200" dirty="0">
                <a:solidFill>
                  <a:srgbClr val="010101"/>
                </a:solidFill>
                <a:latin typeface="Bookman Old Style" panose="02050604050505020204" pitchFamily="18" charset="0"/>
              </a:rPr>
              <a:t> toll plaza (km 24), and shifted tolling to </a:t>
            </a:r>
            <a:r>
              <a:rPr lang="en-IN" sz="1600" kern="1200" dirty="0" err="1">
                <a:solidFill>
                  <a:srgbClr val="010101"/>
                </a:solidFill>
                <a:latin typeface="Bookman Old Style" panose="02050604050505020204" pitchFamily="18" charset="0"/>
              </a:rPr>
              <a:t>Kherki</a:t>
            </a:r>
            <a:r>
              <a:rPr lang="en-IN" sz="1600" kern="1200" dirty="0">
                <a:solidFill>
                  <a:srgbClr val="010101"/>
                </a:solidFill>
                <a:latin typeface="Bookman Old Style" panose="02050604050505020204" pitchFamily="18" charset="0"/>
              </a:rPr>
              <a:t> Dhaula (km 42), ending arbitration disputes. The court directed IDFC to appoint a new concessionaire within 90 days, resolving claims against DGSCL and NHAI.</a:t>
            </a:r>
          </a:p>
          <a:p>
            <a:pPr algn="just">
              <a:buSzPts val="1000"/>
              <a:buFont typeface="Wingdings" pitchFamily="2" charset="2"/>
              <a:buChar char="v"/>
              <a:tabLst>
                <a:tab pos="914400" algn="l"/>
              </a:tabLst>
            </a:pPr>
            <a:endParaRPr lang="en-IN" sz="16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algn="just" rtl="0">
              <a:lnSpc>
                <a:spcPts val="1500"/>
              </a:lnSpc>
              <a:buNone/>
            </a:pPr>
            <a:endParaRPr lang="en-IN" sz="1600" b="0" i="0" u="none" strike="noStrike" dirty="0">
              <a:solidFill>
                <a:srgbClr val="000000"/>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FAA9A3B-B488-32B9-485A-07CC4EAC39EE}"/>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551918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2ECF6-8202-6370-71B7-684B4CE3C7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24877D-FE21-CD5E-21A8-59524657CB72}"/>
              </a:ext>
            </a:extLst>
          </p:cNvPr>
          <p:cNvSpPr>
            <a:spLocks noGrp="1"/>
          </p:cNvSpPr>
          <p:nvPr>
            <p:ph type="title"/>
          </p:nvPr>
        </p:nvSpPr>
        <p:spPr>
          <a:xfrm>
            <a:off x="192313" y="92561"/>
            <a:ext cx="10515600" cy="424483"/>
          </a:xfrm>
        </p:spPr>
        <p:txBody>
          <a:bodyPr>
            <a:normAutofit fontScale="90000"/>
          </a:bodyPr>
          <a:lstStyle/>
          <a:p>
            <a:pPr algn="just"/>
            <a:r>
              <a:rPr lang="en-IN" b="1" dirty="0">
                <a:solidFill>
                  <a:srgbClr val="007377"/>
                </a:solidFill>
                <a:latin typeface="Bookman Old Style" panose="02050604050505020204" pitchFamily="18" charset="0"/>
                <a:cs typeface="Poppins Medium" panose="00000600000000000000" pitchFamily="2" charset="0"/>
              </a:rPr>
              <a:t>Reliance Infra v. NHAI</a:t>
            </a:r>
            <a:endParaRPr lang="en-US" b="1" dirty="0">
              <a:solidFill>
                <a:srgbClr val="007377"/>
              </a:solidFill>
              <a:latin typeface="Bookman Old Style" panose="02050604050505020204" pitchFamily="18" charset="0"/>
              <a:cs typeface="Poppins Medium" panose="00000600000000000000" pitchFamily="2" charset="0"/>
            </a:endParaRPr>
          </a:p>
        </p:txBody>
      </p:sp>
      <p:sp>
        <p:nvSpPr>
          <p:cNvPr id="3" name="Slide Number Placeholder 2">
            <a:extLst>
              <a:ext uri="{FF2B5EF4-FFF2-40B4-BE49-F238E27FC236}">
                <a16:creationId xmlns:a16="http://schemas.microsoft.com/office/drawing/2014/main" id="{BA4CF4C7-FF74-1D44-56F5-D2952FF74566}"/>
              </a:ext>
            </a:extLst>
          </p:cNvPr>
          <p:cNvSpPr>
            <a:spLocks noGrp="1"/>
          </p:cNvSpPr>
          <p:nvPr>
            <p:ph type="sldNum" sz="quarter" idx="12"/>
          </p:nvPr>
        </p:nvSpPr>
        <p:spPr/>
        <p:txBody>
          <a:bodyPr/>
          <a:lstStyle/>
          <a:p>
            <a:fld id="{F10CB7AF-D7B7-4025-840F-929172BB8F7C}" type="slidenum">
              <a:rPr lang="en-IN" smtClean="0"/>
              <a:t>19</a:t>
            </a:fld>
            <a:endParaRPr lang="en-IN"/>
          </a:p>
        </p:txBody>
      </p:sp>
      <p:graphicFrame>
        <p:nvGraphicFramePr>
          <p:cNvPr id="8" name="Diagram 7">
            <a:extLst>
              <a:ext uri="{FF2B5EF4-FFF2-40B4-BE49-F238E27FC236}">
                <a16:creationId xmlns:a16="http://schemas.microsoft.com/office/drawing/2014/main" id="{24BA72C6-39D5-62CC-518A-704C2A8D996E}"/>
              </a:ext>
            </a:extLst>
          </p:cNvPr>
          <p:cNvGraphicFramePr/>
          <p:nvPr>
            <p:extLst>
              <p:ext uri="{D42A27DB-BD31-4B8C-83A1-F6EECF244321}">
                <p14:modId xmlns:p14="http://schemas.microsoft.com/office/powerpoint/2010/main" val="3010916320"/>
              </p:ext>
            </p:extLst>
          </p:nvPr>
        </p:nvGraphicFramePr>
        <p:xfrm>
          <a:off x="192313" y="772882"/>
          <a:ext cx="11771088" cy="5780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5410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DEF8-3F3E-8DA5-66AF-1572B37F9721}"/>
              </a:ext>
            </a:extLst>
          </p:cNvPr>
          <p:cNvSpPr>
            <a:spLocks noGrp="1"/>
          </p:cNvSpPr>
          <p:nvPr>
            <p:ph type="title"/>
          </p:nvPr>
        </p:nvSpPr>
        <p:spPr/>
        <p:txBody>
          <a:bodyPr/>
          <a:lstStyle/>
          <a:p>
            <a:pPr algn="just"/>
            <a:r>
              <a:rPr lang="en-US" b="1" dirty="0">
                <a:latin typeface="Bookman Old Style" panose="02050604050505020204" pitchFamily="18" charset="0"/>
              </a:rPr>
              <a:t>Introduction</a:t>
            </a:r>
          </a:p>
        </p:txBody>
      </p:sp>
      <p:sp>
        <p:nvSpPr>
          <p:cNvPr id="3" name="Subtitle 2">
            <a:extLst>
              <a:ext uri="{FF2B5EF4-FFF2-40B4-BE49-F238E27FC236}">
                <a16:creationId xmlns:a16="http://schemas.microsoft.com/office/drawing/2014/main" id="{FD6DF564-078E-4867-A691-B4C7B42E53AD}"/>
              </a:ext>
            </a:extLst>
          </p:cNvPr>
          <p:cNvSpPr txBox="1">
            <a:spLocks/>
          </p:cNvSpPr>
          <p:nvPr/>
        </p:nvSpPr>
        <p:spPr>
          <a:xfrm>
            <a:off x="163287" y="664026"/>
            <a:ext cx="11811000" cy="6085114"/>
          </a:xfrm>
          <a:prstGeom prst="rect">
            <a:avLst/>
          </a:prstGeom>
        </p:spPr>
        <p:txBody>
          <a:bodyPr>
            <a:normAutofit fontScale="85000" lnSpcReduction="20000"/>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just"/>
            <a:r>
              <a:rPr lang="en-US" sz="1900" b="1" kern="0" dirty="0">
                <a:latin typeface="Bookman Old Style" panose="02050604050505020204" pitchFamily="18" charset="0"/>
              </a:rPr>
              <a:t>Importance of Highway Infrastructure and PPPs:</a:t>
            </a:r>
          </a:p>
          <a:p>
            <a:pPr marL="285750" indent="-285750" algn="just">
              <a:buFont typeface="Arial" panose="020B0604020202020204" pitchFamily="34" charset="0"/>
              <a:buChar char="•"/>
            </a:pPr>
            <a:r>
              <a:rPr lang="en-US" sz="1700" kern="0" dirty="0">
                <a:latin typeface="Bookman Old Style" panose="02050604050505020204" pitchFamily="18" charset="0"/>
              </a:rPr>
              <a:t>Highway infrastructure is vital for economic growth, facilitating trade, connectivity, and regional development.</a:t>
            </a:r>
          </a:p>
          <a:p>
            <a:pPr marL="285750" indent="-285750" algn="just">
              <a:buFont typeface="Arial" panose="020B0604020202020204" pitchFamily="34" charset="0"/>
              <a:buChar char="•"/>
            </a:pPr>
            <a:r>
              <a:rPr lang="en-US" sz="1700" kern="0" dirty="0">
                <a:latin typeface="Bookman Old Style" panose="02050604050505020204" pitchFamily="18" charset="0"/>
              </a:rPr>
              <a:t>It enhances mobility, reduces transportation costs, and supports the movement of goods and people across regions.</a:t>
            </a:r>
          </a:p>
          <a:p>
            <a:pPr algn="just"/>
            <a:r>
              <a:rPr lang="en-US" sz="1900" b="1" kern="0" dirty="0">
                <a:latin typeface="Bookman Old Style" panose="02050604050505020204" pitchFamily="18" charset="0"/>
              </a:rPr>
              <a:t>Role of Public-Private Partnerships (PPPs):</a:t>
            </a:r>
          </a:p>
          <a:p>
            <a:pPr marL="285750" indent="-285750" algn="just">
              <a:buFont typeface="Arial" panose="020B0604020202020204" pitchFamily="34" charset="0"/>
              <a:buChar char="•"/>
            </a:pPr>
            <a:r>
              <a:rPr lang="en-US" sz="1700" kern="0" dirty="0">
                <a:latin typeface="Bookman Old Style" panose="02050604050505020204" pitchFamily="18" charset="0"/>
              </a:rPr>
              <a:t>PPPs enable the leveraging of private sector efficiency and investment in public infrastructure projects.</a:t>
            </a:r>
          </a:p>
          <a:p>
            <a:pPr marL="285750" indent="-285750" algn="just">
              <a:buFont typeface="Arial" panose="020B0604020202020204" pitchFamily="34" charset="0"/>
              <a:buChar char="•"/>
            </a:pPr>
            <a:r>
              <a:rPr lang="en-US" sz="1700" kern="0" dirty="0">
                <a:latin typeface="Bookman Old Style" panose="02050604050505020204" pitchFamily="18" charset="0"/>
              </a:rPr>
              <a:t>They bring in innovation, risk-sharing, and additional funding sources, accelerating project implementation.</a:t>
            </a:r>
          </a:p>
          <a:p>
            <a:pPr algn="just"/>
            <a:r>
              <a:rPr lang="en-US" sz="1900" b="1" kern="0" dirty="0">
                <a:latin typeface="Bookman Old Style" panose="02050604050505020204" pitchFamily="18" charset="0"/>
              </a:rPr>
              <a:t>Common Legal and Operational Issues:</a:t>
            </a:r>
          </a:p>
          <a:p>
            <a:pPr marL="285750" indent="-285750" algn="just">
              <a:buFont typeface="Arial" panose="020B0604020202020204" pitchFamily="34" charset="0"/>
              <a:buChar char="•"/>
            </a:pPr>
            <a:r>
              <a:rPr lang="en-US" sz="1700" u="sng" kern="0" dirty="0">
                <a:latin typeface="Bookman Old Style" panose="02050604050505020204" pitchFamily="18" charset="0"/>
              </a:rPr>
              <a:t>Land Acquisition: </a:t>
            </a:r>
            <a:r>
              <a:rPr lang="en-US" sz="1700" kern="0" dirty="0">
                <a:latin typeface="Bookman Old Style" panose="02050604050505020204" pitchFamily="18" charset="0"/>
              </a:rPr>
              <a:t>Delays due to legal disputes, compensation issues, and resistance from landowners can stall projects. Such delays often lead to cost overruns and strained relationships between stakeholders.</a:t>
            </a:r>
          </a:p>
          <a:p>
            <a:pPr marL="285750" indent="-285750" algn="just">
              <a:buFont typeface="Arial" panose="020B0604020202020204" pitchFamily="34" charset="0"/>
              <a:buChar char="•"/>
            </a:pPr>
            <a:r>
              <a:rPr lang="en-US" sz="1700" u="sng" kern="0" dirty="0">
                <a:latin typeface="Bookman Old Style" panose="02050604050505020204" pitchFamily="18" charset="0"/>
              </a:rPr>
              <a:t>Scope Changes and Construction Delays: </a:t>
            </a:r>
            <a:r>
              <a:rPr lang="en-US" sz="1700" kern="0" dirty="0">
                <a:latin typeface="Bookman Old Style" panose="02050604050505020204" pitchFamily="18" charset="0"/>
              </a:rPr>
              <a:t>Arising from design changes, inadequate utility mapping, and unforeseen site conditions, these factors contribute to extended project timelines and increased financial burden.</a:t>
            </a:r>
          </a:p>
          <a:p>
            <a:pPr marL="285750" indent="-285750" algn="just">
              <a:buFont typeface="Arial" panose="020B0604020202020204" pitchFamily="34" charset="0"/>
              <a:buChar char="•"/>
            </a:pPr>
            <a:r>
              <a:rPr lang="en-US" sz="1700" u="sng" kern="0" dirty="0">
                <a:latin typeface="Bookman Old Style" panose="02050604050505020204" pitchFamily="18" charset="0"/>
              </a:rPr>
              <a:t>Toll Revenue Challenges: </a:t>
            </a:r>
            <a:r>
              <a:rPr lang="en-US" sz="1700" kern="0" dirty="0">
                <a:latin typeface="Bookman Old Style" panose="02050604050505020204" pitchFamily="18" charset="0"/>
              </a:rPr>
              <a:t>Discrepancies in traffic projections, policy changes affecting toll collection, and public opposition, lack of anticipated support. This impacts return on investment and jeopardizes financial viability.</a:t>
            </a:r>
          </a:p>
          <a:p>
            <a:pPr algn="just"/>
            <a:r>
              <a:rPr lang="en-US" sz="1900" b="1" kern="0" dirty="0">
                <a:latin typeface="Bookman Old Style" panose="02050604050505020204" pitchFamily="18" charset="0"/>
              </a:rPr>
              <a:t>Arbitration as a Dispute Resolution Mechanism:</a:t>
            </a:r>
          </a:p>
          <a:p>
            <a:pPr marL="285750" indent="-285750" algn="just">
              <a:buFont typeface="Arial" panose="020B0604020202020204" pitchFamily="34" charset="0"/>
              <a:buChar char="•"/>
            </a:pPr>
            <a:r>
              <a:rPr lang="en-US" sz="1700" kern="0" dirty="0">
                <a:latin typeface="Bookman Old Style" panose="02050604050505020204" pitchFamily="18" charset="0"/>
              </a:rPr>
              <a:t>Preferred for its efficiency, confidentiality, and expertise in handling complex infrastructure disputes.</a:t>
            </a:r>
          </a:p>
          <a:p>
            <a:pPr marL="285750" indent="-285750" algn="just">
              <a:buFont typeface="Arial" panose="020B0604020202020204" pitchFamily="34" charset="0"/>
              <a:buChar char="•"/>
            </a:pPr>
            <a:r>
              <a:rPr lang="en-US" sz="1700" kern="0" dirty="0">
                <a:latin typeface="Bookman Old Style" panose="02050604050505020204" pitchFamily="18" charset="0"/>
              </a:rPr>
              <a:t>Arbitration allows for tailored solutions and reduces the burden on traditional courts.</a:t>
            </a:r>
          </a:p>
          <a:p>
            <a:pPr marL="285750" indent="-285750" algn="just">
              <a:buFont typeface="Arial" panose="020B0604020202020204" pitchFamily="34" charset="0"/>
              <a:buChar char="•"/>
            </a:pPr>
            <a:r>
              <a:rPr lang="en-US" sz="1700" kern="0" dirty="0">
                <a:latin typeface="Bookman Old Style" panose="02050604050505020204" pitchFamily="18" charset="0"/>
              </a:rPr>
              <a:t>Department of Expenditure Guidelines (2024): Arbitration clauses in government contracts are recommended only for disputes valued below ₹10 crore.</a:t>
            </a:r>
          </a:p>
          <a:p>
            <a:pPr marL="285750" indent="-285750" algn="just">
              <a:buFont typeface="Arial" panose="020B0604020202020204" pitchFamily="34" charset="0"/>
              <a:buChar char="•"/>
            </a:pPr>
            <a:r>
              <a:rPr lang="en-US" sz="1700" kern="0" dirty="0">
                <a:latin typeface="Bookman Old Style" panose="02050604050505020204" pitchFamily="18" charset="0"/>
              </a:rPr>
              <a:t>Under these guidelines, for higher-value disputes, inclusion of arbitration clauses requires approval from senior authorities</a:t>
            </a:r>
            <a:r>
              <a:rPr lang="en-US" kern="0" dirty="0">
                <a:latin typeface="Bookman Old Style" panose="02050604050505020204" pitchFamily="18" charset="0"/>
              </a:rPr>
              <a:t>. </a:t>
            </a:r>
            <a:endParaRPr lang="en-IN" kern="0" dirty="0">
              <a:latin typeface="Bookman Old Style" panose="02050604050505020204" pitchFamily="18" charset="0"/>
            </a:endParaRPr>
          </a:p>
        </p:txBody>
      </p:sp>
    </p:spTree>
    <p:extLst>
      <p:ext uri="{BB962C8B-B14F-4D97-AF65-F5344CB8AC3E}">
        <p14:creationId xmlns:p14="http://schemas.microsoft.com/office/powerpoint/2010/main" val="2880243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95AC9-6C8F-0315-ACF4-F25E24382F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374B7-9017-DF11-17C2-2A794600C528}"/>
              </a:ext>
            </a:extLst>
          </p:cNvPr>
          <p:cNvSpPr>
            <a:spLocks noGrp="1"/>
          </p:cNvSpPr>
          <p:nvPr>
            <p:ph type="title"/>
          </p:nvPr>
        </p:nvSpPr>
        <p:spPr>
          <a:xfrm>
            <a:off x="127819" y="75908"/>
            <a:ext cx="10515600" cy="424483"/>
          </a:xfrm>
        </p:spPr>
        <p:txBody>
          <a:bodyPr>
            <a:normAutofit fontScale="90000"/>
          </a:bodyPr>
          <a:lstStyle/>
          <a:p>
            <a:r>
              <a:rPr lang="en-IN" b="1" dirty="0">
                <a:solidFill>
                  <a:srgbClr val="007377"/>
                </a:solidFill>
                <a:latin typeface="Bookman Old Style" panose="02050604050505020204" pitchFamily="18" charset="0"/>
                <a:cs typeface="Poppins Medium" panose="00000600000000000000" pitchFamily="2" charset="0"/>
              </a:rPr>
              <a:t>Reliance Infra v. NHAI - Delhi High Court Ruling (August 9, 2023)</a:t>
            </a:r>
            <a:br>
              <a:rPr lang="en-IN" sz="2400" kern="100" dirty="0">
                <a:effectLst/>
                <a:latin typeface="Times New Roman" panose="02020603050405020304" pitchFamily="18" charset="0"/>
                <a:ea typeface="Aptos" panose="020B0004020202020204" pitchFamily="34" charset="0"/>
                <a:cs typeface="Times New Roman" panose="02020603050405020304" pitchFamily="18" charset="0"/>
              </a:rPr>
            </a:br>
            <a:endParaRPr lang="en-US" b="1" dirty="0">
              <a:solidFill>
                <a:srgbClr val="007377"/>
              </a:solidFill>
              <a:latin typeface="Bookman Old Style" panose="02050604050505020204" pitchFamily="18" charset="0"/>
              <a:cs typeface="Poppins Medium" panose="00000600000000000000" pitchFamily="2" charset="0"/>
            </a:endParaRPr>
          </a:p>
        </p:txBody>
      </p:sp>
      <p:sp>
        <p:nvSpPr>
          <p:cNvPr id="3" name="Slide Number Placeholder 2">
            <a:extLst>
              <a:ext uri="{FF2B5EF4-FFF2-40B4-BE49-F238E27FC236}">
                <a16:creationId xmlns:a16="http://schemas.microsoft.com/office/drawing/2014/main" id="{B17003C7-ED4F-5C10-A50A-5C01BCD466A8}"/>
              </a:ext>
            </a:extLst>
          </p:cNvPr>
          <p:cNvSpPr>
            <a:spLocks noGrp="1"/>
          </p:cNvSpPr>
          <p:nvPr>
            <p:ph type="sldNum" sz="quarter" idx="12"/>
          </p:nvPr>
        </p:nvSpPr>
        <p:spPr/>
        <p:txBody>
          <a:bodyPr/>
          <a:lstStyle/>
          <a:p>
            <a:endParaRPr lang="en-IN" dirty="0"/>
          </a:p>
        </p:txBody>
      </p:sp>
      <p:sp>
        <p:nvSpPr>
          <p:cNvPr id="4" name="TextBox 3">
            <a:extLst>
              <a:ext uri="{FF2B5EF4-FFF2-40B4-BE49-F238E27FC236}">
                <a16:creationId xmlns:a16="http://schemas.microsoft.com/office/drawing/2014/main" id="{E1F66740-B0B6-F0A2-EAE1-C5151908EBF0}"/>
              </a:ext>
            </a:extLst>
          </p:cNvPr>
          <p:cNvSpPr txBox="1"/>
          <p:nvPr/>
        </p:nvSpPr>
        <p:spPr>
          <a:xfrm>
            <a:off x="0" y="1080202"/>
            <a:ext cx="11691258" cy="4732065"/>
          </a:xfrm>
          <a:prstGeom prst="rect">
            <a:avLst/>
          </a:prstGeom>
          <a:noFill/>
        </p:spPr>
        <p:txBody>
          <a:bodyPr wrap="square">
            <a:spAutoFit/>
          </a:bodyPr>
          <a:lstStyle/>
          <a:p>
            <a:pPr marL="171450" indent="-171450" algn="just" defTabSz="1838325" eaLnBrk="0" hangingPunct="0">
              <a:spcBef>
                <a:spcPct val="75000"/>
              </a:spcBef>
              <a:buClr>
                <a:schemeClr val="accent1"/>
              </a:buClr>
              <a:buSzPct val="100000"/>
              <a:buFont typeface="Symbol"/>
              <a:buChar char="·"/>
              <a:tabLst>
                <a:tab pos="457200" algn="l"/>
              </a:tabLst>
            </a:pPr>
            <a:r>
              <a:rPr lang="en-IN" sz="1800" b="1" dirty="0">
                <a:solidFill>
                  <a:srgbClr val="010101"/>
                </a:solidFill>
                <a:latin typeface="Bookman Old Style" panose="02050604050505020204" pitchFamily="18" charset="0"/>
                <a:ea typeface="+mn-ea"/>
                <a:cs typeface="Poppins Light" panose="00000400000000000000" pitchFamily="2" charset="0"/>
              </a:rPr>
              <a:t>Dismissal of Challenge: </a:t>
            </a:r>
          </a:p>
          <a:p>
            <a:pPr algn="just" defTabSz="1838325" eaLnBrk="0" hangingPunct="0">
              <a:spcBef>
                <a:spcPct val="75000"/>
              </a:spcBef>
              <a:buClr>
                <a:schemeClr val="accent1"/>
              </a:buClr>
              <a:buSzPct val="100000"/>
              <a:tabLst>
                <a:tab pos="457200" algn="l"/>
              </a:tabLst>
            </a:pPr>
            <a:r>
              <a:rPr lang="en-IN" sz="1800" dirty="0">
                <a:solidFill>
                  <a:srgbClr val="010101"/>
                </a:solidFill>
                <a:latin typeface="Bookman Old Style" panose="02050604050505020204" pitchFamily="18" charset="0"/>
                <a:ea typeface="+mn-ea"/>
                <a:cs typeface="Poppins Light" panose="00000400000000000000" pitchFamily="2" charset="0"/>
              </a:rPr>
              <a:t>The court, presided by Justice Navin Chawla, dismissed NHAI’s petition, upholding the arbitral award.</a:t>
            </a:r>
          </a:p>
          <a:p>
            <a:pPr marL="342900" lvl="0" indent="-342900" algn="l">
              <a:buSzPts val="1000"/>
              <a:buFont typeface="Symbol" pitchFamily="2" charset="2"/>
              <a:buChar char=""/>
              <a:tabLst>
                <a:tab pos="457200" algn="l"/>
              </a:tabLst>
            </a:pPr>
            <a:endParaRPr lang="en-IN" sz="1800" dirty="0">
              <a:solidFill>
                <a:srgbClr val="010101"/>
              </a:solidFill>
              <a:latin typeface="Bookman Old Style" panose="02050604050505020204" pitchFamily="18" charset="0"/>
              <a:ea typeface="+mn-ea"/>
              <a:cs typeface="Poppins Light" panose="00000400000000000000" pitchFamily="2" charset="0"/>
            </a:endParaRPr>
          </a:p>
          <a:p>
            <a:pPr marL="171450" lvl="0" indent="-171450" algn="just" defTabSz="1838325" eaLnBrk="0" hangingPunct="0">
              <a:spcBef>
                <a:spcPct val="75000"/>
              </a:spcBef>
              <a:buClr>
                <a:schemeClr val="accent1"/>
              </a:buClr>
              <a:buSzPct val="100000"/>
              <a:buFont typeface="Symbol"/>
              <a:buChar char="·"/>
              <a:tabLst>
                <a:tab pos="457200" algn="l"/>
              </a:tabLst>
            </a:pPr>
            <a:r>
              <a:rPr lang="en-IN" sz="1800" b="1" dirty="0">
                <a:solidFill>
                  <a:srgbClr val="010101"/>
                </a:solidFill>
                <a:latin typeface="Bookman Old Style" panose="02050604050505020204" pitchFamily="18" charset="0"/>
                <a:ea typeface="+mn-ea"/>
                <a:cs typeface="Poppins Light" panose="00000400000000000000" pitchFamily="2" charset="0"/>
              </a:rPr>
              <a:t>Key Findings:</a:t>
            </a:r>
          </a:p>
          <a:p>
            <a:pPr marL="628650" lvl="2" indent="-171450" algn="just" defTabSz="1838325" eaLnBrk="0" hangingPunct="0">
              <a:spcBef>
                <a:spcPct val="75000"/>
              </a:spcBef>
              <a:buClr>
                <a:schemeClr val="accent1"/>
              </a:buClr>
              <a:buSzPct val="100000"/>
              <a:buFont typeface="Symbol"/>
              <a:buChar char="·"/>
              <a:tabLst>
                <a:tab pos="457200" algn="l"/>
              </a:tabLst>
            </a:pPr>
            <a:r>
              <a:rPr lang="en-IN" sz="1800" b="1" dirty="0">
                <a:solidFill>
                  <a:srgbClr val="010101"/>
                </a:solidFill>
                <a:latin typeface="Bookman Old Style" panose="02050604050505020204" pitchFamily="18" charset="0"/>
                <a:ea typeface="+mn-ea"/>
                <a:cs typeface="Poppins Light" panose="00000400000000000000" pitchFamily="2" charset="0"/>
              </a:rPr>
              <a:t>No Patent Illegality: </a:t>
            </a:r>
            <a:r>
              <a:rPr lang="en-IN" sz="1800" dirty="0">
                <a:solidFill>
                  <a:srgbClr val="010101"/>
                </a:solidFill>
                <a:latin typeface="Bookman Old Style" panose="02050604050505020204" pitchFamily="18" charset="0"/>
                <a:ea typeface="+mn-ea"/>
                <a:cs typeface="Poppins Light" panose="00000400000000000000" pitchFamily="2" charset="0"/>
              </a:rPr>
              <a:t>The tribunal’s findings were based on evidence, not conjectures, and aligned with the arbitral record, per </a:t>
            </a:r>
            <a:r>
              <a:rPr lang="en-IN" sz="1800" dirty="0" err="1">
                <a:solidFill>
                  <a:srgbClr val="010101"/>
                </a:solidFill>
                <a:latin typeface="Bookman Old Style" panose="02050604050505020204" pitchFamily="18" charset="0"/>
                <a:ea typeface="+mn-ea"/>
                <a:cs typeface="Poppins Light" panose="00000400000000000000" pitchFamily="2" charset="0"/>
              </a:rPr>
              <a:t>Ssangyong</a:t>
            </a:r>
            <a:r>
              <a:rPr lang="en-IN" sz="1800" dirty="0">
                <a:solidFill>
                  <a:srgbClr val="010101"/>
                </a:solidFill>
                <a:latin typeface="Bookman Old Style" panose="02050604050505020204" pitchFamily="18" charset="0"/>
                <a:ea typeface="+mn-ea"/>
                <a:cs typeface="Poppins Light" panose="00000400000000000000" pitchFamily="2" charset="0"/>
              </a:rPr>
              <a:t> Engineering v. NHAI (2019), which restricts Section 34 interference to clear errors.</a:t>
            </a:r>
          </a:p>
          <a:p>
            <a:pPr marL="628650" lvl="2" indent="-171450" algn="just" defTabSz="1838325" eaLnBrk="0" hangingPunct="0">
              <a:spcBef>
                <a:spcPct val="75000"/>
              </a:spcBef>
              <a:buClr>
                <a:schemeClr val="accent1"/>
              </a:buClr>
              <a:buSzPct val="100000"/>
              <a:buFont typeface="Symbol"/>
              <a:buChar char="·"/>
              <a:tabLst>
                <a:tab pos="457200" algn="l"/>
              </a:tabLst>
            </a:pPr>
            <a:r>
              <a:rPr lang="en-IN" sz="1800" b="1" dirty="0">
                <a:solidFill>
                  <a:srgbClr val="010101"/>
                </a:solidFill>
                <a:latin typeface="Bookman Old Style" panose="02050604050505020204" pitchFamily="18" charset="0"/>
                <a:ea typeface="+mn-ea"/>
                <a:cs typeface="Poppins Light" panose="00000400000000000000" pitchFamily="2" charset="0"/>
              </a:rPr>
              <a:t>Public Policy: </a:t>
            </a:r>
            <a:r>
              <a:rPr lang="en-IN" sz="1800" dirty="0">
                <a:solidFill>
                  <a:srgbClr val="010101"/>
                </a:solidFill>
                <a:latin typeface="Bookman Old Style" panose="02050604050505020204" pitchFamily="18" charset="0"/>
                <a:ea typeface="+mn-ea"/>
                <a:cs typeface="Poppins Light" panose="00000400000000000000" pitchFamily="2" charset="0"/>
              </a:rPr>
              <a:t>NHAI failed to prove fraud, corruption, or violation of India’s fundamental policy, as required post-2015 amendment. The award was consistent with public interest, compensating TKTR for NHAI’s breaches.</a:t>
            </a:r>
          </a:p>
          <a:p>
            <a:pPr marL="628650" lvl="2" indent="-171450" algn="just" defTabSz="1838325" eaLnBrk="0" hangingPunct="0">
              <a:spcBef>
                <a:spcPct val="75000"/>
              </a:spcBef>
              <a:buClr>
                <a:schemeClr val="accent1"/>
              </a:buClr>
              <a:buSzPct val="100000"/>
              <a:buFont typeface="Symbol"/>
              <a:buChar char="·"/>
              <a:tabLst>
                <a:tab pos="457200" algn="l"/>
              </a:tabLst>
            </a:pPr>
            <a:r>
              <a:rPr lang="en-IN" sz="1800" b="1" dirty="0">
                <a:solidFill>
                  <a:srgbClr val="010101"/>
                </a:solidFill>
                <a:latin typeface="Bookman Old Style" panose="02050604050505020204" pitchFamily="18" charset="0"/>
                <a:ea typeface="+mn-ea"/>
                <a:cs typeface="Poppins Light" panose="00000400000000000000" pitchFamily="2" charset="0"/>
              </a:rPr>
              <a:t>Jurisdiction and Limitation: </a:t>
            </a:r>
            <a:r>
              <a:rPr lang="en-IN" sz="1800" dirty="0">
                <a:solidFill>
                  <a:srgbClr val="010101"/>
                </a:solidFill>
                <a:latin typeface="Bookman Old Style" panose="02050604050505020204" pitchFamily="18" charset="0"/>
                <a:ea typeface="+mn-ea"/>
                <a:cs typeface="Poppins Light" panose="00000400000000000000" pitchFamily="2" charset="0"/>
              </a:rPr>
              <a:t>The 2013 agreement did not bar claims for ongoing losses (e.g., toll plaza relocation), and the tribunal had authority to adjudicate. Claims were within the limitation period, as losses persisted post-2013.</a:t>
            </a:r>
          </a:p>
        </p:txBody>
      </p:sp>
    </p:spTree>
    <p:extLst>
      <p:ext uri="{BB962C8B-B14F-4D97-AF65-F5344CB8AC3E}">
        <p14:creationId xmlns:p14="http://schemas.microsoft.com/office/powerpoint/2010/main" val="2619496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D2E4-AE4A-2F06-497A-951F5D8DD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0F1212-DA58-947C-E40A-9AFA568CF04F}"/>
              </a:ext>
            </a:extLst>
          </p:cNvPr>
          <p:cNvSpPr>
            <a:spLocks noGrp="1"/>
          </p:cNvSpPr>
          <p:nvPr>
            <p:ph type="title"/>
          </p:nvPr>
        </p:nvSpPr>
        <p:spPr>
          <a:xfrm>
            <a:off x="149942" y="0"/>
            <a:ext cx="11353800" cy="544761"/>
          </a:xfrm>
        </p:spPr>
        <p:txBody>
          <a:bodyPr>
            <a:normAutofit/>
          </a:bodyPr>
          <a:lstStyle/>
          <a:p>
            <a:pPr algn="l"/>
            <a:r>
              <a:rPr lang="en-IN" sz="2200" b="1" dirty="0">
                <a:solidFill>
                  <a:srgbClr val="007377"/>
                </a:solidFill>
                <a:latin typeface="Bookman Old Style" panose="02050604050505020204" pitchFamily="18" charset="0"/>
                <a:cs typeface="Poppins Medium" panose="00000600000000000000" pitchFamily="2" charset="0"/>
              </a:rPr>
              <a:t>Delhi Metro Rail Corporation v. Delhi Airport Metro Express </a:t>
            </a:r>
            <a:r>
              <a:rPr lang="en-IN" sz="2200" b="1" dirty="0" err="1">
                <a:solidFill>
                  <a:srgbClr val="007377"/>
                </a:solidFill>
                <a:latin typeface="Bookman Old Style" panose="02050604050505020204" pitchFamily="18" charset="0"/>
                <a:cs typeface="Poppins Medium" panose="00000600000000000000" pitchFamily="2" charset="0"/>
              </a:rPr>
              <a:t>Pvt.</a:t>
            </a:r>
            <a:r>
              <a:rPr lang="en-IN" sz="2200" b="1" dirty="0">
                <a:solidFill>
                  <a:srgbClr val="007377"/>
                </a:solidFill>
                <a:latin typeface="Bookman Old Style" panose="02050604050505020204" pitchFamily="18" charset="0"/>
                <a:cs typeface="Poppins Medium" panose="00000600000000000000" pitchFamily="2" charset="0"/>
              </a:rPr>
              <a:t> Ltd.</a:t>
            </a:r>
          </a:p>
        </p:txBody>
      </p:sp>
      <p:sp>
        <p:nvSpPr>
          <p:cNvPr id="4" name="TextBox 3">
            <a:extLst>
              <a:ext uri="{FF2B5EF4-FFF2-40B4-BE49-F238E27FC236}">
                <a16:creationId xmlns:a16="http://schemas.microsoft.com/office/drawing/2014/main" id="{1B216D61-4AA0-06CD-F4C4-13101B7C754B}"/>
              </a:ext>
            </a:extLst>
          </p:cNvPr>
          <p:cNvSpPr txBox="1"/>
          <p:nvPr/>
        </p:nvSpPr>
        <p:spPr>
          <a:xfrm>
            <a:off x="0" y="881743"/>
            <a:ext cx="11919857" cy="4685000"/>
          </a:xfrm>
          <a:prstGeom prst="rect">
            <a:avLst/>
          </a:prstGeom>
          <a:noFill/>
        </p:spPr>
        <p:txBody>
          <a:bodyPr wrap="square">
            <a:spAutoFit/>
          </a:bodyPr>
          <a:lstStyle>
            <a:defPPr>
              <a:defRPr lang="en-US"/>
            </a:defPPr>
            <a:lvl1pPr marL="17145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pPr marL="0" indent="0">
              <a:buNone/>
            </a:pPr>
            <a:r>
              <a:rPr lang="en-IN" dirty="0"/>
              <a:t>Project Overview</a:t>
            </a:r>
          </a:p>
          <a:p>
            <a:pPr>
              <a:lnSpc>
                <a:spcPct val="150000"/>
              </a:lnSpc>
            </a:pPr>
            <a:r>
              <a:rPr lang="en-IN" b="0" dirty="0"/>
              <a:t>The Delhi Airport Metro Express Line, a 22.7 km metro connecting New Delhi Railway Station to Indira Gandhi International Airport, was developed under a 2008 Concession Agreement between </a:t>
            </a:r>
            <a:r>
              <a:rPr lang="en-IN" dirty="0"/>
              <a:t>Delhi Metro Rail Corporation (DMRC), </a:t>
            </a:r>
            <a:r>
              <a:rPr lang="en-IN" b="0" dirty="0"/>
              <a:t>a state-owned entity, and </a:t>
            </a:r>
            <a:r>
              <a:rPr lang="en-IN" dirty="0"/>
              <a:t>Delhi Airport Metro Express </a:t>
            </a:r>
            <a:r>
              <a:rPr lang="en-IN" dirty="0" err="1"/>
              <a:t>Pvt.</a:t>
            </a:r>
            <a:r>
              <a:rPr lang="en-IN" dirty="0"/>
              <a:t> Ltd. (DAMEPL)</a:t>
            </a:r>
            <a:r>
              <a:rPr lang="en-IN" b="0" dirty="0"/>
              <a:t>, a special-purpose vehicle formed by a consortium of Reliance Infrastructure Ltd. (</a:t>
            </a:r>
            <a:r>
              <a:rPr lang="en-IN" b="0" dirty="0" err="1"/>
              <a:t>RInfra</a:t>
            </a:r>
            <a:r>
              <a:rPr lang="en-IN" b="0" dirty="0"/>
              <a:t>) and Construcciones y Auxiliar de </a:t>
            </a:r>
            <a:r>
              <a:rPr lang="en-IN" b="0" dirty="0" err="1"/>
              <a:t>Ferrocarriles</a:t>
            </a:r>
            <a:r>
              <a:rPr lang="en-IN" b="0" dirty="0"/>
              <a:t> SA, Spain.</a:t>
            </a:r>
          </a:p>
          <a:p>
            <a:pPr>
              <a:lnSpc>
                <a:spcPct val="150000"/>
              </a:lnSpc>
            </a:pPr>
            <a:r>
              <a:rPr lang="en-IN" b="0" dirty="0"/>
              <a:t>DMRC was responsible for civil works and government clearances, while DAMEPL handled financing, design, installation, and operations. The concession period extended until August 2038.</a:t>
            </a:r>
          </a:p>
          <a:p>
            <a:pPr>
              <a:lnSpc>
                <a:spcPct val="150000"/>
              </a:lnSpc>
            </a:pPr>
            <a:r>
              <a:rPr lang="en-IN" b="0" dirty="0"/>
              <a:t>The project faced delays, with commercial operations starting in February 2011 after safety clearances from the Commissioner of Metro Railway Safety (CMRS).</a:t>
            </a:r>
          </a:p>
        </p:txBody>
      </p:sp>
      <p:sp>
        <p:nvSpPr>
          <p:cNvPr id="3" name="Slide Number Placeholder 2">
            <a:extLst>
              <a:ext uri="{FF2B5EF4-FFF2-40B4-BE49-F238E27FC236}">
                <a16:creationId xmlns:a16="http://schemas.microsoft.com/office/drawing/2014/main" id="{5E9FE6DF-C5D7-91F6-2756-3D49F5AB2DF5}"/>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4644558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AD792-540E-72E4-A4CB-DDC408E2206A}"/>
              </a:ext>
            </a:extLst>
          </p:cNvPr>
          <p:cNvSpPr>
            <a:spLocks noGrp="1"/>
          </p:cNvSpPr>
          <p:nvPr>
            <p:ph type="title"/>
          </p:nvPr>
        </p:nvSpPr>
        <p:spPr/>
        <p:txBody>
          <a:bodyPr/>
          <a:lstStyle/>
          <a:p>
            <a:r>
              <a:rPr lang="en-US" dirty="0"/>
              <a:t>   </a:t>
            </a:r>
          </a:p>
        </p:txBody>
      </p:sp>
      <p:sp>
        <p:nvSpPr>
          <p:cNvPr id="4" name="Slide Number Placeholder 3">
            <a:extLst>
              <a:ext uri="{FF2B5EF4-FFF2-40B4-BE49-F238E27FC236}">
                <a16:creationId xmlns:a16="http://schemas.microsoft.com/office/drawing/2014/main" id="{9A7FC20C-1A58-AD29-70EB-BBC0EFDBCE2F}"/>
              </a:ext>
            </a:extLst>
          </p:cNvPr>
          <p:cNvSpPr>
            <a:spLocks noGrp="1"/>
          </p:cNvSpPr>
          <p:nvPr>
            <p:ph type="sldNum" sz="quarter" idx="12"/>
          </p:nvPr>
        </p:nvSpPr>
        <p:spPr/>
        <p:txBody>
          <a:bodyPr/>
          <a:lstStyle/>
          <a:p>
            <a:endParaRPr lang="en-IN" dirty="0"/>
          </a:p>
        </p:txBody>
      </p:sp>
      <p:sp>
        <p:nvSpPr>
          <p:cNvPr id="6" name="Title 1">
            <a:extLst>
              <a:ext uri="{FF2B5EF4-FFF2-40B4-BE49-F238E27FC236}">
                <a16:creationId xmlns:a16="http://schemas.microsoft.com/office/drawing/2014/main" id="{8CC7D46C-E296-21F2-D07C-02B50BBEA39A}"/>
              </a:ext>
            </a:extLst>
          </p:cNvPr>
          <p:cNvSpPr txBox="1">
            <a:spLocks/>
          </p:cNvSpPr>
          <p:nvPr/>
        </p:nvSpPr>
        <p:spPr>
          <a:xfrm>
            <a:off x="149942" y="0"/>
            <a:ext cx="11353800" cy="544761"/>
          </a:xfrm>
        </p:spPr>
        <p:txBody>
          <a:bodyPr>
            <a:normAutofit/>
          </a:bodyPr>
          <a:lstStyle>
            <a:lvl1pPr algn="l" rtl="0" eaLnBrk="0" fontAlgn="base" hangingPunct="0">
              <a:spcBef>
                <a:spcPct val="0"/>
              </a:spcBef>
              <a:spcAft>
                <a:spcPct val="0"/>
              </a:spcAft>
              <a:defRPr sz="2400">
                <a:solidFill>
                  <a:schemeClr val="accent3"/>
                </a:solidFill>
                <a:latin typeface="Book Antiqua" panose="02040602050305030304" pitchFamily="18" charset="0"/>
                <a:ea typeface="+mj-ea"/>
                <a:cs typeface="+mj-cs"/>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r>
              <a:rPr lang="en-IN" sz="2200" b="1" kern="0">
                <a:solidFill>
                  <a:srgbClr val="007377"/>
                </a:solidFill>
                <a:latin typeface="Bookman Old Style" panose="02050604050505020204" pitchFamily="18" charset="0"/>
                <a:cs typeface="Poppins Medium" panose="00000600000000000000" pitchFamily="2" charset="0"/>
              </a:rPr>
              <a:t>Delhi Metro Rail Corporation v. Delhi Airport Metro Express Pvt. Ltd.</a:t>
            </a:r>
            <a:endParaRPr lang="en-IN" sz="2200" b="1" kern="0" dirty="0">
              <a:solidFill>
                <a:srgbClr val="007377"/>
              </a:solidFill>
              <a:latin typeface="Bookman Old Style" panose="02050604050505020204" pitchFamily="18" charset="0"/>
              <a:cs typeface="Poppins Medium" panose="00000600000000000000" pitchFamily="2" charset="0"/>
            </a:endParaRPr>
          </a:p>
        </p:txBody>
      </p:sp>
      <p:sp>
        <p:nvSpPr>
          <p:cNvPr id="7" name="Content Placeholder 6">
            <a:extLst>
              <a:ext uri="{FF2B5EF4-FFF2-40B4-BE49-F238E27FC236}">
                <a16:creationId xmlns:a16="http://schemas.microsoft.com/office/drawing/2014/main" id="{924B0F98-4CCC-85EF-2EA4-3363892343AC}"/>
              </a:ext>
            </a:extLst>
          </p:cNvPr>
          <p:cNvSpPr txBox="1">
            <a:spLocks noGrp="1"/>
          </p:cNvSpPr>
          <p:nvPr>
            <p:ph idx="1"/>
          </p:nvPr>
        </p:nvSpPr>
        <p:spPr>
          <a:xfrm>
            <a:off x="187325" y="892277"/>
            <a:ext cx="11817350" cy="4876800"/>
          </a:xfrm>
          <a:prstGeom prst="rect">
            <a:avLst/>
          </a:prstGeom>
          <a:noFill/>
        </p:spPr>
        <p:txBody>
          <a:bodyPr wrap="square">
            <a:spAutoFit/>
          </a:bodyPr>
          <a:lstStyle>
            <a:defPPr>
              <a:defRPr lang="en-US"/>
            </a:defPPr>
            <a:lvl1pPr marL="17145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pPr marL="0" indent="0">
              <a:buNone/>
            </a:pPr>
            <a:r>
              <a:rPr lang="en-IN" dirty="0"/>
              <a:t>Dispute Origin</a:t>
            </a:r>
          </a:p>
          <a:p>
            <a:r>
              <a:rPr lang="en-IN" b="0" dirty="0"/>
              <a:t>In 2012, DAMEPL identified structural defects (e.g., cracks in girders) in DMRC’s civil works, alleging safety risks. On July 8, 2012, DAMEPL halted operations, citing unsafe conditions, and issued a notice to DMRC to cure defects within 90 days.</a:t>
            </a:r>
          </a:p>
          <a:p>
            <a:r>
              <a:rPr lang="en-IN" b="0" dirty="0"/>
              <a:t>On October 8, 2012, DAMEPL issued a termination notice, claiming DMRC failed to cure defects, constituting a material breach under Clause 29.5.1(</a:t>
            </a:r>
            <a:r>
              <a:rPr lang="en-IN" b="0" dirty="0" err="1"/>
              <a:t>i</a:t>
            </a:r>
            <a:r>
              <a:rPr lang="en-IN" b="0" dirty="0"/>
              <a:t>) of the agreement, which allowed termination if DMRC “failed to cure such breach or take effective steps for curing such breach” within the cure period.</a:t>
            </a:r>
          </a:p>
          <a:p>
            <a:r>
              <a:rPr lang="en-IN" b="0" dirty="0"/>
              <a:t>DMRC disputed the termination and initiated arbitration. Meanwhile, both parties jointly applied to CMRS for line reopening. On January 18, 2013, CMRS issued a conditional sanction with speed restrictions (50 kmph, increasable to 80 kmph in 10 kmph steps), allowing operations to resume.</a:t>
            </a:r>
          </a:p>
          <a:p>
            <a:r>
              <a:rPr lang="en-IN" b="0" dirty="0"/>
              <a:t>DAMEPL resumed operations in January 2013 but handed over the line to DMRC on June 30, 2013, citing persistent issues. DMRC has operated the line since July 2013.</a:t>
            </a:r>
          </a:p>
        </p:txBody>
      </p:sp>
    </p:spTree>
    <p:extLst>
      <p:ext uri="{BB962C8B-B14F-4D97-AF65-F5344CB8AC3E}">
        <p14:creationId xmlns:p14="http://schemas.microsoft.com/office/powerpoint/2010/main" val="1201348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E408A-CBAC-0592-6F80-7B0C5BECCC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4786A4-7125-29A9-7B74-88DF60C61C57}"/>
              </a:ext>
            </a:extLst>
          </p:cNvPr>
          <p:cNvSpPr>
            <a:spLocks noGrp="1"/>
          </p:cNvSpPr>
          <p:nvPr>
            <p:ph type="title"/>
          </p:nvPr>
        </p:nvSpPr>
        <p:spPr>
          <a:xfrm>
            <a:off x="138730" y="78885"/>
            <a:ext cx="10592498" cy="392361"/>
          </a:xfrm>
        </p:spPr>
        <p:txBody>
          <a:bodyPr>
            <a:normAutofit fontScale="90000"/>
          </a:bodyPr>
          <a:lstStyle/>
          <a:p>
            <a:pPr algn="l"/>
            <a:r>
              <a:rPr lang="en-IN" b="1" dirty="0">
                <a:solidFill>
                  <a:srgbClr val="007377"/>
                </a:solidFill>
                <a:latin typeface="Bookman Old Style" panose="02050604050505020204" pitchFamily="18" charset="0"/>
                <a:cs typeface="Poppins Medium" panose="00000600000000000000" pitchFamily="2" charset="0"/>
              </a:rPr>
              <a:t>Delhi Metro Rail Corporation v. Delhi Airport Metro Express </a:t>
            </a:r>
            <a:r>
              <a:rPr lang="en-IN" b="1" dirty="0" err="1">
                <a:solidFill>
                  <a:srgbClr val="007377"/>
                </a:solidFill>
                <a:latin typeface="Bookman Old Style" panose="02050604050505020204" pitchFamily="18" charset="0"/>
                <a:cs typeface="Poppins Medium" panose="00000600000000000000" pitchFamily="2" charset="0"/>
              </a:rPr>
              <a:t>Pvt.</a:t>
            </a:r>
            <a:r>
              <a:rPr lang="en-IN" b="1" dirty="0">
                <a:solidFill>
                  <a:srgbClr val="007377"/>
                </a:solidFill>
                <a:latin typeface="Bookman Old Style" panose="02050604050505020204" pitchFamily="18" charset="0"/>
                <a:cs typeface="Poppins Medium" panose="00000600000000000000" pitchFamily="2" charset="0"/>
              </a:rPr>
              <a:t> Ltd. </a:t>
            </a:r>
          </a:p>
        </p:txBody>
      </p:sp>
      <p:sp>
        <p:nvSpPr>
          <p:cNvPr id="4" name="TextBox 3">
            <a:extLst>
              <a:ext uri="{FF2B5EF4-FFF2-40B4-BE49-F238E27FC236}">
                <a16:creationId xmlns:a16="http://schemas.microsoft.com/office/drawing/2014/main" id="{38446458-5073-4CA3-0385-9DDC52A0570D}"/>
              </a:ext>
            </a:extLst>
          </p:cNvPr>
          <p:cNvSpPr txBox="1"/>
          <p:nvPr/>
        </p:nvSpPr>
        <p:spPr>
          <a:xfrm>
            <a:off x="138730" y="926340"/>
            <a:ext cx="11206976" cy="4178067"/>
          </a:xfrm>
          <a:prstGeom prst="rect">
            <a:avLst/>
          </a:prstGeom>
          <a:noFill/>
        </p:spPr>
        <p:txBody>
          <a:bodyPr wrap="square">
            <a:spAutoFit/>
          </a:bodyPr>
          <a:lstStyle>
            <a:defPPr>
              <a:defRPr lang="en-US"/>
            </a:defPPr>
            <a:lvl1pPr marL="17145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pPr marL="0" indent="0">
              <a:buNone/>
            </a:pPr>
            <a:r>
              <a:rPr lang="en-IN" dirty="0"/>
              <a:t>Arbitration Proceedings</a:t>
            </a:r>
          </a:p>
          <a:p>
            <a:r>
              <a:rPr lang="en-IN" dirty="0"/>
              <a:t>Arbitral Tribunal (May 11, 2017): </a:t>
            </a:r>
            <a:r>
              <a:rPr lang="en-IN" sz="1800" b="0" dirty="0">
                <a:solidFill>
                  <a:srgbClr val="010101"/>
                </a:solidFill>
                <a:latin typeface="Bookman Old Style" panose="02050604050505020204" pitchFamily="18" charset="0"/>
                <a:ea typeface="+mn-ea"/>
                <a:cs typeface="Poppins Light" panose="00000400000000000000" pitchFamily="2" charset="0"/>
              </a:rPr>
              <a:t>A three-member tribunal ruled in </a:t>
            </a:r>
            <a:r>
              <a:rPr lang="en-IN" sz="1800" b="0" dirty="0" err="1">
                <a:solidFill>
                  <a:srgbClr val="010101"/>
                </a:solidFill>
                <a:latin typeface="Bookman Old Style" panose="02050604050505020204" pitchFamily="18" charset="0"/>
                <a:ea typeface="+mn-ea"/>
                <a:cs typeface="Poppins Light" panose="00000400000000000000" pitchFamily="2" charset="0"/>
              </a:rPr>
              <a:t>favor</a:t>
            </a:r>
            <a:r>
              <a:rPr lang="en-IN" sz="1800" b="0" dirty="0">
                <a:solidFill>
                  <a:srgbClr val="010101"/>
                </a:solidFill>
                <a:latin typeface="Bookman Old Style" panose="02050604050505020204" pitchFamily="18" charset="0"/>
                <a:ea typeface="+mn-ea"/>
                <a:cs typeface="Poppins Light" panose="00000400000000000000" pitchFamily="2" charset="0"/>
              </a:rPr>
              <a:t> of DAMEPL, awarding Rs 2,782.33 crore plus interest (</a:t>
            </a:r>
            <a:r>
              <a:rPr lang="en-IN" sz="1800" b="0" dirty="0" err="1">
                <a:solidFill>
                  <a:srgbClr val="010101"/>
                </a:solidFill>
                <a:latin typeface="Bookman Old Style" panose="02050604050505020204" pitchFamily="18" charset="0"/>
                <a:ea typeface="+mn-ea"/>
                <a:cs typeface="Poppins Light" panose="00000400000000000000" pitchFamily="2" charset="0"/>
              </a:rPr>
              <a:t>totaling</a:t>
            </a:r>
            <a:r>
              <a:rPr lang="en-IN" sz="1800" b="0" dirty="0">
                <a:solidFill>
                  <a:srgbClr val="010101"/>
                </a:solidFill>
                <a:latin typeface="Bookman Old Style" panose="02050604050505020204" pitchFamily="18" charset="0"/>
                <a:ea typeface="+mn-ea"/>
                <a:cs typeface="Poppins Light" panose="00000400000000000000" pitchFamily="2" charset="0"/>
              </a:rPr>
              <a:t> ~Rs 7,687 crore by 2024), finding:</a:t>
            </a:r>
          </a:p>
          <a:p>
            <a:pPr lvl="2"/>
            <a:r>
              <a:rPr lang="en-IN" b="0" dirty="0"/>
              <a:t>DMRC’s failure to fully cure defects (e.g., girder cracks) within the 90-day cure period validated DAMEPL’s termination notice.</a:t>
            </a:r>
          </a:p>
          <a:p>
            <a:pPr lvl="2"/>
            <a:r>
              <a:rPr lang="en-IN" b="0" dirty="0"/>
              <a:t>The CMRS certificate’s speed restrictions (50 kmph) indicated unresolved defects, undermining the project’s high-speed connectivity goal.</a:t>
            </a:r>
          </a:p>
          <a:p>
            <a:r>
              <a:rPr lang="en-IN" dirty="0"/>
              <a:t>DMRC’s subsequent operation of the line was irrelevant to the termination’s validity: </a:t>
            </a:r>
            <a:r>
              <a:rPr lang="en-IN" b="0" dirty="0"/>
              <a:t>The tribunal interpreted Clause 29.5.1(</a:t>
            </a:r>
            <a:r>
              <a:rPr lang="en-IN" b="0" dirty="0" err="1"/>
              <a:t>i</a:t>
            </a:r>
            <a:r>
              <a:rPr lang="en-IN" b="0" dirty="0"/>
              <a:t>) to require full defect correction, not merely “effective steps”.</a:t>
            </a:r>
          </a:p>
          <a:p>
            <a:r>
              <a:rPr lang="en-IN" dirty="0"/>
              <a:t>Key Issue: </a:t>
            </a:r>
            <a:r>
              <a:rPr lang="en-IN" b="0" dirty="0"/>
              <a:t>Whether DMRC’s actions constituted “effective steps” to cure defects, rendering the termination invalid.</a:t>
            </a:r>
          </a:p>
        </p:txBody>
      </p:sp>
      <p:sp>
        <p:nvSpPr>
          <p:cNvPr id="3" name="Slide Number Placeholder 2">
            <a:extLst>
              <a:ext uri="{FF2B5EF4-FFF2-40B4-BE49-F238E27FC236}">
                <a16:creationId xmlns:a16="http://schemas.microsoft.com/office/drawing/2014/main" id="{28AB641A-1E02-9596-7676-9B6EF77FF28C}"/>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46463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56E7F-0299-3E2B-B835-1DC1E59A3C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43D8C0-770A-44BD-6D6D-90B4BFB4E6CE}"/>
              </a:ext>
            </a:extLst>
          </p:cNvPr>
          <p:cNvSpPr>
            <a:spLocks noGrp="1"/>
          </p:cNvSpPr>
          <p:nvPr>
            <p:ph type="title"/>
          </p:nvPr>
        </p:nvSpPr>
        <p:spPr>
          <a:xfrm>
            <a:off x="247185" y="0"/>
            <a:ext cx="11527971" cy="566533"/>
          </a:xfrm>
        </p:spPr>
        <p:txBody>
          <a:bodyPr>
            <a:normAutofit/>
          </a:bodyPr>
          <a:lstStyle/>
          <a:p>
            <a:pPr algn="l"/>
            <a:r>
              <a:rPr lang="en-IN" sz="2200" b="1" dirty="0">
                <a:solidFill>
                  <a:srgbClr val="007377"/>
                </a:solidFill>
                <a:latin typeface="Bookman Old Style" panose="02050604050505020204" pitchFamily="18" charset="0"/>
                <a:cs typeface="Poppins Medium" panose="00000600000000000000" pitchFamily="2" charset="0"/>
              </a:rPr>
              <a:t>Delhi Metro Rail Corporation v. Delhi Airport Metro Express </a:t>
            </a:r>
            <a:r>
              <a:rPr lang="en-IN" sz="2200" b="1" dirty="0" err="1">
                <a:solidFill>
                  <a:srgbClr val="007377"/>
                </a:solidFill>
                <a:latin typeface="Bookman Old Style" panose="02050604050505020204" pitchFamily="18" charset="0"/>
                <a:cs typeface="Poppins Medium" panose="00000600000000000000" pitchFamily="2" charset="0"/>
              </a:rPr>
              <a:t>Pvt.</a:t>
            </a:r>
            <a:r>
              <a:rPr lang="en-IN" sz="2200" b="1" dirty="0">
                <a:solidFill>
                  <a:srgbClr val="007377"/>
                </a:solidFill>
                <a:latin typeface="Bookman Old Style" panose="02050604050505020204" pitchFamily="18" charset="0"/>
                <a:cs typeface="Poppins Medium" panose="00000600000000000000" pitchFamily="2" charset="0"/>
              </a:rPr>
              <a:t> Ltd.</a:t>
            </a:r>
          </a:p>
        </p:txBody>
      </p:sp>
      <p:sp>
        <p:nvSpPr>
          <p:cNvPr id="5" name="TextBox 4">
            <a:extLst>
              <a:ext uri="{FF2B5EF4-FFF2-40B4-BE49-F238E27FC236}">
                <a16:creationId xmlns:a16="http://schemas.microsoft.com/office/drawing/2014/main" id="{C4B8DD68-D14F-5AB1-5303-38C408C81829}"/>
              </a:ext>
            </a:extLst>
          </p:cNvPr>
          <p:cNvSpPr txBox="1"/>
          <p:nvPr/>
        </p:nvSpPr>
        <p:spPr>
          <a:xfrm>
            <a:off x="247185" y="750455"/>
            <a:ext cx="11697629" cy="5009064"/>
          </a:xfrm>
          <a:prstGeom prst="rect">
            <a:avLst/>
          </a:prstGeom>
          <a:noFill/>
        </p:spPr>
        <p:txBody>
          <a:bodyPr wrap="square">
            <a:spAutoFit/>
          </a:bodyPr>
          <a:lstStyle>
            <a:defPPr>
              <a:defRPr lang="en-US"/>
            </a:defPPr>
            <a:lvl1pPr marL="17145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pPr marL="0" indent="0">
              <a:buNone/>
            </a:pPr>
            <a:r>
              <a:rPr lang="en-IN" dirty="0"/>
              <a:t>Judicial Journey</a:t>
            </a:r>
          </a:p>
          <a:p>
            <a:r>
              <a:rPr lang="en-IN" dirty="0"/>
              <a:t>Delhi High Court (Single Judge, 2018): </a:t>
            </a:r>
            <a:r>
              <a:rPr lang="en-IN" b="0" dirty="0"/>
              <a:t>DMRC challenged the award under Section 34, alleging patent illegality and public policy violations. The Single Judge dismissed the petition, upholding the tribunal’s findings as evidence-based and plausible, per Associate Builders v. DDA (2015). The judge noted the CMRS certificate’s conditions showed incomplete repairs, failing the high-speed connectivity objective.</a:t>
            </a:r>
          </a:p>
          <a:p>
            <a:r>
              <a:rPr lang="en-IN" dirty="0"/>
              <a:t>Delhi High Court (Division Bench, January 15, 2019): </a:t>
            </a:r>
            <a:r>
              <a:rPr lang="en-IN" b="0" dirty="0"/>
              <a:t>DMRC appealed under Section 37. The Division Bench partly allowed the appeal, setting aside the award, finding:</a:t>
            </a:r>
          </a:p>
          <a:p>
            <a:pPr lvl="2"/>
            <a:r>
              <a:rPr lang="en-IN" b="0" dirty="0"/>
              <a:t>The tribunal ignored vital evidence, notably the CMRS certificate, which indicated “effective steps” were taken, as operations resumed under statutory safety compliance (Metro Railways Act, 2002).</a:t>
            </a:r>
          </a:p>
          <a:p>
            <a:pPr lvl="2"/>
            <a:r>
              <a:rPr lang="en-IN" b="0" dirty="0"/>
              <a:t>The award was perverse and patently illegal under Section 34(2A), as it misread the termination clause and overlooked DMRC’s incremental progress.</a:t>
            </a:r>
          </a:p>
          <a:p>
            <a:pPr lvl="2"/>
            <a:r>
              <a:rPr lang="en-IN" b="0" dirty="0"/>
              <a:t>Issues not decided were remanded for fresh arbitration.</a:t>
            </a:r>
          </a:p>
        </p:txBody>
      </p:sp>
      <p:sp>
        <p:nvSpPr>
          <p:cNvPr id="3" name="Slide Number Placeholder 2">
            <a:extLst>
              <a:ext uri="{FF2B5EF4-FFF2-40B4-BE49-F238E27FC236}">
                <a16:creationId xmlns:a16="http://schemas.microsoft.com/office/drawing/2014/main" id="{EB58028E-E1E1-EDF5-47F3-4DB3C60E3E09}"/>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1156567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630A2-631F-8006-AD90-72D74F7A9B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46B236-C34D-D474-0D34-1D7D90EA319E}"/>
              </a:ext>
            </a:extLst>
          </p:cNvPr>
          <p:cNvSpPr>
            <a:spLocks noGrp="1"/>
          </p:cNvSpPr>
          <p:nvPr>
            <p:ph type="title"/>
          </p:nvPr>
        </p:nvSpPr>
        <p:spPr>
          <a:xfrm>
            <a:off x="165410" y="45089"/>
            <a:ext cx="11353800" cy="479447"/>
          </a:xfrm>
        </p:spPr>
        <p:txBody>
          <a:bodyPr>
            <a:normAutofit/>
          </a:bodyPr>
          <a:lstStyle/>
          <a:p>
            <a:pPr algn="l"/>
            <a:r>
              <a:rPr lang="en-IN" sz="2200" b="1" dirty="0">
                <a:solidFill>
                  <a:srgbClr val="007377"/>
                </a:solidFill>
                <a:latin typeface="Bookman Old Style" panose="02050604050505020204" pitchFamily="18" charset="0"/>
                <a:cs typeface="Poppins Medium" panose="00000600000000000000" pitchFamily="2" charset="0"/>
              </a:rPr>
              <a:t>Delhi Metro Rail Corporation v. Delhi Airport Metro Express </a:t>
            </a:r>
            <a:r>
              <a:rPr lang="en-IN" sz="2200" b="1" dirty="0" err="1">
                <a:solidFill>
                  <a:srgbClr val="007377"/>
                </a:solidFill>
                <a:latin typeface="Bookman Old Style" panose="02050604050505020204" pitchFamily="18" charset="0"/>
                <a:cs typeface="Poppins Medium" panose="00000600000000000000" pitchFamily="2" charset="0"/>
              </a:rPr>
              <a:t>Pvt.</a:t>
            </a:r>
            <a:r>
              <a:rPr lang="en-IN" sz="2200" b="1" dirty="0">
                <a:solidFill>
                  <a:srgbClr val="007377"/>
                </a:solidFill>
                <a:latin typeface="Bookman Old Style" panose="02050604050505020204" pitchFamily="18" charset="0"/>
                <a:cs typeface="Poppins Medium" panose="00000600000000000000" pitchFamily="2" charset="0"/>
              </a:rPr>
              <a:t> Ltd.</a:t>
            </a:r>
            <a:endParaRPr lang="en-IN" sz="14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733578F-7B74-921E-3433-FCC582427393}"/>
              </a:ext>
            </a:extLst>
          </p:cNvPr>
          <p:cNvSpPr txBox="1"/>
          <p:nvPr/>
        </p:nvSpPr>
        <p:spPr>
          <a:xfrm>
            <a:off x="165410" y="576943"/>
            <a:ext cx="11022980" cy="3624069"/>
          </a:xfrm>
          <a:prstGeom prst="rect">
            <a:avLst/>
          </a:prstGeom>
          <a:noFill/>
        </p:spPr>
        <p:txBody>
          <a:bodyPr wrap="square">
            <a:spAutoFit/>
          </a:bodyPr>
          <a:lstStyle>
            <a:defPPr>
              <a:defRPr lang="en-US"/>
            </a:defPPr>
            <a:lvl1pPr marL="0" indent="0" algn="just" defTabSz="1838325" eaLnBrk="0" hangingPunct="0">
              <a:spcBef>
                <a:spcPct val="75000"/>
              </a:spcBef>
              <a:buClr>
                <a:schemeClr val="accent1"/>
              </a:buClr>
              <a:buSzPct val="100000"/>
              <a:buFont typeface="Symbol"/>
              <a:buNone/>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r>
              <a:rPr lang="en-IN" dirty="0"/>
              <a:t>Supreme Court (September 9, 2021)</a:t>
            </a:r>
          </a:p>
          <a:p>
            <a:r>
              <a:rPr lang="en-IN" dirty="0"/>
              <a:t>DAMEPL filed a Special Leave Petition (SLP) under Article 136. </a:t>
            </a:r>
          </a:p>
          <a:p>
            <a:r>
              <a:rPr lang="en-IN" b="0" dirty="0"/>
              <a:t>A two-judge bench reversed the Division Bench, restoring the arbitral award, holding: </a:t>
            </a:r>
          </a:p>
          <a:p>
            <a:pPr marL="285750" indent="-285750">
              <a:buFont typeface="Arial" panose="020B0604020202020204" pitchFamily="34" charset="0"/>
              <a:buChar char="•"/>
            </a:pPr>
            <a:r>
              <a:rPr lang="en-IN" b="0" dirty="0"/>
              <a:t>The Division Bench overstepped Section 34’s narrow scope by re-evaluating facts and substituting its view, violating </a:t>
            </a:r>
            <a:r>
              <a:rPr lang="en-IN" b="0" dirty="0" err="1"/>
              <a:t>Ssangyong</a:t>
            </a:r>
            <a:r>
              <a:rPr lang="en-IN" b="0" dirty="0"/>
              <a:t> Engineering v. NHAI (2019). </a:t>
            </a:r>
          </a:p>
          <a:p>
            <a:pPr marL="285750" indent="-285750">
              <a:buFont typeface="Arial" panose="020B0604020202020204" pitchFamily="34" charset="0"/>
              <a:buChar char="•"/>
            </a:pPr>
            <a:r>
              <a:rPr lang="en-IN" b="0" dirty="0"/>
              <a:t>The tribunal’s findings on defects and CMRS conditions were factual, not open to judicial review unless patently unreasonable. </a:t>
            </a:r>
          </a:p>
          <a:p>
            <a:pPr marL="285750" indent="-285750">
              <a:buFont typeface="Arial" panose="020B0604020202020204" pitchFamily="34" charset="0"/>
              <a:buChar char="•"/>
            </a:pPr>
            <a:r>
              <a:rPr lang="en-IN" b="0" dirty="0"/>
              <a:t>Patent illegality requires errors “going to the root of the matter,” not superficial misinterpretations.</a:t>
            </a:r>
          </a:p>
        </p:txBody>
      </p:sp>
      <p:sp>
        <p:nvSpPr>
          <p:cNvPr id="3" name="Slide Number Placeholder 2">
            <a:extLst>
              <a:ext uri="{FF2B5EF4-FFF2-40B4-BE49-F238E27FC236}">
                <a16:creationId xmlns:a16="http://schemas.microsoft.com/office/drawing/2014/main" id="{85D965C7-EA40-AC08-B2FF-6AAA9C7FA19D}"/>
              </a:ext>
            </a:extLst>
          </p:cNvPr>
          <p:cNvSpPr>
            <a:spLocks noGrp="1"/>
          </p:cNvSpPr>
          <p:nvPr>
            <p:ph type="sldNum" sz="quarter" idx="12"/>
          </p:nvPr>
        </p:nvSpPr>
        <p:spPr/>
        <p:txBody>
          <a:bodyPr/>
          <a:lstStyle/>
          <a:p>
            <a:endParaRPr lang="en-IN" dirty="0"/>
          </a:p>
        </p:txBody>
      </p:sp>
      <p:sp>
        <p:nvSpPr>
          <p:cNvPr id="6" name="TextBox 5">
            <a:extLst>
              <a:ext uri="{FF2B5EF4-FFF2-40B4-BE49-F238E27FC236}">
                <a16:creationId xmlns:a16="http://schemas.microsoft.com/office/drawing/2014/main" id="{31E2FC9B-B1DD-43B1-21D0-CD983202989E}"/>
              </a:ext>
            </a:extLst>
          </p:cNvPr>
          <p:cNvSpPr txBox="1"/>
          <p:nvPr/>
        </p:nvSpPr>
        <p:spPr>
          <a:xfrm>
            <a:off x="265770" y="4253419"/>
            <a:ext cx="10922620" cy="854080"/>
          </a:xfrm>
          <a:prstGeom prst="rect">
            <a:avLst/>
          </a:prstGeom>
          <a:noFill/>
        </p:spPr>
        <p:txBody>
          <a:bodyPr wrap="square">
            <a:spAutoFit/>
          </a:bodyPr>
          <a:lstStyle>
            <a:defPPr>
              <a:defRPr lang="en-US"/>
            </a:defPPr>
            <a:lvl1pPr marL="0" indent="0" algn="just" defTabSz="1838325" eaLnBrk="0" hangingPunct="0">
              <a:spcBef>
                <a:spcPct val="75000"/>
              </a:spcBef>
              <a:buClr>
                <a:schemeClr val="accent1"/>
              </a:buClr>
              <a:buSzPct val="100000"/>
              <a:buFont typeface="Symbol"/>
              <a:buNone/>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r>
              <a:rPr lang="en-IN" dirty="0"/>
              <a:t>Review Petition (November 2021):</a:t>
            </a:r>
          </a:p>
          <a:p>
            <a:pPr marL="285750" indent="-285750">
              <a:buFont typeface="Arial" panose="020B0604020202020204" pitchFamily="34" charset="0"/>
              <a:buChar char="•"/>
            </a:pPr>
            <a:r>
              <a:rPr lang="en-IN" b="0" dirty="0"/>
              <a:t>DMRC’s review petition was dismissed, affirming the 2021 judgmen</a:t>
            </a:r>
            <a:r>
              <a:rPr lang="en-IN" dirty="0"/>
              <a:t>t.</a:t>
            </a:r>
          </a:p>
        </p:txBody>
      </p:sp>
    </p:spTree>
    <p:extLst>
      <p:ext uri="{BB962C8B-B14F-4D97-AF65-F5344CB8AC3E}">
        <p14:creationId xmlns:p14="http://schemas.microsoft.com/office/powerpoint/2010/main" val="33758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132D3-EC22-DD85-FA06-81DFFBB4A0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F8A933-DC6A-AC69-6BF7-FE663AB6F011}"/>
              </a:ext>
            </a:extLst>
          </p:cNvPr>
          <p:cNvSpPr>
            <a:spLocks noGrp="1"/>
          </p:cNvSpPr>
          <p:nvPr>
            <p:ph type="title"/>
          </p:nvPr>
        </p:nvSpPr>
        <p:spPr>
          <a:xfrm>
            <a:off x="157186" y="10408"/>
            <a:ext cx="12205933" cy="555647"/>
          </a:xfrm>
        </p:spPr>
        <p:txBody>
          <a:bodyPr>
            <a:normAutofit/>
          </a:bodyPr>
          <a:lstStyle/>
          <a:p>
            <a:pPr algn="l"/>
            <a:r>
              <a:rPr lang="en-IN" sz="2200" b="1" dirty="0">
                <a:solidFill>
                  <a:srgbClr val="007377"/>
                </a:solidFill>
                <a:latin typeface="Bookman Old Style" panose="02050604050505020204" pitchFamily="18" charset="0"/>
                <a:cs typeface="Poppins Medium" panose="00000600000000000000" pitchFamily="2" charset="0"/>
              </a:rPr>
              <a:t>Delhi Metro Rail Corporation v. Delhi Airport Metro Express </a:t>
            </a:r>
            <a:r>
              <a:rPr lang="en-IN" sz="2200" b="1" dirty="0" err="1">
                <a:solidFill>
                  <a:srgbClr val="007377"/>
                </a:solidFill>
                <a:latin typeface="Bookman Old Style" panose="02050604050505020204" pitchFamily="18" charset="0"/>
                <a:cs typeface="Poppins Medium" panose="00000600000000000000" pitchFamily="2" charset="0"/>
              </a:rPr>
              <a:t>Pvt.</a:t>
            </a:r>
            <a:r>
              <a:rPr lang="en-IN" sz="2200" b="1" dirty="0">
                <a:solidFill>
                  <a:srgbClr val="007377"/>
                </a:solidFill>
                <a:latin typeface="Bookman Old Style" panose="02050604050505020204" pitchFamily="18" charset="0"/>
                <a:cs typeface="Poppins Medium" panose="00000600000000000000" pitchFamily="2" charset="0"/>
              </a:rPr>
              <a:t> Ltd.</a:t>
            </a:r>
            <a:endParaRPr lang="en-IN" sz="1400" b="1"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39A1711-6D5D-F28C-0472-BB96725580B3}"/>
              </a:ext>
            </a:extLst>
          </p:cNvPr>
          <p:cNvSpPr txBox="1"/>
          <p:nvPr/>
        </p:nvSpPr>
        <p:spPr>
          <a:xfrm>
            <a:off x="157186" y="566055"/>
            <a:ext cx="11871527" cy="6494085"/>
          </a:xfrm>
          <a:prstGeom prst="rect">
            <a:avLst/>
          </a:prstGeom>
          <a:noFill/>
        </p:spPr>
        <p:txBody>
          <a:bodyPr wrap="square">
            <a:spAutoFit/>
          </a:bodyPr>
          <a:lstStyle>
            <a:defPPr>
              <a:defRPr lang="en-US"/>
            </a:defPPr>
            <a:lvl1pPr marL="0" indent="0" algn="just" defTabSz="1838325" eaLnBrk="0" hangingPunct="0">
              <a:spcBef>
                <a:spcPct val="75000"/>
              </a:spcBef>
              <a:buClr>
                <a:schemeClr val="accent1"/>
              </a:buClr>
              <a:buSzPct val="100000"/>
              <a:buFont typeface="Symbol"/>
              <a:buNone/>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3pPr marL="628650" lvl="2"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3pPr>
          </a:lstStyle>
          <a:p>
            <a:r>
              <a:rPr lang="en-IN" sz="1600" dirty="0"/>
              <a:t>Curative Petition (April 10, 2024): </a:t>
            </a:r>
            <a:r>
              <a:rPr lang="en-IN" sz="1600" b="0" dirty="0"/>
              <a:t>DMRC filed a curative petition under Article 142, an extraordinary remedy for “grave miscarriage of justice” or “abuse of process”. A three-judge bench (CJI D.Y. Chandrachud, Justices B.R. Gavai, Surya Kant) allowed the petition, setting aside the 2021 judgment and arbitral award, restoring the Division Bench’s 2019 ruling. </a:t>
            </a:r>
          </a:p>
          <a:p>
            <a:r>
              <a:rPr lang="en-IN" sz="1600" dirty="0"/>
              <a:t>Key findings:</a:t>
            </a:r>
          </a:p>
          <a:p>
            <a:pPr marL="285750" indent="-285750">
              <a:buFont typeface="Arial" panose="020B0604020202020204" pitchFamily="34" charset="0"/>
              <a:buChar char="•"/>
            </a:pPr>
            <a:r>
              <a:rPr lang="en-IN" sz="1600" dirty="0"/>
              <a:t>Patent Illegality: </a:t>
            </a:r>
            <a:r>
              <a:rPr lang="en-IN" sz="1600" b="0" dirty="0"/>
              <a:t>The tribunal misinterpreted Clause 29.5.1(</a:t>
            </a:r>
            <a:r>
              <a:rPr lang="en-IN" sz="1600" b="0" dirty="0" err="1"/>
              <a:t>i</a:t>
            </a:r>
            <a:r>
              <a:rPr lang="en-IN" sz="1600" b="0" dirty="0"/>
              <a:t>), that allowed termination only if DMRC failed to cure defects or take “effective steps.” </a:t>
            </a:r>
          </a:p>
          <a:p>
            <a:pPr marL="285750" indent="-285750">
              <a:buFont typeface="Arial" panose="020B0604020202020204" pitchFamily="34" charset="0"/>
              <a:buChar char="•"/>
            </a:pPr>
            <a:r>
              <a:rPr lang="en-IN" sz="1600" b="0" dirty="0"/>
              <a:t>The CMRS certificate, issued after joint application and inspection, showed DMRC took effective steps (e.g., repairs enabling safe operations at 50 kmph), invalidating the termination.</a:t>
            </a:r>
          </a:p>
          <a:p>
            <a:pPr marL="285750" indent="-285750">
              <a:buFont typeface="Arial" panose="020B0604020202020204" pitchFamily="34" charset="0"/>
              <a:buChar char="•"/>
            </a:pPr>
            <a:r>
              <a:rPr lang="en-US" sz="1600" dirty="0"/>
              <a:t>Ignoring Vital Evidence: </a:t>
            </a:r>
            <a:r>
              <a:rPr lang="en-US" sz="1600" b="0" dirty="0"/>
              <a:t>The tribunal wrongly focused on CMRS speed restrictions, concluding defects were uncured, and failed to explain why DMRC’s actions weren’t “effective steps.” This rendered the award perverse, per Associate Builders (2015) and </a:t>
            </a:r>
            <a:r>
              <a:rPr lang="en-US" sz="1600" b="0" dirty="0" err="1"/>
              <a:t>Ssangyong</a:t>
            </a:r>
            <a:r>
              <a:rPr lang="en-US" sz="1600" b="0" dirty="0"/>
              <a:t> (2019).</a:t>
            </a:r>
          </a:p>
          <a:p>
            <a:pPr marL="285750" indent="-285750">
              <a:buFont typeface="Arial" panose="020B0604020202020204" pitchFamily="34" charset="0"/>
              <a:buChar char="•"/>
            </a:pPr>
            <a:r>
              <a:rPr lang="en-US" sz="1600" dirty="0"/>
              <a:t>Miscarriage of Justice: </a:t>
            </a:r>
            <a:r>
              <a:rPr lang="en-US" sz="1600" b="0" dirty="0"/>
              <a:t>The 2021 Supreme Court judgment, by restoring the award, caused a “grave miscarriage of justice” by imposing a Rs 7,687 crore burden on a public utility, despite evidence of DMRC’s compliance. The Division Bench correctly identified the award’s illegality.</a:t>
            </a:r>
          </a:p>
          <a:p>
            <a:pPr marL="285750" indent="-285750">
              <a:buFont typeface="Arial" panose="020B0604020202020204" pitchFamily="34" charset="0"/>
              <a:buChar char="•"/>
            </a:pPr>
            <a:r>
              <a:rPr lang="en-US" sz="1600" dirty="0"/>
              <a:t>Curative Scope: </a:t>
            </a:r>
            <a:r>
              <a:rPr lang="en-US" sz="1600" b="0" dirty="0"/>
              <a:t>The court clarified curative jurisdiction is exceptional, not a routine fifth stage of challenge, but justified here to prevent public fund misuse.</a:t>
            </a:r>
          </a:p>
          <a:p>
            <a:pPr marL="285750" indent="-285750">
              <a:buFont typeface="Arial" panose="020B0604020202020204" pitchFamily="34" charset="0"/>
              <a:buChar char="•"/>
            </a:pPr>
            <a:r>
              <a:rPr lang="en-US" sz="1600" dirty="0"/>
              <a:t>Outcome: </a:t>
            </a:r>
            <a:r>
              <a:rPr lang="en-US" sz="1600" b="0" dirty="0"/>
              <a:t>The award was set aside, relieving DMRC of the liability. DAMEPL’s Rs 2,802 crore investment was noted, but DMRC had paid Rs 2,599.18 crore, with Rs 5,088 crore outstanding as of January 31, 2024.</a:t>
            </a:r>
          </a:p>
          <a:p>
            <a:pPr marL="285750" indent="-285750">
              <a:buFont typeface="Arial" panose="020B0604020202020204" pitchFamily="34" charset="0"/>
              <a:buChar char="•"/>
            </a:pPr>
            <a:endParaRPr lang="en-IN" sz="1600" b="0" dirty="0"/>
          </a:p>
        </p:txBody>
      </p:sp>
      <p:sp>
        <p:nvSpPr>
          <p:cNvPr id="3" name="Slide Number Placeholder 2">
            <a:extLst>
              <a:ext uri="{FF2B5EF4-FFF2-40B4-BE49-F238E27FC236}">
                <a16:creationId xmlns:a16="http://schemas.microsoft.com/office/drawing/2014/main" id="{044A247E-138F-FE8C-CDA5-A321EE040124}"/>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27321755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7FA0B-9AE5-11A0-3848-9737FAB41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823431-0464-DC4D-F981-7F26738E99C4}"/>
              </a:ext>
            </a:extLst>
          </p:cNvPr>
          <p:cNvSpPr>
            <a:spLocks noGrp="1"/>
          </p:cNvSpPr>
          <p:nvPr>
            <p:ph type="title"/>
          </p:nvPr>
        </p:nvSpPr>
        <p:spPr>
          <a:xfrm>
            <a:off x="279311" y="0"/>
            <a:ext cx="11231136" cy="422171"/>
          </a:xfrm>
        </p:spPr>
        <p:txBody>
          <a:bodyPr/>
          <a:lstStyle/>
          <a:p>
            <a:pPr algn="just"/>
            <a:r>
              <a:rPr lang="en-US" sz="2200" b="1" dirty="0">
                <a:solidFill>
                  <a:srgbClr val="007377"/>
                </a:solidFill>
                <a:latin typeface="Bookman Old Style" panose="02050604050505020204" pitchFamily="18" charset="0"/>
                <a:cs typeface="Poppins Medium" panose="00000600000000000000" pitchFamily="2" charset="0"/>
              </a:rPr>
              <a:t>Afcons Infra v. Ircon</a:t>
            </a:r>
          </a:p>
        </p:txBody>
      </p:sp>
      <p:sp>
        <p:nvSpPr>
          <p:cNvPr id="4" name="TextBox 3">
            <a:extLst>
              <a:ext uri="{FF2B5EF4-FFF2-40B4-BE49-F238E27FC236}">
                <a16:creationId xmlns:a16="http://schemas.microsoft.com/office/drawing/2014/main" id="{B78B0A59-CDB5-6ECB-AB6E-5478CD107C34}"/>
              </a:ext>
            </a:extLst>
          </p:cNvPr>
          <p:cNvSpPr txBox="1"/>
          <p:nvPr/>
        </p:nvSpPr>
        <p:spPr>
          <a:xfrm>
            <a:off x="279311" y="713290"/>
            <a:ext cx="11285034"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171450" lvl="0" indent="-171450" algn="just" defTabSz="1838325" eaLnBrk="0" hangingPunct="0">
              <a:spcBef>
                <a:spcPct val="75000"/>
              </a:spcBef>
              <a:buClr>
                <a:schemeClr val="accent1"/>
              </a:buClr>
              <a:buSzPct val="100000"/>
              <a:buFont typeface="Symbol"/>
              <a:buChar char="·"/>
              <a:tabLst>
                <a:tab pos="457200" algn="l"/>
              </a:tabLst>
              <a:defRPr sz="1600" b="1">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spcBef>
                <a:spcPct val="25000"/>
              </a:spcBef>
              <a:buClr>
                <a:schemeClr val="accent1"/>
              </a:buClr>
              <a:buSzPct val="100000"/>
              <a:buFont typeface="Aria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IN" dirty="0"/>
              <a:t>Project: </a:t>
            </a:r>
            <a:r>
              <a:rPr lang="en-IN" b="0" dirty="0"/>
              <a:t>USBRL rail project in J&amp;K, executed by Ircon; Afcons subcontracted for tunnels and bridges (contract dated Nov 4, 2004).</a:t>
            </a:r>
          </a:p>
          <a:p>
            <a:r>
              <a:rPr lang="en-IN" dirty="0"/>
              <a:t>Dispute: </a:t>
            </a:r>
            <a:r>
              <a:rPr lang="en-IN" b="0" dirty="0"/>
              <a:t>Delays blamed on both sides – Afcons for inefficiency, Ircon for delayed site access and approvals. Afcons sought EOT and costs; Ircon imposed penalties.</a:t>
            </a:r>
          </a:p>
          <a:p>
            <a:r>
              <a:rPr lang="en-IN" dirty="0"/>
              <a:t>Arbitration: </a:t>
            </a:r>
            <a:r>
              <a:rPr lang="en-IN" b="0" dirty="0"/>
              <a:t>Tribunal upheld </a:t>
            </a:r>
            <a:r>
              <a:rPr lang="en-IN" b="0" dirty="0" err="1"/>
              <a:t>Afcons'</a:t>
            </a:r>
            <a:r>
              <a:rPr lang="en-IN" b="0" dirty="0"/>
              <a:t> claims, granted EOT and compensation; rejected Ircon’s counterclaims.</a:t>
            </a:r>
          </a:p>
          <a:p>
            <a:r>
              <a:rPr lang="en-IN" dirty="0"/>
              <a:t>Ircon’s Challenge (Sec 34):</a:t>
            </a:r>
          </a:p>
          <a:p>
            <a:pPr lvl="1"/>
            <a:r>
              <a:rPr lang="en-IN" dirty="0"/>
              <a:t>Grounds: Patent illegality, violation of natural justice, public policy breach.</a:t>
            </a:r>
          </a:p>
          <a:p>
            <a:pPr lvl="1"/>
            <a:r>
              <a:rPr lang="en-IN" dirty="0"/>
              <a:t>Court Ruling (Delhi HC, Apr 26, 2023): Challenge dismissed.</a:t>
            </a:r>
          </a:p>
          <a:p>
            <a:r>
              <a:rPr lang="en-IN" dirty="0"/>
              <a:t>Key Findings:</a:t>
            </a:r>
          </a:p>
          <a:p>
            <a:pPr lvl="1"/>
            <a:r>
              <a:rPr lang="en-IN" dirty="0"/>
              <a:t>EOT award based on evidence and contract – no patent illegality.</a:t>
            </a:r>
          </a:p>
          <a:p>
            <a:pPr lvl="1"/>
            <a:r>
              <a:rPr lang="en-IN" dirty="0"/>
              <a:t>Natural justice upheld – fair hearings and due process followed.</a:t>
            </a:r>
          </a:p>
          <a:p>
            <a:pPr lvl="1"/>
            <a:r>
              <a:rPr lang="en-IN" dirty="0"/>
              <a:t>No public policy violation – award enforceable.</a:t>
            </a:r>
          </a:p>
          <a:p>
            <a:r>
              <a:rPr lang="en-IN" dirty="0"/>
              <a:t>Significance: Reinforces finality of arbitration in infra disputes; limited judicial interference under Sec 34 &amp; 37.</a:t>
            </a:r>
          </a:p>
        </p:txBody>
      </p:sp>
      <p:sp>
        <p:nvSpPr>
          <p:cNvPr id="3" name="Slide Number Placeholder 2">
            <a:extLst>
              <a:ext uri="{FF2B5EF4-FFF2-40B4-BE49-F238E27FC236}">
                <a16:creationId xmlns:a16="http://schemas.microsoft.com/office/drawing/2014/main" id="{4FE44782-A442-165F-CB40-C029276A474C}"/>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3715455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1AB04-B247-7629-2456-BA30FC6BDA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133255-303B-9BDE-21BD-6A42E7C70998}"/>
              </a:ext>
            </a:extLst>
          </p:cNvPr>
          <p:cNvSpPr>
            <a:spLocks noGrp="1"/>
          </p:cNvSpPr>
          <p:nvPr>
            <p:ph type="title"/>
          </p:nvPr>
        </p:nvSpPr>
        <p:spPr>
          <a:xfrm>
            <a:off x="95050" y="111230"/>
            <a:ext cx="10515600" cy="335085"/>
          </a:xfrm>
        </p:spPr>
        <p:txBody>
          <a:bodyPr/>
          <a:lstStyle/>
          <a:p>
            <a:pPr algn="just"/>
            <a:r>
              <a:rPr lang="en-US" sz="2200" b="1" dirty="0">
                <a:solidFill>
                  <a:srgbClr val="007377"/>
                </a:solidFill>
                <a:latin typeface="Bookman Old Style" panose="02050604050505020204" pitchFamily="18" charset="0"/>
                <a:cs typeface="Poppins Medium" panose="00000600000000000000" pitchFamily="2" charset="0"/>
              </a:rPr>
              <a:t>Gayatri </a:t>
            </a:r>
            <a:r>
              <a:rPr lang="en-US" sz="2200" b="1" dirty="0" err="1">
                <a:solidFill>
                  <a:srgbClr val="007377"/>
                </a:solidFill>
                <a:latin typeface="Bookman Old Style" panose="02050604050505020204" pitchFamily="18" charset="0"/>
                <a:cs typeface="Poppins Medium" panose="00000600000000000000" pitchFamily="2" charset="0"/>
              </a:rPr>
              <a:t>Balasamy</a:t>
            </a:r>
            <a:r>
              <a:rPr lang="en-US" sz="2200" b="1" dirty="0">
                <a:solidFill>
                  <a:srgbClr val="007377"/>
                </a:solidFill>
                <a:latin typeface="Bookman Old Style" panose="02050604050505020204" pitchFamily="18" charset="0"/>
                <a:cs typeface="Poppins Medium" panose="00000600000000000000" pitchFamily="2" charset="0"/>
              </a:rPr>
              <a:t> v. ISG </a:t>
            </a:r>
            <a:r>
              <a:rPr lang="en-US" sz="2200" b="1" dirty="0" err="1">
                <a:solidFill>
                  <a:srgbClr val="007377"/>
                </a:solidFill>
                <a:latin typeface="Bookman Old Style" panose="02050604050505020204" pitchFamily="18" charset="0"/>
                <a:cs typeface="Poppins Medium" panose="00000600000000000000" pitchFamily="2" charset="0"/>
              </a:rPr>
              <a:t>Novasoft</a:t>
            </a:r>
            <a:r>
              <a:rPr lang="en-US" sz="2200" b="1" dirty="0">
                <a:solidFill>
                  <a:srgbClr val="007377"/>
                </a:solidFill>
                <a:latin typeface="Bookman Old Style" panose="02050604050505020204" pitchFamily="18" charset="0"/>
                <a:cs typeface="Poppins Medium" panose="00000600000000000000" pitchFamily="2" charset="0"/>
              </a:rPr>
              <a:t> (2025)</a:t>
            </a:r>
          </a:p>
        </p:txBody>
      </p:sp>
      <p:sp>
        <p:nvSpPr>
          <p:cNvPr id="4" name="TextBox 3">
            <a:extLst>
              <a:ext uri="{FF2B5EF4-FFF2-40B4-BE49-F238E27FC236}">
                <a16:creationId xmlns:a16="http://schemas.microsoft.com/office/drawing/2014/main" id="{AFD67203-C8D0-2CCA-D293-7B84A1CD11BE}"/>
              </a:ext>
            </a:extLst>
          </p:cNvPr>
          <p:cNvSpPr txBox="1"/>
          <p:nvPr/>
        </p:nvSpPr>
        <p:spPr>
          <a:xfrm>
            <a:off x="453483" y="727074"/>
            <a:ext cx="11285034" cy="54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marL="171450" lvl="0" indent="-171450" algn="just" defTabSz="1838325" eaLnBrk="0" hangingPunct="0">
              <a:spcBef>
                <a:spcPct val="75000"/>
              </a:spcBef>
              <a:buClr>
                <a:schemeClr val="accent1"/>
              </a:buClr>
              <a:buSzPct val="100000"/>
              <a:buFont typeface="Symbol"/>
              <a:buChar char="·"/>
              <a:tabLst>
                <a:tab pos="457200" algn="l"/>
              </a:tabLst>
              <a:defRPr sz="1600" b="1">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spcBef>
                <a:spcPct val="25000"/>
              </a:spcBef>
              <a:buClr>
                <a:schemeClr val="accent1"/>
              </a:buClr>
              <a:buSzPct val="100000"/>
              <a:buFont typeface="Aria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IN" dirty="0"/>
              <a:t>Bench Composition: 5-Judge Constitution Bench</a:t>
            </a:r>
          </a:p>
          <a:p>
            <a:pPr lvl="1"/>
            <a:r>
              <a:rPr lang="en-IN" b="0" dirty="0"/>
              <a:t>Majority Decision: 4:1</a:t>
            </a:r>
          </a:p>
          <a:p>
            <a:pPr lvl="1"/>
            <a:r>
              <a:rPr lang="en-IN" dirty="0"/>
              <a:t> </a:t>
            </a:r>
            <a:r>
              <a:rPr lang="en-IN" b="0" dirty="0"/>
              <a:t>Majority Opinion (Authored by CJI Sanjiv Khanna)</a:t>
            </a:r>
          </a:p>
          <a:p>
            <a:pPr marL="171450" lvl="1" indent="0">
              <a:buNone/>
            </a:pPr>
            <a:endParaRPr lang="en-IN" b="0" dirty="0"/>
          </a:p>
          <a:p>
            <a:r>
              <a:rPr lang="en-IN" dirty="0"/>
              <a:t>Limited Modification Power:</a:t>
            </a:r>
          </a:p>
          <a:p>
            <a:pPr lvl="1"/>
            <a:r>
              <a:rPr lang="en-IN" b="0" dirty="0"/>
              <a:t>Courts can modify arbitral awards under Section 34 in narrowly defined circumstances, resolving the conflict with M. Hakeem (2021), which barred modifications.</a:t>
            </a:r>
          </a:p>
          <a:p>
            <a:pPr marL="171450" lvl="1" indent="0">
              <a:buNone/>
            </a:pPr>
            <a:endParaRPr lang="en-IN" b="0" dirty="0"/>
          </a:p>
          <a:p>
            <a:r>
              <a:rPr lang="en-IN" dirty="0"/>
              <a:t>Permissible modifications include:</a:t>
            </a:r>
          </a:p>
          <a:p>
            <a:pPr lvl="1"/>
            <a:r>
              <a:rPr lang="en-IN" dirty="0"/>
              <a:t>Severable Awards: When an invalid part (e.g., on a non-arbitrable issue) can be surgically separated without affecting the valid portion (e.g., severing unrelated damages, as in J.C. Budhraja v. Orissa Mining, 2008).</a:t>
            </a:r>
          </a:p>
          <a:p>
            <a:pPr lvl="1"/>
            <a:r>
              <a:rPr lang="en-IN" dirty="0"/>
              <a:t>Clerical Errors: Correcting computational, typographical, or clerical mistakes, per Section 34(2)(b)(</a:t>
            </a:r>
            <a:r>
              <a:rPr lang="en-IN" dirty="0" err="1"/>
              <a:t>i</a:t>
            </a:r>
            <a:r>
              <a:rPr lang="en-IN" dirty="0"/>
              <a:t>).</a:t>
            </a:r>
          </a:p>
          <a:p>
            <a:pPr lvl="1"/>
            <a:r>
              <a:rPr lang="en-IN" dirty="0"/>
              <a:t>Post-Award Interest: Adjusting interest rates or periods, as in Tata Hydroelectric v. Union of India (2003).</a:t>
            </a:r>
          </a:p>
          <a:p>
            <a:pPr lvl="1"/>
            <a:r>
              <a:rPr lang="en-IN" dirty="0"/>
              <a:t>Article 142: Exceptional modifications to achieve “complete justice,” exercised cautiously (e.g., Oriental Structural Engineers v. Kerala, 2021).</a:t>
            </a:r>
          </a:p>
          <a:p>
            <a:endParaRPr lang="en-IN" dirty="0"/>
          </a:p>
          <a:p>
            <a:endParaRPr lang="en-IN" dirty="0"/>
          </a:p>
        </p:txBody>
      </p:sp>
      <p:sp>
        <p:nvSpPr>
          <p:cNvPr id="3" name="Slide Number Placeholder 2">
            <a:extLst>
              <a:ext uri="{FF2B5EF4-FFF2-40B4-BE49-F238E27FC236}">
                <a16:creationId xmlns:a16="http://schemas.microsoft.com/office/drawing/2014/main" id="{C7380F49-098B-520E-7E86-93D119351B94}"/>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24473076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70AEA-3617-5BB8-D297-4CC01DAFC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AF998-49E5-BCF5-9AEC-9BE793B6684A}"/>
              </a:ext>
            </a:extLst>
          </p:cNvPr>
          <p:cNvSpPr>
            <a:spLocks noGrp="1"/>
          </p:cNvSpPr>
          <p:nvPr>
            <p:ph type="title"/>
          </p:nvPr>
        </p:nvSpPr>
        <p:spPr>
          <a:xfrm>
            <a:off x="159775" y="71901"/>
            <a:ext cx="10515600" cy="335085"/>
          </a:xfrm>
        </p:spPr>
        <p:txBody>
          <a:bodyPr/>
          <a:lstStyle/>
          <a:p>
            <a:pPr algn="just"/>
            <a:r>
              <a:rPr lang="en-US" sz="2200" b="1" dirty="0">
                <a:solidFill>
                  <a:srgbClr val="007377"/>
                </a:solidFill>
                <a:latin typeface="Bookman Old Style" panose="02050604050505020204" pitchFamily="18" charset="0"/>
                <a:cs typeface="Poppins Medium" panose="00000600000000000000" pitchFamily="2" charset="0"/>
              </a:rPr>
              <a:t>Gayatri </a:t>
            </a:r>
            <a:r>
              <a:rPr lang="en-US" sz="2200" b="1" dirty="0" err="1">
                <a:solidFill>
                  <a:srgbClr val="007377"/>
                </a:solidFill>
                <a:latin typeface="Bookman Old Style" panose="02050604050505020204" pitchFamily="18" charset="0"/>
                <a:cs typeface="Poppins Medium" panose="00000600000000000000" pitchFamily="2" charset="0"/>
              </a:rPr>
              <a:t>Balasamy</a:t>
            </a:r>
            <a:r>
              <a:rPr lang="en-US" sz="2200" b="1" dirty="0">
                <a:solidFill>
                  <a:srgbClr val="007377"/>
                </a:solidFill>
                <a:latin typeface="Bookman Old Style" panose="02050604050505020204" pitchFamily="18" charset="0"/>
                <a:cs typeface="Poppins Medium" panose="00000600000000000000" pitchFamily="2" charset="0"/>
              </a:rPr>
              <a:t> v. ISG </a:t>
            </a:r>
            <a:r>
              <a:rPr lang="en-US" sz="2200" b="1" dirty="0" err="1">
                <a:solidFill>
                  <a:srgbClr val="007377"/>
                </a:solidFill>
                <a:latin typeface="Bookman Old Style" panose="02050604050505020204" pitchFamily="18" charset="0"/>
                <a:cs typeface="Poppins Medium" panose="00000600000000000000" pitchFamily="2" charset="0"/>
              </a:rPr>
              <a:t>Novasoft</a:t>
            </a:r>
            <a:r>
              <a:rPr lang="en-US" sz="2200" b="1" dirty="0">
                <a:solidFill>
                  <a:srgbClr val="007377"/>
                </a:solidFill>
                <a:latin typeface="Bookman Old Style" panose="02050604050505020204" pitchFamily="18" charset="0"/>
                <a:cs typeface="Poppins Medium" panose="00000600000000000000" pitchFamily="2" charset="0"/>
              </a:rPr>
              <a:t> (2025)</a:t>
            </a:r>
          </a:p>
        </p:txBody>
      </p:sp>
      <p:sp>
        <p:nvSpPr>
          <p:cNvPr id="4" name="TextBox 3">
            <a:extLst>
              <a:ext uri="{FF2B5EF4-FFF2-40B4-BE49-F238E27FC236}">
                <a16:creationId xmlns:a16="http://schemas.microsoft.com/office/drawing/2014/main" id="{65093E35-8416-91C9-56CF-7CA03AF64D04}"/>
              </a:ext>
            </a:extLst>
          </p:cNvPr>
          <p:cNvSpPr txBox="1"/>
          <p:nvPr/>
        </p:nvSpPr>
        <p:spPr>
          <a:xfrm>
            <a:off x="366397" y="807279"/>
            <a:ext cx="11285034" cy="5403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marL="171450" lvl="0" indent="-171450" algn="just" defTabSz="1838325" eaLnBrk="0" hangingPunct="0">
              <a:spcBef>
                <a:spcPct val="75000"/>
              </a:spcBef>
              <a:buClr>
                <a:schemeClr val="accent1"/>
              </a:buClr>
              <a:buSzPct val="100000"/>
              <a:buFont typeface="Symbol"/>
              <a:buChar char="·"/>
              <a:tabLst>
                <a:tab pos="457200" algn="l"/>
              </a:tabLst>
              <a:defRPr sz="1600" b="1">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spcBef>
                <a:spcPct val="25000"/>
              </a:spcBef>
              <a:buClr>
                <a:schemeClr val="accent1"/>
              </a:buClr>
              <a:buSzPct val="100000"/>
              <a:buFont typeface="Aria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US" b="0" dirty="0"/>
              <a:t>Modifications must not rewrite the tribunal’s intent or re-evaluate evidence, preserving arbitration’s finality.</a:t>
            </a:r>
          </a:p>
          <a:p>
            <a:r>
              <a:rPr lang="en-US" b="0" dirty="0"/>
              <a:t>Section 34(4) allows remitting awards to tribunals for clarification or defect elimination (e.g., procedural errors), but courts can modify directly under Section 34 if remittance is unnecessary (e.g., severable errors).</a:t>
            </a:r>
          </a:p>
          <a:p>
            <a:r>
              <a:rPr lang="en-US" b="0" dirty="0"/>
              <a:t>Courts should prefer remittance to respect tribunal autonomy, per Kinnari Mullick v. Ghanshyam Das Damani (2018).</a:t>
            </a:r>
          </a:p>
          <a:p>
            <a:r>
              <a:rPr lang="en-US" dirty="0"/>
              <a:t>Severability and Partial Set-Aside:</a:t>
            </a:r>
          </a:p>
          <a:p>
            <a:r>
              <a:rPr lang="en-US" b="0" dirty="0"/>
              <a:t>Courts can partially set aside awards if the invalid part is distinct, avoiding full annulment (e.g., severing excessive damages, as in Hindustan Zinc v. Friends Coal, 2006).</a:t>
            </a:r>
          </a:p>
          <a:p>
            <a:r>
              <a:rPr lang="en-US" b="0" dirty="0"/>
              <a:t>This aligns with the New York Convention’s enforcement flexibility, ensuring valid portions survive.</a:t>
            </a:r>
          </a:p>
          <a:p>
            <a:r>
              <a:rPr lang="en-US" dirty="0"/>
              <a:t>Public Policy and Patent Illegality:</a:t>
            </a:r>
          </a:p>
          <a:p>
            <a:pPr lvl="1"/>
            <a:r>
              <a:rPr lang="en-US" b="0" dirty="0"/>
              <a:t>Modifications must align with Section 34 grounds (e.g., patent illegality, public policy violations, post-2015 fraud/corruption).</a:t>
            </a:r>
          </a:p>
          <a:p>
            <a:pPr lvl="1"/>
            <a:r>
              <a:rPr lang="en-US" b="0" dirty="0"/>
              <a:t>Unlike DMRC v. DAMEPL (2024), where an award was set aside for ignoring evidence, modifications here focus on surgical corrections, not wholesale reversals.</a:t>
            </a:r>
          </a:p>
          <a:p>
            <a:endParaRPr lang="en-US" dirty="0"/>
          </a:p>
          <a:p>
            <a:endParaRPr lang="en-IN" dirty="0"/>
          </a:p>
          <a:p>
            <a:endParaRPr lang="en-IN" dirty="0"/>
          </a:p>
        </p:txBody>
      </p:sp>
      <p:sp>
        <p:nvSpPr>
          <p:cNvPr id="3" name="Slide Number Placeholder 2">
            <a:extLst>
              <a:ext uri="{FF2B5EF4-FFF2-40B4-BE49-F238E27FC236}">
                <a16:creationId xmlns:a16="http://schemas.microsoft.com/office/drawing/2014/main" id="{113662E2-0657-9A58-F505-B5514793FD4C}"/>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1707470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7FF73A-F27F-7B4A-1732-D686F3EA3D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EAE232-D1CB-7607-D55C-B5397CAAF783}"/>
              </a:ext>
            </a:extLst>
          </p:cNvPr>
          <p:cNvSpPr>
            <a:spLocks noGrp="1"/>
          </p:cNvSpPr>
          <p:nvPr>
            <p:ph type="title"/>
          </p:nvPr>
        </p:nvSpPr>
        <p:spPr/>
        <p:txBody>
          <a:bodyPr/>
          <a:lstStyle/>
          <a:p>
            <a:r>
              <a:rPr lang="en-US" sz="2400" b="1" dirty="0">
                <a:latin typeface="Bookman Old Style" panose="02050604050505020204" pitchFamily="18" charset="0"/>
              </a:rPr>
              <a:t>Common Disputes in Highway Projects</a:t>
            </a:r>
            <a:endParaRPr lang="en-US" dirty="0"/>
          </a:p>
        </p:txBody>
      </p:sp>
      <p:sp>
        <p:nvSpPr>
          <p:cNvPr id="4" name="Content Placeholder 2">
            <a:extLst>
              <a:ext uri="{FF2B5EF4-FFF2-40B4-BE49-F238E27FC236}">
                <a16:creationId xmlns:a16="http://schemas.microsoft.com/office/drawing/2014/main" id="{BD849DFA-4086-F8F4-62D6-0A4DB348B34E}"/>
              </a:ext>
            </a:extLst>
          </p:cNvPr>
          <p:cNvSpPr txBox="1">
            <a:spLocks/>
          </p:cNvSpPr>
          <p:nvPr/>
        </p:nvSpPr>
        <p:spPr>
          <a:xfrm>
            <a:off x="188387" y="298158"/>
            <a:ext cx="11793055" cy="6117771"/>
          </a:xfrm>
          <a:prstGeom prst="rect">
            <a:avLst/>
          </a:prstGeom>
        </p:spPr>
        <p:txBody>
          <a:bodyPr>
            <a:normAutofit fontScale="92500" lnSpcReduction="10000"/>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ctr">
              <a:buFont typeface="Symbol"/>
              <a:buNone/>
            </a:pPr>
            <a:endParaRPr lang="en-US" sz="2000" b="1" kern="0" dirty="0">
              <a:latin typeface="Bookman Old Style" panose="02050604050505020204" pitchFamily="18" charset="0"/>
            </a:endParaRPr>
          </a:p>
          <a:p>
            <a:pPr algn="just">
              <a:buFont typeface="Symbol"/>
              <a:buNone/>
            </a:pPr>
            <a:r>
              <a:rPr lang="en-US" sz="2000" b="1" kern="0" dirty="0">
                <a:latin typeface="Bookman Old Style" panose="02050604050505020204" pitchFamily="18" charset="0"/>
              </a:rPr>
              <a:t>Construction Disputes:</a:t>
            </a:r>
          </a:p>
          <a:p>
            <a:pPr algn="just">
              <a:buFont typeface="Arial" panose="020B0604020202020204" pitchFamily="34" charset="0"/>
              <a:buChar char="•"/>
            </a:pPr>
            <a:r>
              <a:rPr lang="en-US" sz="1600" kern="0" dirty="0">
                <a:latin typeface="Bookman Old Style" panose="02050604050505020204" pitchFamily="18" charset="0"/>
              </a:rPr>
              <a:t>Delay in Land Handover: Authorities often face challenges in timely land acquisition, impacting project timelines. </a:t>
            </a:r>
          </a:p>
          <a:p>
            <a:pPr algn="just">
              <a:buFont typeface="Arial" panose="020B0604020202020204" pitchFamily="34" charset="0"/>
              <a:buChar char="•"/>
            </a:pPr>
            <a:r>
              <a:rPr lang="en-US" sz="1600" kern="0" dirty="0">
                <a:latin typeface="Bookman Old Style" panose="02050604050505020204" pitchFamily="18" charset="0"/>
              </a:rPr>
              <a:t>This leads to idle resources and escalated project costs, both direct as well indirect due to project prolongation.</a:t>
            </a:r>
          </a:p>
          <a:p>
            <a:pPr algn="just">
              <a:buFont typeface="Arial" panose="020B0604020202020204" pitchFamily="34" charset="0"/>
              <a:buChar char="•"/>
            </a:pPr>
            <a:r>
              <a:rPr lang="en-US" sz="1600" kern="0" dirty="0">
                <a:latin typeface="Bookman Old Style" panose="02050604050505020204" pitchFamily="18" charset="0"/>
              </a:rPr>
              <a:t>Cost Overruns: Due to design modifications, unexpected utility relocations, and inflation.</a:t>
            </a:r>
          </a:p>
          <a:p>
            <a:pPr algn="just">
              <a:buFont typeface="Arial" panose="020B0604020202020204" pitchFamily="34" charset="0"/>
              <a:buChar char="•"/>
            </a:pPr>
            <a:r>
              <a:rPr lang="en-US" sz="1600" kern="0" dirty="0">
                <a:latin typeface="Bookman Old Style" panose="02050604050505020204" pitchFamily="18" charset="0"/>
              </a:rPr>
              <a:t>Such overruns strain budgets and grounds for renegotiation of contracts is limited.</a:t>
            </a:r>
          </a:p>
          <a:p>
            <a:pPr algn="just">
              <a:buFont typeface="Arial" panose="020B0604020202020204" pitchFamily="34" charset="0"/>
              <a:buChar char="•"/>
            </a:pPr>
            <a:r>
              <a:rPr lang="en-US" sz="1600" kern="0" dirty="0">
                <a:latin typeface="Bookman Old Style" panose="02050604050505020204" pitchFamily="18" charset="0"/>
              </a:rPr>
              <a:t>Quality Disputes: Concerns over construction standards, leading to disputes during the defects liability period.</a:t>
            </a:r>
          </a:p>
          <a:p>
            <a:pPr algn="just">
              <a:buFont typeface="Arial" panose="020B0604020202020204" pitchFamily="34" charset="0"/>
              <a:buChar char="•"/>
            </a:pPr>
            <a:r>
              <a:rPr lang="en-US" sz="1600" kern="0" dirty="0">
                <a:latin typeface="Bookman Old Style" panose="02050604050505020204" pitchFamily="18" charset="0"/>
              </a:rPr>
              <a:t>Application of bid discount over changed scope.</a:t>
            </a:r>
          </a:p>
          <a:p>
            <a:pPr algn="just">
              <a:buFont typeface="Symbol"/>
              <a:buNone/>
            </a:pPr>
            <a:r>
              <a:rPr lang="en-US" sz="2000" b="1" kern="0" dirty="0">
                <a:latin typeface="Bookman Old Style" panose="02050604050505020204" pitchFamily="18" charset="0"/>
              </a:rPr>
              <a:t>Toll Disputes:</a:t>
            </a:r>
          </a:p>
          <a:p>
            <a:pPr algn="just">
              <a:buFont typeface="Arial" panose="020B0604020202020204" pitchFamily="34" charset="0"/>
              <a:buChar char="•"/>
            </a:pPr>
            <a:r>
              <a:rPr lang="en-US" sz="1600" kern="0" dirty="0">
                <a:latin typeface="Bookman Old Style" panose="02050604050505020204" pitchFamily="18" charset="0"/>
              </a:rPr>
              <a:t>Traffic Projections vs. Actual Usage: Disparities leading to revenue shortfalls and financial stress.</a:t>
            </a:r>
          </a:p>
          <a:p>
            <a:pPr algn="just">
              <a:buFont typeface="Arial" panose="020B0604020202020204" pitchFamily="34" charset="0"/>
              <a:buChar char="•"/>
            </a:pPr>
            <a:r>
              <a:rPr lang="en-US" sz="1600" kern="0" dirty="0">
                <a:latin typeface="Bookman Old Style" panose="02050604050505020204" pitchFamily="18" charset="0"/>
              </a:rPr>
              <a:t>Accurate forecasting is essential for financial planning and investor confidence.</a:t>
            </a:r>
          </a:p>
          <a:p>
            <a:pPr algn="just"/>
            <a:r>
              <a:rPr lang="en-US" sz="1600" kern="0" dirty="0">
                <a:latin typeface="Bookman Old Style" panose="02050604050505020204" pitchFamily="18" charset="0"/>
              </a:rPr>
              <a:t>Toll Rate Revisions: Delay in approval affects revenue models directly and affects projected set-off towards inflation.</a:t>
            </a:r>
          </a:p>
          <a:p>
            <a:pPr algn="just">
              <a:buFont typeface="Arial" panose="020B0604020202020204" pitchFamily="34" charset="0"/>
              <a:buChar char="•"/>
            </a:pPr>
            <a:r>
              <a:rPr lang="en-US" sz="1600" kern="0" dirty="0">
                <a:latin typeface="Bookman Old Style" panose="02050604050505020204" pitchFamily="18" charset="0"/>
              </a:rPr>
              <a:t>Free Passage Policies: Exemptions beyond NH Fee Rules also reduce toll income and related compensation is limited.</a:t>
            </a:r>
          </a:p>
          <a:p>
            <a:pPr algn="just">
              <a:buFont typeface="Arial" panose="020B0604020202020204" pitchFamily="34" charset="0"/>
              <a:buChar char="•"/>
            </a:pPr>
            <a:r>
              <a:rPr lang="en-US" sz="1600" kern="0" dirty="0">
                <a:latin typeface="Bookman Old Style" panose="02050604050505020204" pitchFamily="18" charset="0"/>
              </a:rPr>
              <a:t>External Events: Demonetization, pandemics, and shifts to digital tolling disrupt revenue streams and relief is uncertain.</a:t>
            </a:r>
          </a:p>
          <a:p>
            <a:pPr algn="just">
              <a:buFont typeface="Arial" panose="020B0604020202020204" pitchFamily="34" charset="0"/>
              <a:buChar char="•"/>
            </a:pPr>
            <a:r>
              <a:rPr lang="en-US" sz="1600" kern="0" dirty="0">
                <a:latin typeface="Bookman Old Style" panose="02050604050505020204" pitchFamily="18" charset="0"/>
              </a:rPr>
              <a:t>Such events require adaptive strategies to mitigate financial impacts.</a:t>
            </a:r>
          </a:p>
          <a:p>
            <a:pPr marL="0" indent="0">
              <a:buFont typeface="Symbol"/>
              <a:buNone/>
            </a:pPr>
            <a:endParaRPr lang="en-IN" kern="0" dirty="0"/>
          </a:p>
        </p:txBody>
      </p:sp>
    </p:spTree>
    <p:extLst>
      <p:ext uri="{BB962C8B-B14F-4D97-AF65-F5344CB8AC3E}">
        <p14:creationId xmlns:p14="http://schemas.microsoft.com/office/powerpoint/2010/main" val="877618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1300157-384C-5731-5071-900825CC27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A0FBF9-B43E-F8BC-7BA6-6A83922D220B}"/>
              </a:ext>
            </a:extLst>
          </p:cNvPr>
          <p:cNvSpPr>
            <a:spLocks noGrp="1"/>
          </p:cNvSpPr>
          <p:nvPr>
            <p:ph type="title"/>
          </p:nvPr>
        </p:nvSpPr>
        <p:spPr>
          <a:xfrm>
            <a:off x="130629" y="78573"/>
            <a:ext cx="11100507" cy="531028"/>
          </a:xfrm>
        </p:spPr>
        <p:txBody>
          <a:bodyPr/>
          <a:lstStyle/>
          <a:p>
            <a:pPr algn="just"/>
            <a:r>
              <a:rPr lang="en-US" sz="2200" b="1" dirty="0">
                <a:solidFill>
                  <a:srgbClr val="007377"/>
                </a:solidFill>
                <a:latin typeface="Bookman Old Style" panose="02050604050505020204" pitchFamily="18" charset="0"/>
                <a:cs typeface="Poppins Medium" panose="00000600000000000000" pitchFamily="2" charset="0"/>
              </a:rPr>
              <a:t>Gayatri </a:t>
            </a:r>
            <a:r>
              <a:rPr lang="en-US" sz="2200" b="1" dirty="0" err="1">
                <a:solidFill>
                  <a:srgbClr val="007377"/>
                </a:solidFill>
                <a:latin typeface="Bookman Old Style" panose="02050604050505020204" pitchFamily="18" charset="0"/>
                <a:cs typeface="Poppins Medium" panose="00000600000000000000" pitchFamily="2" charset="0"/>
              </a:rPr>
              <a:t>Balasamy</a:t>
            </a:r>
            <a:r>
              <a:rPr lang="en-US" sz="2200" b="1" dirty="0">
                <a:solidFill>
                  <a:srgbClr val="007377"/>
                </a:solidFill>
                <a:latin typeface="Bookman Old Style" panose="02050604050505020204" pitchFamily="18" charset="0"/>
                <a:cs typeface="Poppins Medium" panose="00000600000000000000" pitchFamily="2" charset="0"/>
              </a:rPr>
              <a:t> v. ISG </a:t>
            </a:r>
            <a:r>
              <a:rPr lang="en-US" sz="2200" b="1" dirty="0" err="1">
                <a:solidFill>
                  <a:srgbClr val="007377"/>
                </a:solidFill>
                <a:latin typeface="Bookman Old Style" panose="02050604050505020204" pitchFamily="18" charset="0"/>
                <a:cs typeface="Poppins Medium" panose="00000600000000000000" pitchFamily="2" charset="0"/>
              </a:rPr>
              <a:t>Novasoft</a:t>
            </a:r>
            <a:r>
              <a:rPr lang="en-US" sz="2200" b="1" dirty="0">
                <a:solidFill>
                  <a:srgbClr val="007377"/>
                </a:solidFill>
                <a:latin typeface="Bookman Old Style" panose="02050604050505020204" pitchFamily="18" charset="0"/>
                <a:cs typeface="Poppins Medium" panose="00000600000000000000" pitchFamily="2" charset="0"/>
              </a:rPr>
              <a:t> (2025)</a:t>
            </a:r>
            <a:endParaRPr lang="en-US" b="1"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353F4C68-54C6-CC6D-CFDB-EC17DA43686E}"/>
              </a:ext>
            </a:extLst>
          </p:cNvPr>
          <p:cNvSpPr>
            <a:spLocks noGrp="1"/>
          </p:cNvSpPr>
          <p:nvPr>
            <p:ph type="sldNum" sz="quarter" idx="12"/>
          </p:nvPr>
        </p:nvSpPr>
        <p:spPr/>
        <p:txBody>
          <a:bodyPr/>
          <a:lstStyle/>
          <a:p>
            <a:endParaRPr lang="en-IN" dirty="0"/>
          </a:p>
        </p:txBody>
      </p:sp>
      <p:sp>
        <p:nvSpPr>
          <p:cNvPr id="4" name="TextBox 3">
            <a:extLst>
              <a:ext uri="{FF2B5EF4-FFF2-40B4-BE49-F238E27FC236}">
                <a16:creationId xmlns:a16="http://schemas.microsoft.com/office/drawing/2014/main" id="{ADCDBE0B-B455-2B7D-F519-6304D46FF19C}"/>
              </a:ext>
            </a:extLst>
          </p:cNvPr>
          <p:cNvSpPr txBox="1"/>
          <p:nvPr/>
        </p:nvSpPr>
        <p:spPr>
          <a:xfrm>
            <a:off x="235768" y="811262"/>
            <a:ext cx="11285034" cy="4228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marL="171450" lvl="0" indent="-171450" algn="just" defTabSz="1838325" eaLnBrk="0" hangingPunct="0">
              <a:spcBef>
                <a:spcPct val="75000"/>
              </a:spcBef>
              <a:buClr>
                <a:schemeClr val="accent1"/>
              </a:buClr>
              <a:buSzPct val="100000"/>
              <a:buFont typeface="Symbo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spcBef>
                <a:spcPct val="25000"/>
              </a:spcBef>
              <a:buClr>
                <a:schemeClr val="accent1"/>
              </a:buClr>
              <a:buSzPct val="100000"/>
              <a:buFont typeface="Arial"/>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IN" sz="1800" b="1" dirty="0"/>
              <a:t>Dissent (Justice Viswanathan):</a:t>
            </a:r>
          </a:p>
          <a:p>
            <a:pPr lvl="1">
              <a:lnSpc>
                <a:spcPct val="150000"/>
              </a:lnSpc>
            </a:pPr>
            <a:r>
              <a:rPr lang="en-IN" sz="1800" dirty="0"/>
              <a:t>Argued that Section 34 only allows setting aside, not modifying, to maintain minimal judicial intervention. Modifications risk courts acting as appellate bodies, undermining arbitration’s purpose.</a:t>
            </a:r>
          </a:p>
          <a:p>
            <a:pPr lvl="1">
              <a:lnSpc>
                <a:spcPct val="150000"/>
              </a:lnSpc>
            </a:pPr>
            <a:r>
              <a:rPr lang="en-IN" sz="1800" dirty="0"/>
              <a:t>Suggested Article 142 or remittance under Section 34(4) as sufficient for justice, without expanding Section 34.</a:t>
            </a:r>
          </a:p>
          <a:p>
            <a:r>
              <a:rPr lang="en-IN" sz="1800" b="1" dirty="0"/>
              <a:t>Outcome:</a:t>
            </a:r>
          </a:p>
          <a:p>
            <a:pPr lvl="1">
              <a:lnSpc>
                <a:spcPct val="150000"/>
              </a:lnSpc>
            </a:pPr>
            <a:r>
              <a:rPr lang="en-IN" sz="1800" dirty="0"/>
              <a:t>The ruling clarified that courts can modify awards in limited cases, overturning M. Hakeem’s restrictive stance.</a:t>
            </a:r>
          </a:p>
          <a:p>
            <a:pPr lvl="1">
              <a:lnSpc>
                <a:spcPct val="150000"/>
              </a:lnSpc>
            </a:pPr>
            <a:r>
              <a:rPr lang="en-IN" sz="1800" dirty="0"/>
              <a:t>The decision aims to balance equity (correcting clear errors) with arbitration’s finality, but critics warn it may invite protracted litigation by broadening judicial discretion. </a:t>
            </a:r>
          </a:p>
          <a:p>
            <a:endParaRPr lang="en-IN" sz="1800" dirty="0"/>
          </a:p>
        </p:txBody>
      </p:sp>
    </p:spTree>
    <p:extLst>
      <p:ext uri="{BB962C8B-B14F-4D97-AF65-F5344CB8AC3E}">
        <p14:creationId xmlns:p14="http://schemas.microsoft.com/office/powerpoint/2010/main" val="362542354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6F8D4-3554-BA7C-0DFE-CACDA0815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E266F1-235D-49DE-F2E8-E714E76093A3}"/>
              </a:ext>
            </a:extLst>
          </p:cNvPr>
          <p:cNvSpPr>
            <a:spLocks noGrp="1"/>
          </p:cNvSpPr>
          <p:nvPr>
            <p:ph type="title"/>
          </p:nvPr>
        </p:nvSpPr>
        <p:spPr>
          <a:xfrm>
            <a:off x="87086" y="0"/>
            <a:ext cx="11144050" cy="498371"/>
          </a:xfrm>
        </p:spPr>
        <p:txBody>
          <a:bodyPr/>
          <a:lstStyle/>
          <a:p>
            <a:pPr algn="just" rtl="0">
              <a:lnSpc>
                <a:spcPct val="150000"/>
              </a:lnSpc>
              <a:buNone/>
            </a:pPr>
            <a:r>
              <a:rPr lang="en-IN" sz="2200" b="1" dirty="0">
                <a:solidFill>
                  <a:srgbClr val="007377"/>
                </a:solidFill>
                <a:latin typeface="Bookman Old Style" panose="02050604050505020204" pitchFamily="18" charset="0"/>
                <a:cs typeface="Poppins Medium" panose="00000600000000000000" pitchFamily="2" charset="0"/>
              </a:rPr>
              <a:t>Relevance to Infrastructure Arbitration </a:t>
            </a:r>
          </a:p>
        </p:txBody>
      </p:sp>
      <p:sp>
        <p:nvSpPr>
          <p:cNvPr id="5" name="TextBox 4">
            <a:extLst>
              <a:ext uri="{FF2B5EF4-FFF2-40B4-BE49-F238E27FC236}">
                <a16:creationId xmlns:a16="http://schemas.microsoft.com/office/drawing/2014/main" id="{A228510B-022D-58DB-1172-1B7C26ACD7EA}"/>
              </a:ext>
            </a:extLst>
          </p:cNvPr>
          <p:cNvSpPr txBox="1"/>
          <p:nvPr/>
        </p:nvSpPr>
        <p:spPr>
          <a:xfrm>
            <a:off x="312234" y="780312"/>
            <a:ext cx="10918902" cy="468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defPPr>
              <a:defRPr lang="en-US"/>
            </a:defPPr>
            <a:lvl1pPr marL="171450" lvl="0" indent="-171450" algn="just" defTabSz="1838325" eaLnBrk="0" hangingPunct="0">
              <a:spcBef>
                <a:spcPct val="75000"/>
              </a:spcBef>
              <a:buClr>
                <a:schemeClr val="accent1"/>
              </a:buClr>
              <a:buSzPct val="100000"/>
              <a:buFont typeface="Symbol"/>
              <a:buChar char="·"/>
              <a:tabLst>
                <a:tab pos="457200" algn="l"/>
              </a:tabLst>
              <a:defRPr sz="1800" b="1">
                <a:solidFill>
                  <a:srgbClr val="010101"/>
                </a:solidFill>
                <a:latin typeface="Bookman Old Style" panose="02050604050505020204" pitchFamily="18" charset="0"/>
                <a:ea typeface="+mn-ea"/>
                <a:cs typeface="Poppins Light" panose="00000400000000000000" pitchFamily="2" charset="0"/>
              </a:defRPr>
            </a:lvl1pPr>
            <a:lvl2pPr marL="342900" lvl="1" indent="-171450" algn="just" defTabSz="1838325" eaLnBrk="0" hangingPunct="0">
              <a:lnSpc>
                <a:spcPct val="150000"/>
              </a:lnSpc>
              <a:spcBef>
                <a:spcPct val="25000"/>
              </a:spcBef>
              <a:buClr>
                <a:schemeClr val="accent1"/>
              </a:buClr>
              <a:buSzPct val="100000"/>
              <a:buFont typeface="Arial"/>
              <a:buChar char="–"/>
              <a:tabLst>
                <a:tab pos="457200" algn="l"/>
              </a:tabLst>
              <a:defRPr sz="1800" b="0">
                <a:solidFill>
                  <a:srgbClr val="010101"/>
                </a:solidFill>
                <a:latin typeface="Bookman Old Style" panose="02050604050505020204" pitchFamily="18" charset="0"/>
                <a:ea typeface="+mn-ea"/>
                <a:cs typeface="Poppins Light" panose="00000400000000000000" pitchFamily="2" charset="0"/>
              </a:defRPr>
            </a:lvl2pPr>
            <a:lvl3pPr marL="514350" lvl="2" indent="-171450" algn="just" defTabSz="1838325" eaLnBrk="0" hangingPunct="0">
              <a:spcBef>
                <a:spcPct val="25000"/>
              </a:spcBef>
              <a:buClr>
                <a:schemeClr val="accent1"/>
              </a:buClr>
              <a:buSzPct val="100000"/>
              <a:buFont typeface="Wingdings" panose="05000000000000000000" pitchFamily="2" charset="2"/>
              <a:buChar char="§"/>
              <a:tabLst>
                <a:tab pos="457200" algn="l"/>
              </a:tabLst>
              <a:defRPr sz="1600" b="0">
                <a:solidFill>
                  <a:srgbClr val="010101"/>
                </a:solidFill>
                <a:latin typeface="Bookman Old Style" panose="02050604050505020204" pitchFamily="18" charset="0"/>
                <a:ea typeface="+mn-ea"/>
                <a:cs typeface="Poppins Light" panose="00000400000000000000" pitchFamily="2" charset="0"/>
              </a:defRPr>
            </a:lvl3pPr>
            <a:lvl4pPr marL="685800" indent="-171450" algn="l" defTabSz="1838325" eaLnBrk="0" hangingPunct="0">
              <a:spcBef>
                <a:spcPct val="25000"/>
              </a:spcBef>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eaLnBrk="0" hangingPunct="0">
              <a:spcBef>
                <a:spcPct val="25000"/>
              </a:spcBef>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defTabSz="1838325" eaLnBrk="0" fontAlgn="base" hangingPunct="0">
              <a:spcBef>
                <a:spcPct val="25000"/>
              </a:spcBef>
              <a:spcAft>
                <a:spcPct val="0"/>
              </a:spcAft>
              <a:buClr>
                <a:schemeClr val="accent1"/>
              </a:buClr>
              <a:buSzPct val="100000"/>
              <a:buFont typeface="Arial"/>
              <a:buChar char="–"/>
              <a:defRPr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defTabSz="1838325" eaLnBrk="0" fontAlgn="base" hangingPunct="0">
              <a:spcBef>
                <a:spcPct val="25000"/>
              </a:spcBef>
              <a:spcAft>
                <a:spcPct val="0"/>
              </a:spcAft>
              <a:buClr>
                <a:schemeClr val="accent1"/>
              </a:buClr>
              <a:buSzPct val="100000"/>
              <a:buFont typeface="Wingdings" panose="05000000000000000000" pitchFamily="2" charset="2"/>
              <a:buChar char="§"/>
              <a:defRPr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defTabSz="1838325" eaLnBrk="0" fontAlgn="base" hangingPunct="0">
              <a:spcBef>
                <a:spcPct val="25000"/>
              </a:spcBef>
              <a:spcAft>
                <a:spcPct val="0"/>
              </a:spcAft>
              <a:buClr>
                <a:schemeClr val="accent1"/>
              </a:buClr>
              <a:buSzPct val="100000"/>
              <a:buFont typeface="Courier New" panose="02070309020205020404" pitchFamily="49" charset="0"/>
              <a:buChar char="o"/>
              <a:defRPr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defTabSz="1838325" eaLnBrk="0" fontAlgn="base" hangingPunct="0">
              <a:spcBef>
                <a:spcPct val="25000"/>
              </a:spcBef>
              <a:spcAft>
                <a:spcPct val="0"/>
              </a:spcAft>
              <a:buClr>
                <a:schemeClr val="accent1"/>
              </a:buClr>
              <a:buSzPct val="100000"/>
              <a:buFont typeface="Symbol"/>
              <a:buChar char="·"/>
              <a:defRPr b="0">
                <a:solidFill>
                  <a:sysClr val="windowText" lastClr="000000"/>
                </a:solidFill>
                <a:latin typeface="Poppins Light" panose="00000400000000000000" pitchFamily="2" charset="0"/>
                <a:ea typeface="+mn-ea"/>
                <a:cs typeface="Poppins Light" panose="00000400000000000000" pitchFamily="2" charset="0"/>
              </a:defRPr>
            </a:lvl9pPr>
          </a:lstStyle>
          <a:p>
            <a:r>
              <a:rPr lang="en-IN" dirty="0"/>
              <a:t>Impact of Gayatri </a:t>
            </a:r>
            <a:r>
              <a:rPr lang="en-IN" dirty="0" err="1"/>
              <a:t>Balasamy</a:t>
            </a:r>
            <a:r>
              <a:rPr lang="en-IN" dirty="0"/>
              <a:t> on Infrastructure Cases:</a:t>
            </a:r>
          </a:p>
          <a:p>
            <a:pPr lvl="1"/>
            <a:r>
              <a:rPr lang="en-IN" dirty="0"/>
              <a:t>In </a:t>
            </a:r>
            <a:r>
              <a:rPr lang="en-IN" b="1" dirty="0"/>
              <a:t>TK Toll Road v. NHAI (2023) </a:t>
            </a:r>
            <a:r>
              <a:rPr lang="en-IN" dirty="0"/>
              <a:t>and </a:t>
            </a:r>
            <a:r>
              <a:rPr lang="en-IN" b="1" dirty="0"/>
              <a:t>DA Toll Road v. NHAI (2023)</a:t>
            </a:r>
            <a:r>
              <a:rPr lang="en-IN" dirty="0"/>
              <a:t>, awards (Rs 1,204 crore each) were upheld without modification, as no severable errors existed. Gayatri </a:t>
            </a:r>
            <a:r>
              <a:rPr lang="en-IN" dirty="0" err="1"/>
              <a:t>Balasamy</a:t>
            </a:r>
            <a:r>
              <a:rPr lang="en-IN" dirty="0"/>
              <a:t> could allow courts to adjust specific award components (e.g., interest rates) in similar cases, avoiding full set-aside.</a:t>
            </a:r>
          </a:p>
          <a:p>
            <a:pPr lvl="1"/>
            <a:r>
              <a:rPr lang="en-IN" dirty="0"/>
              <a:t>In </a:t>
            </a:r>
            <a:r>
              <a:rPr lang="en-IN" b="1" dirty="0"/>
              <a:t>Afcons v. Ircon (2023)</a:t>
            </a:r>
            <a:r>
              <a:rPr lang="en-IN" dirty="0"/>
              <a:t>,</a:t>
            </a:r>
            <a:r>
              <a:rPr lang="en-IN" b="1" dirty="0"/>
              <a:t> </a:t>
            </a:r>
            <a:r>
              <a:rPr lang="en-IN" dirty="0"/>
              <a:t>the upheld award for EOT and costs could face modification challenges if, e.g., computational errors were alleged, per Gayatri </a:t>
            </a:r>
            <a:r>
              <a:rPr lang="en-IN" dirty="0" err="1"/>
              <a:t>Balasamy’s</a:t>
            </a:r>
            <a:r>
              <a:rPr lang="en-IN" dirty="0"/>
              <a:t> framework.</a:t>
            </a:r>
          </a:p>
          <a:p>
            <a:pPr lvl="1"/>
            <a:r>
              <a:rPr lang="en-IN" dirty="0"/>
              <a:t>In </a:t>
            </a:r>
            <a:r>
              <a:rPr lang="en-IN" b="1" dirty="0"/>
              <a:t>DMRC v. DAMEPL (2024)</a:t>
            </a:r>
            <a:r>
              <a:rPr lang="en-IN" dirty="0"/>
              <a:t>,</a:t>
            </a:r>
            <a:r>
              <a:rPr lang="en-IN" b="1" dirty="0"/>
              <a:t> </a:t>
            </a:r>
            <a:r>
              <a:rPr lang="en-IN" dirty="0"/>
              <a:t>the Supreme Court set aside a Rs 7,687 crore award via curative jurisdiction for patent illegality (ignoring CMRS evidence). Gayatri </a:t>
            </a:r>
            <a:r>
              <a:rPr lang="en-IN" dirty="0" err="1"/>
              <a:t>Balasamy</a:t>
            </a:r>
            <a:r>
              <a:rPr lang="en-IN" dirty="0"/>
              <a:t> might have allowed partial modification (e.g., adjusting damages) instead of annulment, preserving valid portions.</a:t>
            </a:r>
          </a:p>
        </p:txBody>
      </p:sp>
      <p:sp>
        <p:nvSpPr>
          <p:cNvPr id="3" name="Slide Number Placeholder 2">
            <a:extLst>
              <a:ext uri="{FF2B5EF4-FFF2-40B4-BE49-F238E27FC236}">
                <a16:creationId xmlns:a16="http://schemas.microsoft.com/office/drawing/2014/main" id="{E6646972-9BFB-2E62-211F-69548E30342E}"/>
              </a:ext>
            </a:extLst>
          </p:cNvPr>
          <p:cNvSpPr>
            <a:spLocks noGrp="1"/>
          </p:cNvSpPr>
          <p:nvPr>
            <p:ph type="sldNum" sz="quarter" idx="12"/>
          </p:nvPr>
        </p:nvSpPr>
        <p:spPr/>
        <p:txBody>
          <a:bodyPr/>
          <a:lstStyle/>
          <a:p>
            <a:endParaRPr lang="en-IN" dirty="0">
              <a:latin typeface="Old bookman style"/>
            </a:endParaRPr>
          </a:p>
        </p:txBody>
      </p:sp>
    </p:spTree>
    <p:extLst>
      <p:ext uri="{BB962C8B-B14F-4D97-AF65-F5344CB8AC3E}">
        <p14:creationId xmlns:p14="http://schemas.microsoft.com/office/powerpoint/2010/main" val="1077366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C8494-325A-A24E-3A7F-B5E905851FDE}"/>
              </a:ext>
            </a:extLst>
          </p:cNvPr>
          <p:cNvSpPr>
            <a:spLocks noGrp="1"/>
          </p:cNvSpPr>
          <p:nvPr>
            <p:ph type="title"/>
          </p:nvPr>
        </p:nvSpPr>
        <p:spPr>
          <a:xfrm>
            <a:off x="130628" y="0"/>
            <a:ext cx="10515600" cy="315912"/>
          </a:xfrm>
        </p:spPr>
        <p:txBody>
          <a:bodyPr>
            <a:noAutofit/>
          </a:bodyPr>
          <a:lstStyle/>
          <a:p>
            <a:pPr algn="just"/>
            <a:r>
              <a:rPr lang="en-IN" sz="2500" b="1" dirty="0">
                <a:latin typeface="Bookman Old Style" panose="02050604050505020204" pitchFamily="18" charset="0"/>
              </a:rPr>
              <a:t>Conclusion</a:t>
            </a:r>
          </a:p>
        </p:txBody>
      </p:sp>
      <p:sp>
        <p:nvSpPr>
          <p:cNvPr id="3" name="Content Placeholder 2">
            <a:extLst>
              <a:ext uri="{FF2B5EF4-FFF2-40B4-BE49-F238E27FC236}">
                <a16:creationId xmlns:a16="http://schemas.microsoft.com/office/drawing/2014/main" id="{254AAECB-56B4-AE02-7BC5-611E82D2331F}"/>
              </a:ext>
            </a:extLst>
          </p:cNvPr>
          <p:cNvSpPr>
            <a:spLocks noGrp="1"/>
          </p:cNvSpPr>
          <p:nvPr>
            <p:ph idx="1"/>
          </p:nvPr>
        </p:nvSpPr>
        <p:spPr>
          <a:xfrm>
            <a:off x="130628" y="647249"/>
            <a:ext cx="11702144" cy="5731782"/>
          </a:xfrm>
        </p:spPr>
        <p:txBody>
          <a:bodyPr>
            <a:normAutofit/>
          </a:bodyPr>
          <a:lstStyle/>
          <a:p>
            <a:pPr algn="just">
              <a:lnSpc>
                <a:spcPct val="150000"/>
              </a:lnSpc>
            </a:pPr>
            <a:r>
              <a:rPr lang="en-US" sz="1700" b="1" i="1" dirty="0">
                <a:latin typeface="Bookman Old Style" panose="02050604050505020204" pitchFamily="18" charset="0"/>
              </a:rPr>
              <a:t>Arbitration in Highway Projects: </a:t>
            </a:r>
            <a:r>
              <a:rPr lang="en-US" sz="1700" dirty="0">
                <a:latin typeface="Bookman Old Style" panose="02050604050505020204" pitchFamily="18" charset="0"/>
              </a:rPr>
              <a:t>Arbitration serves as a crucial mechanism for resolving disputes in highway infrastructure projects, offering a structured and legally recognized process. Its role is pivotal in maintaining project timelines and ensuring that disagreements do not escalate into prolonged legal battles.</a:t>
            </a:r>
          </a:p>
          <a:p>
            <a:pPr algn="just">
              <a:lnSpc>
                <a:spcPct val="150000"/>
              </a:lnSpc>
            </a:pPr>
            <a:r>
              <a:rPr lang="en-US" sz="1700" b="1" i="1" dirty="0">
                <a:latin typeface="Bookman Old Style" panose="02050604050505020204" pitchFamily="18" charset="0"/>
              </a:rPr>
              <a:t>Balancing Speed and Fairness: </a:t>
            </a:r>
            <a:r>
              <a:rPr lang="en-US" sz="1700" dirty="0">
                <a:latin typeface="Bookman Old Style" panose="02050604050505020204" pitchFamily="18" charset="0"/>
              </a:rPr>
              <a:t>While arbitration provides a faster alternative to traditional litigation, it's essential to balance this speed with the principles of fairness and justice. Ensuring that both parties have equal opportunities to present their cases upholds the integrity of the arbitration process.</a:t>
            </a:r>
          </a:p>
          <a:p>
            <a:pPr algn="just">
              <a:lnSpc>
                <a:spcPct val="150000"/>
              </a:lnSpc>
            </a:pPr>
            <a:r>
              <a:rPr lang="en-US" sz="1700" b="1" i="1" dirty="0">
                <a:latin typeface="Bookman Old Style" panose="02050604050505020204" pitchFamily="18" charset="0"/>
              </a:rPr>
              <a:t>Collaboration Among Stakeholders: </a:t>
            </a:r>
            <a:r>
              <a:rPr lang="en-US" sz="1700" dirty="0">
                <a:latin typeface="Bookman Old Style" panose="02050604050505020204" pitchFamily="18" charset="0"/>
              </a:rPr>
              <a:t>Effective dispute resolution in highway projects requires collaboration between private entities, legal professionals, and policymakers. Such collaboration fosters an environment where disputes can be addressed proactively, minimizing disruptions to project progress. </a:t>
            </a:r>
          </a:p>
          <a:p>
            <a:pPr algn="just">
              <a:lnSpc>
                <a:spcPct val="150000"/>
              </a:lnSpc>
            </a:pPr>
            <a:r>
              <a:rPr lang="en-US" sz="1700" b="1" i="1" dirty="0">
                <a:latin typeface="Bookman Old Style" panose="02050604050505020204" pitchFamily="18" charset="0"/>
              </a:rPr>
              <a:t>Embracing Evolving Mechanisms: </a:t>
            </a:r>
            <a:r>
              <a:rPr lang="en-US" sz="1700" dirty="0">
                <a:latin typeface="Bookman Old Style" panose="02050604050505020204" pitchFamily="18" charset="0"/>
              </a:rPr>
              <a:t>As the infrastructure sector evolves, so too must the mechanisms for dispute resolution, incorporating technological advancements and best practices. Staying abreast of these changes ensures that arbitration remains an effective tool for resolving complex infrastructure disputes.</a:t>
            </a:r>
            <a:endParaRPr lang="en-IN" sz="1700" dirty="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E7FADE34-2B0E-2C84-0887-ABA7F9F396B6}"/>
              </a:ext>
            </a:extLst>
          </p:cNvPr>
          <p:cNvSpPr>
            <a:spLocks noGrp="1"/>
          </p:cNvSpPr>
          <p:nvPr>
            <p:ph type="sldNum" sz="quarter" idx="12"/>
          </p:nvPr>
        </p:nvSpPr>
        <p:spPr/>
        <p:txBody>
          <a:bodyPr/>
          <a:lstStyle/>
          <a:p>
            <a:endParaRPr lang="en-IN" dirty="0"/>
          </a:p>
        </p:txBody>
      </p:sp>
    </p:spTree>
    <p:extLst>
      <p:ext uri="{BB962C8B-B14F-4D97-AF65-F5344CB8AC3E}">
        <p14:creationId xmlns:p14="http://schemas.microsoft.com/office/powerpoint/2010/main" val="1459450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8719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29793-FFE7-8367-657A-E5BA987B47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C0BDB-9E57-5586-38DB-A66720D15CC6}"/>
              </a:ext>
            </a:extLst>
          </p:cNvPr>
          <p:cNvSpPr>
            <a:spLocks noGrp="1"/>
          </p:cNvSpPr>
          <p:nvPr>
            <p:ph type="title"/>
          </p:nvPr>
        </p:nvSpPr>
        <p:spPr/>
        <p:txBody>
          <a:bodyPr/>
          <a:lstStyle/>
          <a:p>
            <a:r>
              <a:rPr lang="en-US" sz="2400" b="1" dirty="0">
                <a:latin typeface="Bookman Old Style" panose="02050604050505020204" pitchFamily="18" charset="0"/>
              </a:rPr>
              <a:t>Dispute Resolution Tools under Concession Agreements</a:t>
            </a:r>
            <a:endParaRPr lang="en-US" dirty="0"/>
          </a:p>
        </p:txBody>
      </p:sp>
      <p:sp>
        <p:nvSpPr>
          <p:cNvPr id="3" name="Content Placeholder 2">
            <a:extLst>
              <a:ext uri="{FF2B5EF4-FFF2-40B4-BE49-F238E27FC236}">
                <a16:creationId xmlns:a16="http://schemas.microsoft.com/office/drawing/2014/main" id="{274DCE61-2A1D-02DF-0D45-5450A980C6B6}"/>
              </a:ext>
            </a:extLst>
          </p:cNvPr>
          <p:cNvSpPr txBox="1">
            <a:spLocks/>
          </p:cNvSpPr>
          <p:nvPr/>
        </p:nvSpPr>
        <p:spPr>
          <a:xfrm>
            <a:off x="87086" y="576943"/>
            <a:ext cx="11914417" cy="5778887"/>
          </a:xfrm>
          <a:prstGeom prst="rect">
            <a:avLst/>
          </a:prstGeom>
        </p:spPr>
        <p:txBody>
          <a:bodyPr>
            <a:normAutofit fontScale="92500"/>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just">
              <a:buFont typeface="Symbol"/>
              <a:buNone/>
            </a:pPr>
            <a:r>
              <a:rPr lang="en-US" sz="1900" b="1" kern="0" dirty="0">
                <a:latin typeface="Bookman Old Style" panose="02050604050505020204" pitchFamily="18" charset="0"/>
              </a:rPr>
              <a:t>Available Methods:</a:t>
            </a:r>
          </a:p>
          <a:p>
            <a:pPr algn="just">
              <a:buFont typeface="Arial" panose="020B0604020202020204" pitchFamily="34" charset="0"/>
              <a:buChar char="•"/>
            </a:pPr>
            <a:r>
              <a:rPr lang="en-US" sz="1700" u="sng" kern="0" dirty="0">
                <a:latin typeface="Bookman Old Style" panose="02050604050505020204" pitchFamily="18" charset="0"/>
              </a:rPr>
              <a:t>Negotiation:</a:t>
            </a:r>
            <a:r>
              <a:rPr lang="en-US" sz="1700" kern="0" dirty="0">
                <a:latin typeface="Bookman Old Style" panose="02050604050505020204" pitchFamily="18" charset="0"/>
              </a:rPr>
              <a:t> Initial step to amicably resolve disputes. It encourages open communication and mutual understanding.</a:t>
            </a:r>
          </a:p>
          <a:p>
            <a:pPr algn="just">
              <a:buFont typeface="Arial" panose="020B0604020202020204" pitchFamily="34" charset="0"/>
              <a:buChar char="•"/>
            </a:pPr>
            <a:r>
              <a:rPr lang="en-US" sz="1700" u="sng" kern="0" dirty="0">
                <a:latin typeface="Bookman Old Style" panose="02050604050505020204" pitchFamily="18" charset="0"/>
              </a:rPr>
              <a:t>Dispute Resolution Boards (DRBs): </a:t>
            </a:r>
            <a:r>
              <a:rPr lang="en-US" sz="1700" kern="0" dirty="0">
                <a:latin typeface="Bookman Old Style" panose="02050604050505020204" pitchFamily="18" charset="0"/>
              </a:rPr>
              <a:t>Panels providing non-binding recommendations. They offer expert insights to preempt escalation of disputes.</a:t>
            </a:r>
          </a:p>
          <a:p>
            <a:pPr algn="just">
              <a:buFont typeface="Arial" panose="020B0604020202020204" pitchFamily="34" charset="0"/>
              <a:buChar char="•"/>
            </a:pPr>
            <a:r>
              <a:rPr lang="en-US" sz="1700" u="sng" kern="0" dirty="0">
                <a:latin typeface="Bookman Old Style" panose="02050604050505020204" pitchFamily="18" charset="0"/>
              </a:rPr>
              <a:t>Arbitration:</a:t>
            </a:r>
            <a:r>
              <a:rPr lang="en-US" sz="1700" kern="0" dirty="0">
                <a:latin typeface="Bookman Old Style" panose="02050604050505020204" pitchFamily="18" charset="0"/>
              </a:rPr>
              <a:t> Binding resolution by neutral arbitrators. It ensures confidentiality and specialized adjudication.</a:t>
            </a:r>
          </a:p>
          <a:p>
            <a:pPr algn="just">
              <a:buFont typeface="Arial" panose="020B0604020202020204" pitchFamily="34" charset="0"/>
              <a:buChar char="•"/>
            </a:pPr>
            <a:r>
              <a:rPr lang="en-US" sz="1700" u="sng" kern="0" dirty="0">
                <a:latin typeface="Bookman Old Style" panose="02050604050505020204" pitchFamily="18" charset="0"/>
              </a:rPr>
              <a:t>Mediation: </a:t>
            </a:r>
            <a:r>
              <a:rPr lang="en-US" sz="1700" kern="0" dirty="0">
                <a:latin typeface="Bookman Old Style" panose="02050604050505020204" pitchFamily="18" charset="0"/>
              </a:rPr>
              <a:t>A voluntary and confidential process where a neutral third party, the mediator, facilitates communication between disputing parties to help them reach a mutually acceptable agreement. </a:t>
            </a:r>
          </a:p>
          <a:p>
            <a:pPr algn="just">
              <a:buFont typeface="Arial" panose="020B0604020202020204" pitchFamily="34" charset="0"/>
              <a:buChar char="•"/>
            </a:pPr>
            <a:r>
              <a:rPr lang="en-US" sz="1700" u="sng" kern="0" dirty="0">
                <a:latin typeface="Bookman Old Style" panose="02050604050505020204" pitchFamily="18" charset="0"/>
              </a:rPr>
              <a:t>Conciliation:</a:t>
            </a:r>
            <a:r>
              <a:rPr lang="en-US" sz="1700" kern="0" dirty="0">
                <a:latin typeface="Bookman Old Style" panose="02050604050505020204" pitchFamily="18" charset="0"/>
              </a:rPr>
              <a:t> Voluntary and confidential alternative dispute resolution process where a neutral third party, the conciliator, assists disputing parties in reaching a mutually acceptable agreement. Unlike mediation, the conciliator may propose non-binding settlement options to facilitate resolution. CCIE (NHAI) would fall under this ADR tool. </a:t>
            </a:r>
          </a:p>
          <a:p>
            <a:pPr algn="just">
              <a:buFont typeface="Arial" panose="020B0604020202020204" pitchFamily="34" charset="0"/>
              <a:buChar char="•"/>
            </a:pPr>
            <a:r>
              <a:rPr lang="en-US" sz="1700" u="sng" kern="0" dirty="0">
                <a:latin typeface="Bookman Old Style" panose="02050604050505020204" pitchFamily="18" charset="0"/>
              </a:rPr>
              <a:t>Litigation:</a:t>
            </a:r>
            <a:r>
              <a:rPr lang="en-US" sz="1700" kern="0" dirty="0">
                <a:latin typeface="Bookman Old Style" panose="02050604050505020204" pitchFamily="18" charset="0"/>
              </a:rPr>
              <a:t> Court proceedings as a last resort. Often time-consuming and public, impacting project timelines.</a:t>
            </a:r>
          </a:p>
          <a:p>
            <a:pPr marL="0" indent="0" algn="just">
              <a:buFont typeface="Symbol"/>
              <a:buNone/>
            </a:pPr>
            <a:endParaRPr lang="en-US" sz="900" kern="0" dirty="0">
              <a:latin typeface="Bookman Old Style" panose="02050604050505020204" pitchFamily="18" charset="0"/>
            </a:endParaRPr>
          </a:p>
          <a:p>
            <a:pPr algn="just">
              <a:buFont typeface="Symbol"/>
              <a:buNone/>
            </a:pPr>
            <a:r>
              <a:rPr lang="en-US" sz="1900" b="1" kern="0" dirty="0">
                <a:latin typeface="Bookman Old Style" panose="02050604050505020204" pitchFamily="18" charset="0"/>
              </a:rPr>
              <a:t>Arbitration's Significance:</a:t>
            </a:r>
          </a:p>
          <a:p>
            <a:pPr algn="just">
              <a:buFont typeface="Arial" panose="020B0604020202020204" pitchFamily="34" charset="0"/>
              <a:buChar char="•"/>
            </a:pPr>
            <a:r>
              <a:rPr lang="en-US" sz="1700" kern="0" dirty="0">
                <a:latin typeface="Bookman Old Style" panose="02050604050505020204" pitchFamily="18" charset="0"/>
              </a:rPr>
              <a:t>Offers a specialized forum with expertise in infrastructure disputes.</a:t>
            </a:r>
          </a:p>
          <a:p>
            <a:pPr algn="just">
              <a:buFont typeface="Arial" panose="020B0604020202020204" pitchFamily="34" charset="0"/>
              <a:buChar char="•"/>
            </a:pPr>
            <a:r>
              <a:rPr lang="en-US" sz="1700" kern="0" dirty="0">
                <a:latin typeface="Bookman Old Style" panose="02050604050505020204" pitchFamily="18" charset="0"/>
              </a:rPr>
              <a:t>Facilitates faster resolution compared to traditional litigation.</a:t>
            </a:r>
          </a:p>
          <a:p>
            <a:pPr marL="0" indent="0" algn="just">
              <a:buFont typeface="Symbol"/>
              <a:buNone/>
            </a:pPr>
            <a:endParaRPr lang="en-US" sz="1600" kern="0" dirty="0">
              <a:latin typeface="Bookman Old Style" panose="02050604050505020204" pitchFamily="18" charset="0"/>
            </a:endParaRPr>
          </a:p>
          <a:p>
            <a:endParaRPr lang="en-IN" kern="0" dirty="0"/>
          </a:p>
        </p:txBody>
      </p:sp>
    </p:spTree>
    <p:extLst>
      <p:ext uri="{BB962C8B-B14F-4D97-AF65-F5344CB8AC3E}">
        <p14:creationId xmlns:p14="http://schemas.microsoft.com/office/powerpoint/2010/main" val="44263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39D6F1-65C9-8970-DD78-17D208DB3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134D2F-15FE-FEC2-A257-8E45DBEF4CF6}"/>
              </a:ext>
            </a:extLst>
          </p:cNvPr>
          <p:cNvSpPr>
            <a:spLocks noGrp="1"/>
          </p:cNvSpPr>
          <p:nvPr>
            <p:ph type="title"/>
          </p:nvPr>
        </p:nvSpPr>
        <p:spPr/>
        <p:txBody>
          <a:bodyPr/>
          <a:lstStyle/>
          <a:p>
            <a:r>
              <a:rPr lang="en-US" sz="2400" b="1" dirty="0">
                <a:latin typeface="Bookman Old Style" panose="02050604050505020204" pitchFamily="18" charset="0"/>
              </a:rPr>
              <a:t>Arbitration and Conciliation Act, 1996 – Legal Framework</a:t>
            </a:r>
            <a:endParaRPr lang="en-US" dirty="0"/>
          </a:p>
        </p:txBody>
      </p:sp>
      <p:sp>
        <p:nvSpPr>
          <p:cNvPr id="4" name="Content Placeholder 2">
            <a:extLst>
              <a:ext uri="{FF2B5EF4-FFF2-40B4-BE49-F238E27FC236}">
                <a16:creationId xmlns:a16="http://schemas.microsoft.com/office/drawing/2014/main" id="{5342944C-74E5-C175-5472-BDFF448D6EC5}"/>
              </a:ext>
            </a:extLst>
          </p:cNvPr>
          <p:cNvSpPr txBox="1">
            <a:spLocks/>
          </p:cNvSpPr>
          <p:nvPr/>
        </p:nvSpPr>
        <p:spPr>
          <a:xfrm>
            <a:off x="103415" y="721787"/>
            <a:ext cx="11985170" cy="5856513"/>
          </a:xfrm>
          <a:prstGeom prst="rect">
            <a:avLst/>
          </a:prstGeom>
        </p:spPr>
        <p:txBody>
          <a:bodyPr>
            <a:normAutofit fontScale="92500"/>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buFont typeface="Symbol"/>
              <a:buNone/>
            </a:pPr>
            <a:r>
              <a:rPr lang="en-US" sz="1800" kern="0" dirty="0">
                <a:latin typeface="Bookman Old Style" panose="02050604050505020204" pitchFamily="18" charset="0"/>
              </a:rPr>
              <a:t>The Act provides a comprehensive legal framework for conducting arbitration and conciliation in India, based on UNCITRAL Model Law</a:t>
            </a:r>
          </a:p>
          <a:p>
            <a:pPr>
              <a:buFont typeface="Symbol"/>
              <a:buNone/>
            </a:pPr>
            <a:r>
              <a:rPr lang="en-US" sz="1800" b="1" kern="0" dirty="0">
                <a:latin typeface="Bookman Old Style" panose="02050604050505020204" pitchFamily="18" charset="0"/>
              </a:rPr>
              <a:t>Positive Aspects:</a:t>
            </a:r>
            <a:endParaRPr lang="en-US" sz="1800" kern="0" dirty="0">
              <a:latin typeface="Bookman Old Style" panose="02050604050505020204" pitchFamily="18" charset="0"/>
            </a:endParaRPr>
          </a:p>
          <a:p>
            <a:pPr>
              <a:buFont typeface="Arial" panose="020B0604020202020204" pitchFamily="34" charset="0"/>
              <a:buChar char="•"/>
            </a:pPr>
            <a:r>
              <a:rPr lang="en-US" sz="1800" kern="0" dirty="0">
                <a:latin typeface="Bookman Old Style" panose="02050604050505020204" pitchFamily="18" charset="0"/>
              </a:rPr>
              <a:t>Time-Bound Process: Section 29A mandates arbitration awards within 12-18 months.</a:t>
            </a:r>
          </a:p>
          <a:p>
            <a:pPr>
              <a:buFont typeface="Arial" panose="020B0604020202020204" pitchFamily="34" charset="0"/>
              <a:buChar char="•"/>
            </a:pPr>
            <a:r>
              <a:rPr lang="en-US" sz="1800" kern="0" dirty="0">
                <a:latin typeface="Bookman Old Style" panose="02050604050505020204" pitchFamily="18" charset="0"/>
              </a:rPr>
              <a:t>Institutional Arbitration: Post-2019 amendments promote the use of arbitral institutions for appointing arbitrators.</a:t>
            </a:r>
          </a:p>
          <a:p>
            <a:pPr>
              <a:buFont typeface="Arial" panose="020B0604020202020204" pitchFamily="34" charset="0"/>
              <a:buChar char="•"/>
            </a:pPr>
            <a:r>
              <a:rPr lang="en-US" sz="1800" kern="0" dirty="0">
                <a:latin typeface="Bookman Old Style" panose="02050604050505020204" pitchFamily="18" charset="0"/>
              </a:rPr>
              <a:t>Limited Grounds for Challenge: Section 34 narrows the scope for setting aside awards, enhancing finality.</a:t>
            </a:r>
          </a:p>
          <a:p>
            <a:pPr>
              <a:buFont typeface="Symbol"/>
              <a:buNone/>
            </a:pPr>
            <a:r>
              <a:rPr lang="en-US" sz="1800" b="1" kern="0" dirty="0">
                <a:latin typeface="Bookman Old Style" panose="02050604050505020204" pitchFamily="18" charset="0"/>
              </a:rPr>
              <a:t>Challenges:</a:t>
            </a:r>
            <a:endParaRPr lang="en-US" sz="1800" kern="0" dirty="0">
              <a:latin typeface="Bookman Old Style" panose="02050604050505020204" pitchFamily="18" charset="0"/>
            </a:endParaRPr>
          </a:p>
          <a:p>
            <a:pPr>
              <a:buFont typeface="Arial" panose="020B0604020202020204" pitchFamily="34" charset="0"/>
              <a:buChar char="•"/>
            </a:pPr>
            <a:r>
              <a:rPr lang="en-US" sz="1800" kern="0" dirty="0">
                <a:latin typeface="Bookman Old Style" panose="02050604050505020204" pitchFamily="18" charset="0"/>
              </a:rPr>
              <a:t>Enforcement Delays: Court interventions can stall the execution of arbitral awards.</a:t>
            </a:r>
          </a:p>
          <a:p>
            <a:pPr>
              <a:buFont typeface="Arial" panose="020B0604020202020204" pitchFamily="34" charset="0"/>
              <a:buChar char="•"/>
            </a:pPr>
            <a:r>
              <a:rPr lang="en-US" sz="1800" kern="0" dirty="0">
                <a:latin typeface="Bookman Old Style" panose="02050604050505020204" pitchFamily="18" charset="0"/>
              </a:rPr>
              <a:t>Bias in Arbitrator Appointments: Concerns arise when government entities are involved in appointing arbitrators.</a:t>
            </a:r>
          </a:p>
          <a:p>
            <a:pPr>
              <a:buFont typeface="Arial" panose="020B0604020202020204" pitchFamily="34" charset="0"/>
              <a:buChar char="•"/>
            </a:pPr>
            <a:r>
              <a:rPr lang="en-US" sz="1800" kern="0" dirty="0">
                <a:latin typeface="Bookman Old Style" panose="02050604050505020204" pitchFamily="18" charset="0"/>
              </a:rPr>
              <a:t>Ambiguity in 'Public Policy': Vague definitions allow for broad interpretations, leading to challenges against awards.</a:t>
            </a:r>
          </a:p>
          <a:p>
            <a:pPr>
              <a:buFont typeface="Arial" panose="020B0604020202020204" pitchFamily="34" charset="0"/>
              <a:buChar char="•"/>
            </a:pPr>
            <a:r>
              <a:rPr lang="en-US" sz="1800" kern="0" dirty="0">
                <a:latin typeface="Bookman Old Style" panose="02050604050505020204" pitchFamily="18" charset="0"/>
              </a:rPr>
              <a:t>Lack of Specialized Institutions: Need for sector-specific arbitral bodies to handle complex infrastructure disputes.</a:t>
            </a:r>
          </a:p>
          <a:p>
            <a:endParaRPr lang="en-IN" sz="1100" kern="0" dirty="0"/>
          </a:p>
        </p:txBody>
      </p:sp>
    </p:spTree>
    <p:extLst>
      <p:ext uri="{BB962C8B-B14F-4D97-AF65-F5344CB8AC3E}">
        <p14:creationId xmlns:p14="http://schemas.microsoft.com/office/powerpoint/2010/main" val="3874366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2E114-4014-3D73-A82A-6BC2EC6A142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9A43C7D-F9B3-555D-0B75-738A884D5917}"/>
              </a:ext>
            </a:extLst>
          </p:cNvPr>
          <p:cNvSpPr txBox="1">
            <a:spLocks/>
          </p:cNvSpPr>
          <p:nvPr/>
        </p:nvSpPr>
        <p:spPr>
          <a:xfrm>
            <a:off x="838200" y="167797"/>
            <a:ext cx="10515600" cy="435428"/>
          </a:xfrm>
          <a:prstGeom prst="rect">
            <a:avLst/>
          </a:prstGeom>
          <a:noFill/>
          <a:ln>
            <a:noFill/>
          </a:ln>
        </p:spPr>
        <p:txBody>
          <a:bodyPr>
            <a:normAutofit lnSpcReduction="10000"/>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ctr"/>
            <a:r>
              <a:rPr lang="en-US" sz="2500" b="1" kern="0" dirty="0">
                <a:latin typeface="Bookman Old Style" panose="02050604050505020204" pitchFamily="18" charset="0"/>
              </a:rPr>
              <a:t>Arbitration - Efficacious measures recommended</a:t>
            </a:r>
            <a:endParaRPr lang="en-IN" sz="2500" b="1" kern="0" dirty="0">
              <a:latin typeface="Bookman Old Style" panose="02050604050505020204" pitchFamily="18" charset="0"/>
            </a:endParaRPr>
          </a:p>
        </p:txBody>
      </p:sp>
      <p:sp>
        <p:nvSpPr>
          <p:cNvPr id="9" name="Rectangle 1">
            <a:extLst>
              <a:ext uri="{FF2B5EF4-FFF2-40B4-BE49-F238E27FC236}">
                <a16:creationId xmlns:a16="http://schemas.microsoft.com/office/drawing/2014/main" id="{931B125F-B5CC-4689-93A4-90A9C24F803D}"/>
              </a:ext>
            </a:extLst>
          </p:cNvPr>
          <p:cNvSpPr txBox="1">
            <a:spLocks noChangeArrowheads="1"/>
          </p:cNvSpPr>
          <p:nvPr/>
        </p:nvSpPr>
        <p:spPr bwMode="auto">
          <a:xfrm>
            <a:off x="299356" y="705626"/>
            <a:ext cx="11811001" cy="544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just">
              <a:lnSpc>
                <a:spcPct val="150000"/>
              </a:lnSpc>
              <a:spcBef>
                <a:spcPct val="0"/>
              </a:spcBef>
            </a:pPr>
            <a:r>
              <a:rPr lang="en-US" altLang="en-US" sz="1800" b="1" i="1" kern="0">
                <a:solidFill>
                  <a:schemeClr val="tx1"/>
                </a:solidFill>
                <a:latin typeface="Bookman Old Style" panose="02050604050505020204" pitchFamily="18" charset="0"/>
              </a:rPr>
              <a:t>Express provision for Arbitration: </a:t>
            </a:r>
            <a:r>
              <a:rPr lang="en-US" altLang="en-US" sz="1800" kern="0">
                <a:solidFill>
                  <a:schemeClr val="tx1"/>
                </a:solidFill>
                <a:latin typeface="Bookman Old Style" panose="02050604050505020204" pitchFamily="18" charset="0"/>
              </a:rPr>
              <a:t>to be mentioned within the Agreement</a:t>
            </a:r>
          </a:p>
          <a:p>
            <a:pPr algn="just">
              <a:lnSpc>
                <a:spcPct val="150000"/>
              </a:lnSpc>
              <a:spcBef>
                <a:spcPct val="0"/>
              </a:spcBef>
            </a:pPr>
            <a:r>
              <a:rPr lang="en-US" altLang="en-US" sz="1800" b="1" i="1" kern="0">
                <a:solidFill>
                  <a:schemeClr val="tx1"/>
                </a:solidFill>
                <a:latin typeface="Bookman Old Style" panose="02050604050505020204" pitchFamily="18" charset="0"/>
              </a:rPr>
              <a:t>Seat of arbitration and whether institutional: </a:t>
            </a:r>
            <a:r>
              <a:rPr lang="en-US" altLang="en-US" sz="1800" kern="0">
                <a:solidFill>
                  <a:schemeClr val="tx1"/>
                </a:solidFill>
                <a:latin typeface="Bookman Old Style" panose="02050604050505020204" pitchFamily="18" charset="0"/>
              </a:rPr>
              <a:t>Provision to define agreement over the seat of arbitration, including if the institutional arbitration is desired then the same can be provided for.</a:t>
            </a:r>
          </a:p>
          <a:p>
            <a:pPr algn="just">
              <a:lnSpc>
                <a:spcPct val="150000"/>
              </a:lnSpc>
              <a:spcBef>
                <a:spcPct val="0"/>
              </a:spcBef>
            </a:pPr>
            <a:r>
              <a:rPr lang="en-US" altLang="en-US" sz="1800" b="1" i="1" kern="0">
                <a:solidFill>
                  <a:schemeClr val="tx1"/>
                </a:solidFill>
                <a:latin typeface="Bookman Old Style" panose="02050604050505020204" pitchFamily="18" charset="0"/>
              </a:rPr>
              <a:t>Non-Payment of Arbitral Awards: </a:t>
            </a:r>
            <a:r>
              <a:rPr lang="en-US" altLang="en-US" sz="1800" kern="0">
                <a:solidFill>
                  <a:schemeClr val="tx1"/>
                </a:solidFill>
                <a:latin typeface="Bookman Old Style" panose="02050604050505020204" pitchFamily="18" charset="0"/>
              </a:rPr>
              <a:t>Delays or refusals in honoring awards strain financial resources of operators. This affects cash flows and project sustainability.</a:t>
            </a:r>
          </a:p>
          <a:p>
            <a:pPr algn="just">
              <a:lnSpc>
                <a:spcPct val="150000"/>
              </a:lnSpc>
              <a:spcBef>
                <a:spcPct val="0"/>
              </a:spcBef>
            </a:pPr>
            <a:r>
              <a:rPr lang="en-US" altLang="en-US" sz="1800" b="1" i="1" kern="0">
                <a:solidFill>
                  <a:schemeClr val="tx1"/>
                </a:solidFill>
                <a:latin typeface="Bookman Old Style" panose="02050604050505020204" pitchFamily="18" charset="0"/>
              </a:rPr>
              <a:t>Disclosure </a:t>
            </a:r>
            <a:r>
              <a:rPr lang="en-US" altLang="en-US" sz="1800" b="1" i="1" kern="0">
                <a:latin typeface="Bookman Old Style" panose="02050604050505020204" pitchFamily="18" charset="0"/>
              </a:rPr>
              <a:t>from Arbitrators and reliance of IBA guidelines to avoid conflict of interest: </a:t>
            </a:r>
            <a:r>
              <a:rPr lang="en-US" altLang="en-US" sz="1800" kern="0">
                <a:solidFill>
                  <a:schemeClr val="tx1"/>
                </a:solidFill>
                <a:latin typeface="Bookman Old Style" panose="02050604050505020204" pitchFamily="18" charset="0"/>
              </a:rPr>
              <a:t>to ensure impartiality and independence of arbitrators. Updated in 2024 to address modern concerns such as third-party funding, social media presence, and organizational structures of law firms. </a:t>
            </a:r>
          </a:p>
          <a:p>
            <a:pPr algn="just">
              <a:lnSpc>
                <a:spcPct val="150000"/>
              </a:lnSpc>
              <a:spcBef>
                <a:spcPct val="0"/>
              </a:spcBef>
            </a:pPr>
            <a:r>
              <a:rPr lang="en-US" altLang="en-US" sz="1800" b="1" i="1" kern="0">
                <a:solidFill>
                  <a:schemeClr val="tx1"/>
                </a:solidFill>
                <a:latin typeface="Bookman Old Style" panose="02050604050505020204" pitchFamily="18" charset="0"/>
              </a:rPr>
              <a:t>IBA Rules on the Taking of Evidence in International Arbitration (2020)</a:t>
            </a:r>
            <a:r>
              <a:rPr lang="en-US" altLang="en-US" sz="1800" i="1" kern="0">
                <a:solidFill>
                  <a:schemeClr val="tx1"/>
                </a:solidFill>
                <a:latin typeface="Bookman Old Style" panose="02050604050505020204" pitchFamily="18" charset="0"/>
              </a:rPr>
              <a:t>: </a:t>
            </a:r>
            <a:r>
              <a:rPr lang="en-US" altLang="en-US" sz="1800" kern="0">
                <a:solidFill>
                  <a:schemeClr val="tx1"/>
                </a:solidFill>
                <a:latin typeface="Bookman Old Style" panose="02050604050505020204" pitchFamily="18" charset="0"/>
              </a:rPr>
              <a:t>Offer procedures for the efficient and fair taking of evidence, aspects like document production, witness testimony, expert reports, and inspections. </a:t>
            </a:r>
          </a:p>
          <a:p>
            <a:pPr algn="just">
              <a:lnSpc>
                <a:spcPct val="150000"/>
              </a:lnSpc>
              <a:spcBef>
                <a:spcPct val="0"/>
              </a:spcBef>
            </a:pPr>
            <a:r>
              <a:rPr lang="en-US" altLang="en-US" sz="1800" b="1" kern="0">
                <a:latin typeface="Bookman Old Style" panose="02050604050505020204" pitchFamily="18" charset="0"/>
              </a:rPr>
              <a:t>IBA guidelines on virtual hearing: </a:t>
            </a:r>
            <a:r>
              <a:rPr lang="en-US" altLang="en-US" sz="1800" kern="0">
                <a:latin typeface="Bookman Old Style" panose="02050604050505020204" pitchFamily="18" charset="0"/>
              </a:rPr>
              <a:t>There is </a:t>
            </a:r>
            <a:r>
              <a:rPr lang="en-US" altLang="en-US" sz="1800" kern="0">
                <a:solidFill>
                  <a:schemeClr val="tx1"/>
                </a:solidFill>
                <a:latin typeface="Bookman Old Style" panose="02050604050505020204" pitchFamily="18" charset="0"/>
              </a:rPr>
              <a:t>deliberation on virtual hearings and guidelines on admissibility of illegally obtained evidence has also been provided.</a:t>
            </a:r>
            <a:endParaRPr lang="en-US" altLang="en-US" sz="1800" kern="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67379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91DF0-5CD8-A5E4-9839-A53BEAF33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2228D-6E26-7B2C-5745-675E4F8D0C53}"/>
              </a:ext>
            </a:extLst>
          </p:cNvPr>
          <p:cNvSpPr>
            <a:spLocks noGrp="1"/>
          </p:cNvSpPr>
          <p:nvPr>
            <p:ph type="title"/>
          </p:nvPr>
        </p:nvSpPr>
        <p:spPr>
          <a:xfrm>
            <a:off x="188387" y="78366"/>
            <a:ext cx="11813116" cy="369332"/>
          </a:xfrm>
        </p:spPr>
        <p:txBody>
          <a:bodyPr/>
          <a:lstStyle/>
          <a:p>
            <a:pPr algn="just"/>
            <a:r>
              <a:rPr lang="en-US" sz="2400" b="1" dirty="0">
                <a:latin typeface="Bookman Old Style" panose="02050604050505020204" pitchFamily="18" charset="0"/>
              </a:rPr>
              <a:t>NHAI Initiatives</a:t>
            </a:r>
            <a:endParaRPr lang="en-IN" sz="2400" b="1" dirty="0">
              <a:latin typeface="Bookman Old Style" panose="02050604050505020204" pitchFamily="18" charset="0"/>
            </a:endParaRPr>
          </a:p>
        </p:txBody>
      </p:sp>
      <p:sp>
        <p:nvSpPr>
          <p:cNvPr id="3" name="Content Placeholder 4">
            <a:extLst>
              <a:ext uri="{FF2B5EF4-FFF2-40B4-BE49-F238E27FC236}">
                <a16:creationId xmlns:a16="http://schemas.microsoft.com/office/drawing/2014/main" id="{4CA407B4-7DEA-DBC7-1809-2F0B291D67C2}"/>
              </a:ext>
            </a:extLst>
          </p:cNvPr>
          <p:cNvSpPr txBox="1">
            <a:spLocks/>
          </p:cNvSpPr>
          <p:nvPr/>
        </p:nvSpPr>
        <p:spPr>
          <a:xfrm>
            <a:off x="6890657" y="2665587"/>
            <a:ext cx="5085426" cy="3850541"/>
          </a:xfrm>
          <a:prstGeom prst="rect">
            <a:avLst/>
          </a:prstGeom>
          <a:solidFill>
            <a:schemeClr val="bg1"/>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50000"/>
              </a:lnSpc>
              <a:buNone/>
            </a:pPr>
            <a:endParaRPr lang="en-IN" sz="200" dirty="0">
              <a:latin typeface="Bookman Old Style" panose="02050604050505020204" pitchFamily="18" charset="0"/>
            </a:endParaRPr>
          </a:p>
          <a:p>
            <a:pPr marL="0" marR="0" lvl="0" indent="0">
              <a:lnSpc>
                <a:spcPct val="150000"/>
              </a:lnSpc>
              <a:buNone/>
            </a:pPr>
            <a:r>
              <a:rPr lang="en-IN" sz="1600" dirty="0">
                <a:solidFill>
                  <a:srgbClr val="050505"/>
                </a:solidFill>
                <a:latin typeface="Bookman Old Style" panose="02050604050505020204" pitchFamily="18" charset="0"/>
              </a:rPr>
              <a:t>As of April 2022, the Conciliation Committees of Independent Experts (CCIE), established by the National Highways Authority of India (NHAI), have successfully resolved </a:t>
            </a:r>
            <a:r>
              <a:rPr lang="en-IN" sz="1600" b="1" dirty="0">
                <a:solidFill>
                  <a:srgbClr val="050505"/>
                </a:solidFill>
                <a:latin typeface="Bookman Old Style" panose="02050604050505020204" pitchFamily="18" charset="0"/>
              </a:rPr>
              <a:t>155 infrastructure dispute cases</a:t>
            </a:r>
            <a:r>
              <a:rPr lang="en-IN" sz="1600" dirty="0">
                <a:solidFill>
                  <a:srgbClr val="050505"/>
                </a:solidFill>
                <a:latin typeface="Bookman Old Style" panose="02050604050505020204" pitchFamily="18" charset="0"/>
              </a:rPr>
              <a:t>. These cases involved total claims amounting to approximately</a:t>
            </a:r>
            <a:r>
              <a:rPr lang="en-IN" sz="1600" b="1" dirty="0">
                <a:solidFill>
                  <a:srgbClr val="050505"/>
                </a:solidFill>
                <a:latin typeface="Bookman Old Style" panose="02050604050505020204" pitchFamily="18" charset="0"/>
              </a:rPr>
              <a:t> ₹38,747 cr.</a:t>
            </a:r>
            <a:r>
              <a:rPr lang="en-IN" sz="1600" dirty="0">
                <a:solidFill>
                  <a:srgbClr val="050505"/>
                </a:solidFill>
                <a:latin typeface="Bookman Old Style" panose="02050604050505020204" pitchFamily="18" charset="0"/>
              </a:rPr>
              <a:t>, with settlements reached for about </a:t>
            </a:r>
            <a:r>
              <a:rPr lang="en-IN" sz="1600" b="1" dirty="0">
                <a:solidFill>
                  <a:srgbClr val="050505"/>
                </a:solidFill>
                <a:latin typeface="Bookman Old Style" panose="02050604050505020204" pitchFamily="18" charset="0"/>
              </a:rPr>
              <a:t>₹13,067 cr.</a:t>
            </a:r>
          </a:p>
          <a:p>
            <a:pPr marL="0" marR="0" lvl="0" indent="0">
              <a:lnSpc>
                <a:spcPct val="150000"/>
              </a:lnSpc>
              <a:buNone/>
            </a:pPr>
            <a:endParaRPr lang="en-IN" sz="600" b="1" dirty="0">
              <a:latin typeface="Bookman Old Style" panose="02050604050505020204" pitchFamily="18" charset="0"/>
            </a:endParaRPr>
          </a:p>
          <a:p>
            <a:pPr marL="0" marR="0" lvl="0" indent="0">
              <a:buNone/>
            </a:pPr>
            <a:r>
              <a:rPr lang="en-IN" sz="1100" dirty="0">
                <a:latin typeface="Bookman Old Style" panose="02050604050505020204" pitchFamily="18" charset="0"/>
              </a:rPr>
              <a:t>(source: </a:t>
            </a:r>
            <a:r>
              <a:rPr lang="en-IN" sz="1200" b="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2"/>
              </a:rPr>
              <a:t>https://www.financialexpress.com/business/roadways-nhai-settles-60-conciliation-cases-in-fy22-2483936/?utm_source=chatgpt.com</a:t>
            </a:r>
            <a:r>
              <a:rPr lang="en-IN" sz="1200" b="1" dirty="0">
                <a:effectLst/>
                <a:latin typeface="Aptos" panose="020B0004020202020204" pitchFamily="34" charset="0"/>
                <a:ea typeface="Times New Roman" panose="02020603050405020304" pitchFamily="18" charset="0"/>
                <a:cs typeface="Aptos" panose="020B0004020202020204" pitchFamily="34" charset="0"/>
              </a:rPr>
              <a:t>)</a:t>
            </a:r>
            <a:endParaRPr lang="en-US" sz="1200" dirty="0">
              <a:effectLst/>
              <a:latin typeface="Aptos" panose="020B0004020202020204" pitchFamily="34" charset="0"/>
              <a:ea typeface="Aptos" panose="020B0004020202020204" pitchFamily="34" charset="0"/>
              <a:cs typeface="Aptos" panose="020B0004020202020204" pitchFamily="34" charset="0"/>
            </a:endParaRPr>
          </a:p>
        </p:txBody>
      </p:sp>
      <p:sp>
        <p:nvSpPr>
          <p:cNvPr id="5" name="Content Placeholder 4">
            <a:extLst>
              <a:ext uri="{FF2B5EF4-FFF2-40B4-BE49-F238E27FC236}">
                <a16:creationId xmlns:a16="http://schemas.microsoft.com/office/drawing/2014/main" id="{043D9B33-AA3C-B12C-3CFE-7997923292D3}"/>
              </a:ext>
            </a:extLst>
          </p:cNvPr>
          <p:cNvSpPr txBox="1">
            <a:spLocks/>
          </p:cNvSpPr>
          <p:nvPr/>
        </p:nvSpPr>
        <p:spPr>
          <a:xfrm>
            <a:off x="188387" y="556475"/>
            <a:ext cx="6702268" cy="5959837"/>
          </a:xfrm>
          <a:prstGeom prst="rect">
            <a:avLst/>
          </a:prstGeom>
          <a:solidFill>
            <a:schemeClr val="bg1">
              <a:lumMod val="95000"/>
            </a:schemeClr>
          </a:solidFill>
        </p:spPr>
        <p:txBody>
          <a:bodyPr vert="horz" wrap="square" lIns="91440" tIns="45720" rIns="91440" bIns="45720" rtlCol="0">
            <a:spAutoFit/>
          </a:bodyPr>
          <a:lstStyle>
            <a:lvl1pPr marL="228600" indent="-228600" algn="l" defTabSz="914400" rtl="0" eaLnBrk="1" fontAlgn="base" latinLnBrk="0" hangingPunct="1">
              <a:lnSpc>
                <a:spcPct val="90000"/>
              </a:lnSpc>
              <a:spcBef>
                <a:spcPts val="1000"/>
              </a:spcBef>
              <a:spcAft>
                <a:spcPct val="0"/>
              </a:spcAft>
              <a:buClr>
                <a:schemeClr val="accent1"/>
              </a:buClr>
              <a:buSzPct val="100000"/>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2400" b="0" kern="1200">
                <a:solidFill>
                  <a:schemeClr val="tx1"/>
                </a:solidFill>
                <a:latin typeface="+mn-lt"/>
                <a:ea typeface="+mn-ea"/>
                <a:cs typeface="+mn-cs"/>
              </a:defRPr>
            </a:lvl2pPr>
            <a:lvl3pPr marL="11430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2000" b="0" kern="1200">
                <a:solidFill>
                  <a:schemeClr val="tx1"/>
                </a:solidFill>
                <a:latin typeface="+mn-lt"/>
                <a:ea typeface="+mn-ea"/>
                <a:cs typeface="+mn-cs"/>
              </a:defRPr>
            </a:lvl3pPr>
            <a:lvl4pPr marL="16002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4pPr>
            <a:lvl5pPr marL="20574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5pPr>
            <a:lvl6pPr marL="25146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6pPr>
            <a:lvl7pPr marL="29718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7pPr>
            <a:lvl8pPr marL="34290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8pPr>
            <a:lvl9pPr marL="3886200" indent="-228600" algn="l" defTabSz="914400" rtl="0" eaLnBrk="1" fontAlgn="base" latinLnBrk="0" hangingPunct="1">
              <a:lnSpc>
                <a:spcPct val="90000"/>
              </a:lnSpc>
              <a:spcBef>
                <a:spcPts val="500"/>
              </a:spcBef>
              <a:spcAft>
                <a:spcPct val="0"/>
              </a:spcAft>
              <a:buClr>
                <a:schemeClr val="accent1"/>
              </a:buClr>
              <a:buSzPct val="100000"/>
              <a:buFont typeface="Arial" panose="020B0604020202020204" pitchFamily="34" charset="0"/>
              <a:buChar char="•"/>
              <a:defRPr sz="1800" b="0" kern="1200">
                <a:solidFill>
                  <a:schemeClr val="tx1"/>
                </a:solidFill>
                <a:latin typeface="+mn-lt"/>
                <a:ea typeface="+mn-ea"/>
                <a:cs typeface="+mn-cs"/>
              </a:defRPr>
            </a:lvl9pPr>
          </a:lstStyle>
          <a:p>
            <a:pPr marL="0" indent="0" eaLnBrk="0" hangingPunct="0">
              <a:lnSpc>
                <a:spcPct val="150000"/>
              </a:lnSpc>
              <a:spcBef>
                <a:spcPct val="0"/>
              </a:spcBef>
              <a:buNone/>
            </a:pPr>
            <a:r>
              <a:rPr lang="en-US" altLang="en-US" sz="1600" b="1" dirty="0">
                <a:solidFill>
                  <a:srgbClr val="050505"/>
                </a:solidFill>
                <a:latin typeface="Bookman Old Style" panose="02050604050505020204" pitchFamily="18" charset="0"/>
              </a:rPr>
              <a:t>Objective: </a:t>
            </a:r>
            <a:r>
              <a:rPr lang="en-US" altLang="en-US" sz="1600" dirty="0">
                <a:solidFill>
                  <a:srgbClr val="050505"/>
                </a:solidFill>
                <a:latin typeface="Bookman Old Style" panose="02050604050505020204" pitchFamily="18" charset="0"/>
              </a:rPr>
              <a:t>Introduced by NHAI in 2017 to facilitate amicable settlement of disputes in highway projects and reduce reliance on arbitration and litigation. </a:t>
            </a:r>
          </a:p>
          <a:p>
            <a:pPr marL="0" marR="0" lvl="0" indent="0" algn="l" defTabSz="914400" rtl="0" eaLnBrk="0" fontAlgn="base" latinLnBrk="0" hangingPunct="0">
              <a:lnSpc>
                <a:spcPct val="150000"/>
              </a:lnSpc>
              <a:spcBef>
                <a:spcPct val="0"/>
              </a:spcBef>
              <a:spcAft>
                <a:spcPct val="0"/>
              </a:spcAft>
              <a:buClrTx/>
              <a:buSzTx/>
              <a:buNone/>
              <a:tabLst/>
            </a:pPr>
            <a:r>
              <a:rPr kumimoji="0" lang="en-US" altLang="en-US" sz="1600" b="0" i="0" u="none" strike="noStrike" cap="none" normalizeH="0" baseline="0" dirty="0">
                <a:ln>
                  <a:noFill/>
                </a:ln>
                <a:solidFill>
                  <a:srgbClr val="050505"/>
                </a:solidFill>
                <a:effectLst/>
                <a:latin typeface="Bookman Old Style" panose="02050604050505020204" pitchFamily="18" charset="0"/>
              </a:rPr>
              <a:t>Revised SOP (2025) allows individual disputes to be addressed separately for enhanced flexibility. </a:t>
            </a:r>
          </a:p>
          <a:p>
            <a:pPr marL="0" indent="0" eaLnBrk="0" hangingPunct="0">
              <a:lnSpc>
                <a:spcPct val="150000"/>
              </a:lnSpc>
              <a:spcBef>
                <a:spcPct val="0"/>
              </a:spcBef>
              <a:buClrTx/>
              <a:buSzTx/>
              <a:buFont typeface="Arial" panose="020B0604020202020204" pitchFamily="34" charset="0"/>
              <a:buNone/>
            </a:pPr>
            <a:endParaRPr lang="en-US" altLang="en-US" sz="1600" b="1" dirty="0">
              <a:solidFill>
                <a:srgbClr val="050505"/>
              </a:solidFill>
              <a:latin typeface="Bookman Old Style" panose="02050604050505020204" pitchFamily="18" charset="0"/>
            </a:endParaRPr>
          </a:p>
          <a:p>
            <a:pPr marL="0" indent="0" eaLnBrk="0" hangingPunct="0">
              <a:lnSpc>
                <a:spcPct val="150000"/>
              </a:lnSpc>
              <a:spcBef>
                <a:spcPct val="0"/>
              </a:spcBef>
              <a:buClrTx/>
              <a:buSzTx/>
              <a:buFont typeface="Arial" panose="020B0604020202020204" pitchFamily="34" charset="0"/>
              <a:buNone/>
            </a:pPr>
            <a:r>
              <a:rPr lang="en-US" altLang="en-US" sz="1600" b="1" dirty="0">
                <a:solidFill>
                  <a:srgbClr val="050505"/>
                </a:solidFill>
                <a:latin typeface="Bookman Old Style" panose="02050604050505020204" pitchFamily="18" charset="0"/>
              </a:rPr>
              <a:t>CCIE Process and Procedures:</a:t>
            </a:r>
            <a:r>
              <a:rPr lang="en-US" altLang="en-US" sz="1600" dirty="0">
                <a:solidFill>
                  <a:srgbClr val="050505"/>
                </a:solidFill>
                <a:latin typeface="Bookman Old Style" panose="02050604050505020204" pitchFamily="18" charset="0"/>
              </a:rPr>
              <a:t> </a:t>
            </a:r>
          </a:p>
          <a:p>
            <a:pPr marL="0" indent="0" eaLnBrk="0" hangingPunct="0">
              <a:lnSpc>
                <a:spcPct val="150000"/>
              </a:lnSpc>
              <a:spcBef>
                <a:spcPct val="0"/>
              </a:spcBef>
              <a:buClrTx/>
              <a:buSzTx/>
              <a:buFontTx/>
              <a:buChar char="•"/>
            </a:pPr>
            <a:r>
              <a:rPr lang="en-US" altLang="en-US" sz="1600" dirty="0">
                <a:solidFill>
                  <a:srgbClr val="050505"/>
                </a:solidFill>
                <a:latin typeface="Bookman Old Style" panose="02050604050505020204" pitchFamily="18" charset="0"/>
              </a:rPr>
              <a:t>Disputes are referred to the CCIE by contractors, concessionaires, or consultants. </a:t>
            </a:r>
          </a:p>
          <a:p>
            <a:pPr marL="0" indent="0" eaLnBrk="0" hangingPunct="0">
              <a:lnSpc>
                <a:spcPct val="150000"/>
              </a:lnSpc>
              <a:spcBef>
                <a:spcPct val="0"/>
              </a:spcBef>
              <a:buClrTx/>
              <a:buSzTx/>
              <a:buFontTx/>
              <a:buChar char="•"/>
            </a:pPr>
            <a:r>
              <a:rPr lang="en-US" altLang="en-US" sz="1600" dirty="0">
                <a:solidFill>
                  <a:srgbClr val="050505"/>
                </a:solidFill>
                <a:latin typeface="Bookman Old Style" panose="02050604050505020204" pitchFamily="18" charset="0"/>
              </a:rPr>
              <a:t>NHAI allocates an expert panel (comprising of </a:t>
            </a:r>
            <a:r>
              <a:rPr kumimoji="0" lang="en-US" altLang="en-US" sz="1600" b="0" i="0" u="none" strike="noStrike" cap="none" normalizeH="0" baseline="0" dirty="0">
                <a:ln>
                  <a:noFill/>
                </a:ln>
                <a:solidFill>
                  <a:srgbClr val="050505"/>
                </a:solidFill>
                <a:effectLst/>
                <a:latin typeface="Bookman Old Style" panose="02050604050505020204" pitchFamily="18" charset="0"/>
              </a:rPr>
              <a:t>retired High Court Judges, senior public administrators, and domain experts)</a:t>
            </a:r>
            <a:r>
              <a:rPr lang="en-US" altLang="en-US" sz="1600" dirty="0">
                <a:solidFill>
                  <a:srgbClr val="050505"/>
                </a:solidFill>
                <a:latin typeface="Bookman Old Style" panose="02050604050505020204" pitchFamily="18" charset="0"/>
              </a:rPr>
              <a:t>. </a:t>
            </a:r>
          </a:p>
          <a:p>
            <a:pPr marL="0" indent="0" eaLnBrk="0" hangingPunct="0">
              <a:lnSpc>
                <a:spcPct val="150000"/>
              </a:lnSpc>
              <a:spcBef>
                <a:spcPct val="0"/>
              </a:spcBef>
              <a:buClrTx/>
              <a:buSzTx/>
              <a:buFontTx/>
              <a:buChar char="•"/>
            </a:pPr>
            <a:r>
              <a:rPr kumimoji="0" lang="en-US" altLang="en-US" sz="1600" b="0" i="0" u="none" strike="noStrike" cap="none" normalizeH="0" baseline="0" dirty="0">
                <a:ln>
                  <a:noFill/>
                </a:ln>
                <a:solidFill>
                  <a:srgbClr val="050505"/>
                </a:solidFill>
                <a:effectLst/>
                <a:latin typeface="Bookman Old Style" panose="02050604050505020204" pitchFamily="18" charset="0"/>
              </a:rPr>
              <a:t>CCIE recommendations are binding if accepted by both parties. </a:t>
            </a:r>
          </a:p>
          <a:p>
            <a:pPr marL="0" indent="0" eaLnBrk="0" hangingPunct="0">
              <a:lnSpc>
                <a:spcPct val="150000"/>
              </a:lnSpc>
              <a:spcBef>
                <a:spcPct val="0"/>
              </a:spcBef>
              <a:buClrTx/>
              <a:buSzTx/>
              <a:buFontTx/>
              <a:buChar char="•"/>
            </a:pPr>
            <a:r>
              <a:rPr kumimoji="0" lang="en-US" altLang="en-US" sz="1600" b="0" i="0" u="none" strike="noStrike" cap="none" normalizeH="0" baseline="0" dirty="0">
                <a:ln>
                  <a:noFill/>
                </a:ln>
                <a:solidFill>
                  <a:srgbClr val="050505"/>
                </a:solidFill>
                <a:effectLst/>
                <a:latin typeface="Bookman Old Style" panose="02050604050505020204" pitchFamily="18" charset="0"/>
              </a:rPr>
              <a:t>Efficient process to conclude within a maximum of 6 months. </a:t>
            </a:r>
          </a:p>
          <a:p>
            <a:pPr marL="0" indent="0" eaLnBrk="0" hangingPunct="0">
              <a:lnSpc>
                <a:spcPct val="150000"/>
              </a:lnSpc>
              <a:spcBef>
                <a:spcPct val="0"/>
              </a:spcBef>
              <a:buClrTx/>
              <a:buSzTx/>
              <a:buFontTx/>
              <a:buChar char="•"/>
            </a:pPr>
            <a:r>
              <a:rPr lang="en-US" altLang="en-US" sz="1600" dirty="0">
                <a:solidFill>
                  <a:srgbClr val="050505"/>
                </a:solidFill>
                <a:latin typeface="Bookman Old Style" panose="02050604050505020204" pitchFamily="18" charset="0"/>
              </a:rPr>
              <a:t>Conciliation meetings by the Panel to facilitate settlement. </a:t>
            </a:r>
          </a:p>
          <a:p>
            <a:pPr marL="0" indent="0" eaLnBrk="0" hangingPunct="0">
              <a:lnSpc>
                <a:spcPct val="150000"/>
              </a:lnSpc>
              <a:spcBef>
                <a:spcPct val="0"/>
              </a:spcBef>
              <a:buClrTx/>
              <a:buSzTx/>
              <a:buFontTx/>
              <a:buChar char="•"/>
            </a:pPr>
            <a:r>
              <a:rPr lang="en-US" altLang="en-US" sz="1600" dirty="0">
                <a:solidFill>
                  <a:srgbClr val="050505"/>
                </a:solidFill>
                <a:latin typeface="Bookman Old Style" panose="02050604050505020204" pitchFamily="18" charset="0"/>
              </a:rPr>
              <a:t>If settlement is reached, a final report is submitted; otherwise, unresolved disputes may proceed to arbitration.</a:t>
            </a:r>
          </a:p>
        </p:txBody>
      </p:sp>
      <p:sp>
        <p:nvSpPr>
          <p:cNvPr id="6" name="Rectangle 5">
            <a:extLst>
              <a:ext uri="{FF2B5EF4-FFF2-40B4-BE49-F238E27FC236}">
                <a16:creationId xmlns:a16="http://schemas.microsoft.com/office/drawing/2014/main" id="{33E344AD-1AE2-F62B-55A7-A8B0E7834889}"/>
              </a:ext>
            </a:extLst>
          </p:cNvPr>
          <p:cNvSpPr/>
          <p:nvPr/>
        </p:nvSpPr>
        <p:spPr>
          <a:xfrm rot="10800000" flipV="1">
            <a:off x="6890654" y="567361"/>
            <a:ext cx="5085427" cy="2145859"/>
          </a:xfrm>
          <a:prstGeom prst="rect">
            <a:avLst/>
          </a:prstGeom>
          <a:solidFill>
            <a:schemeClr val="accent6">
              <a:lumMod val="60000"/>
              <a:lumOff val="40000"/>
            </a:schemeClr>
          </a:solidFill>
          <a:ln>
            <a:solidFill>
              <a:srgbClr val="99C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None/>
              <a:tabLst/>
            </a:pPr>
            <a:r>
              <a:rPr kumimoji="0" lang="en-US" altLang="en-US" sz="2000" b="1" i="0" u="none" strike="noStrike" cap="none" normalizeH="0" baseline="0" dirty="0">
                <a:ln>
                  <a:noFill/>
                </a:ln>
                <a:solidFill>
                  <a:srgbClr val="050505"/>
                </a:solidFill>
                <a:effectLst/>
                <a:latin typeface="Bookman Old Style" panose="02050604050505020204" pitchFamily="18" charset="0"/>
              </a:rPr>
              <a:t>Conciliation Committee of Independent Experts (CCIE)</a:t>
            </a:r>
          </a:p>
        </p:txBody>
      </p:sp>
    </p:spTree>
    <p:extLst>
      <p:ext uri="{BB962C8B-B14F-4D97-AF65-F5344CB8AC3E}">
        <p14:creationId xmlns:p14="http://schemas.microsoft.com/office/powerpoint/2010/main" val="43653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A06BE-41A3-9CB4-3A33-B752A3F4E41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EE2A707-EBE1-1A6A-5AAD-9440C82033A1}"/>
              </a:ext>
            </a:extLst>
          </p:cNvPr>
          <p:cNvSpPr txBox="1">
            <a:spLocks/>
          </p:cNvSpPr>
          <p:nvPr/>
        </p:nvSpPr>
        <p:spPr>
          <a:xfrm>
            <a:off x="838200" y="167797"/>
            <a:ext cx="10515600" cy="435428"/>
          </a:xfrm>
          <a:prstGeom prst="rect">
            <a:avLst/>
          </a:prstGeom>
          <a:noFill/>
          <a:ln>
            <a:noFill/>
          </a:ln>
        </p:spPr>
        <p:txBody>
          <a:bodyPr>
            <a:normAutofit lnSpcReduction="10000"/>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ctr"/>
            <a:r>
              <a:rPr lang="en-US" sz="2500" b="1" kern="0" dirty="0">
                <a:latin typeface="Bookman Old Style" panose="02050604050505020204" pitchFamily="18" charset="0"/>
              </a:rPr>
              <a:t>Resolution under Arbitration and CCIE Committee</a:t>
            </a:r>
            <a:endParaRPr lang="en-IN" sz="2500" b="1" kern="0" dirty="0">
              <a:latin typeface="Bookman Old Style" panose="02050604050505020204" pitchFamily="18" charset="0"/>
            </a:endParaRPr>
          </a:p>
        </p:txBody>
      </p:sp>
      <p:graphicFrame>
        <p:nvGraphicFramePr>
          <p:cNvPr id="3" name="Table 2">
            <a:extLst>
              <a:ext uri="{FF2B5EF4-FFF2-40B4-BE49-F238E27FC236}">
                <a16:creationId xmlns:a16="http://schemas.microsoft.com/office/drawing/2014/main" id="{7DF8D182-27B3-F479-DEC2-9D49C745195F}"/>
              </a:ext>
            </a:extLst>
          </p:cNvPr>
          <p:cNvGraphicFramePr>
            <a:graphicFrameLocks noGrp="1"/>
          </p:cNvGraphicFramePr>
          <p:nvPr>
            <p:extLst>
              <p:ext uri="{D42A27DB-BD31-4B8C-83A1-F6EECF244321}">
                <p14:modId xmlns:p14="http://schemas.microsoft.com/office/powerpoint/2010/main" val="4054343242"/>
              </p:ext>
            </p:extLst>
          </p:nvPr>
        </p:nvGraphicFramePr>
        <p:xfrm>
          <a:off x="3167743" y="553131"/>
          <a:ext cx="9024257" cy="5801835"/>
        </p:xfrm>
        <a:graphic>
          <a:graphicData uri="http://schemas.openxmlformats.org/drawingml/2006/table">
            <a:tbl>
              <a:tblPr>
                <a:tableStyleId>{3C2FFA5D-87B4-456A-9821-1D502468CF0F}</a:tableStyleId>
              </a:tblPr>
              <a:tblGrid>
                <a:gridCol w="2081130">
                  <a:extLst>
                    <a:ext uri="{9D8B030D-6E8A-4147-A177-3AD203B41FA5}">
                      <a16:colId xmlns:a16="http://schemas.microsoft.com/office/drawing/2014/main" val="623424841"/>
                    </a:ext>
                  </a:extLst>
                </a:gridCol>
                <a:gridCol w="3423571">
                  <a:extLst>
                    <a:ext uri="{9D8B030D-6E8A-4147-A177-3AD203B41FA5}">
                      <a16:colId xmlns:a16="http://schemas.microsoft.com/office/drawing/2014/main" val="3628075490"/>
                    </a:ext>
                  </a:extLst>
                </a:gridCol>
                <a:gridCol w="3519556">
                  <a:extLst>
                    <a:ext uri="{9D8B030D-6E8A-4147-A177-3AD203B41FA5}">
                      <a16:colId xmlns:a16="http://schemas.microsoft.com/office/drawing/2014/main" val="2507210897"/>
                    </a:ext>
                  </a:extLst>
                </a:gridCol>
              </a:tblGrid>
              <a:tr h="553003">
                <a:tc>
                  <a:txBody>
                    <a:bodyPr/>
                    <a:lstStyle/>
                    <a:p>
                      <a:pPr algn="ctr" fontAlgn="b"/>
                      <a:r>
                        <a:rPr lang="en-IN" sz="1600" b="1" kern="0" dirty="0">
                          <a:solidFill>
                            <a:srgbClr val="007377"/>
                          </a:solidFill>
                        </a:rPr>
                        <a:t>Aspect</a:t>
                      </a:r>
                      <a:endParaRPr lang="en-IN" sz="1600" b="1" kern="0" dirty="0">
                        <a:solidFill>
                          <a:srgbClr val="007377"/>
                        </a:solidFill>
                        <a:latin typeface="Old bookman style"/>
                        <a:ea typeface="+mj-ea"/>
                        <a:cs typeface="Poppins Medium" panose="00000600000000000000" pitchFamily="2" charset="0"/>
                      </a:endParaRPr>
                    </a:p>
                  </a:txBody>
                  <a:tcPr marL="2915" marR="2915" marT="2915" marB="20989" anchor="b"/>
                </a:tc>
                <a:tc>
                  <a:txBody>
                    <a:bodyPr/>
                    <a:lstStyle/>
                    <a:p>
                      <a:pPr algn="l" fontAlgn="b"/>
                      <a:r>
                        <a:rPr lang="en-IN" sz="1600" b="1" kern="0" dirty="0">
                          <a:solidFill>
                            <a:srgbClr val="007377"/>
                          </a:solidFill>
                        </a:rPr>
                        <a:t>Arbitration</a:t>
                      </a:r>
                      <a:endParaRPr lang="en-IN" sz="1600" b="1" kern="0" dirty="0">
                        <a:solidFill>
                          <a:srgbClr val="007377"/>
                        </a:solidFill>
                        <a:latin typeface="Old bookman style"/>
                        <a:ea typeface="+mj-ea"/>
                        <a:cs typeface="Poppins Medium" panose="00000600000000000000" pitchFamily="2" charset="0"/>
                      </a:endParaRPr>
                    </a:p>
                  </a:txBody>
                  <a:tcPr marL="2915" marR="2915" marT="2915" marB="20989" anchor="b"/>
                </a:tc>
                <a:tc>
                  <a:txBody>
                    <a:bodyPr/>
                    <a:lstStyle/>
                    <a:p>
                      <a:pPr algn="l" fontAlgn="b"/>
                      <a:r>
                        <a:rPr lang="en-IN" sz="1600" b="1" kern="0" dirty="0">
                          <a:solidFill>
                            <a:srgbClr val="007377"/>
                          </a:solidFill>
                        </a:rPr>
                        <a:t>CCIE Committee</a:t>
                      </a:r>
                      <a:endParaRPr lang="en-IN" sz="1600" b="1" kern="0" dirty="0">
                        <a:solidFill>
                          <a:srgbClr val="007377"/>
                        </a:solidFill>
                        <a:latin typeface="Old bookman style"/>
                        <a:ea typeface="+mj-ea"/>
                        <a:cs typeface="Poppins Medium" panose="00000600000000000000" pitchFamily="2" charset="0"/>
                      </a:endParaRPr>
                    </a:p>
                  </a:txBody>
                  <a:tcPr marL="2915" marR="2915" marT="2915" marB="20989" anchor="b"/>
                </a:tc>
                <a:extLst>
                  <a:ext uri="{0D108BD9-81ED-4DB2-BD59-A6C34878D82A}">
                    <a16:rowId xmlns:a16="http://schemas.microsoft.com/office/drawing/2014/main" val="1935771102"/>
                  </a:ext>
                </a:extLst>
              </a:tr>
              <a:tr h="599420">
                <a:tc>
                  <a:txBody>
                    <a:bodyPr/>
                    <a:lstStyle/>
                    <a:p>
                      <a:pPr algn="ctr" fontAlgn="b"/>
                      <a:r>
                        <a:rPr kumimoji="0" lang="en-IN" sz="1600" b="1" i="0" u="none" strike="noStrike" kern="1200" cap="none" normalizeH="0" baseline="0" dirty="0">
                          <a:ln>
                            <a:noFill/>
                          </a:ln>
                          <a:solidFill>
                            <a:schemeClr val="tx1"/>
                          </a:solidFill>
                          <a:effectLst/>
                          <a:latin typeface="Bookman Old Style" panose="02050604050505020204" pitchFamily="18" charset="0"/>
                          <a:ea typeface="+mn-ea"/>
                          <a:cs typeface="+mn-cs"/>
                        </a:rPr>
                        <a:t>Nature</a:t>
                      </a:r>
                    </a:p>
                  </a:txBody>
                  <a:tcPr marL="2915" marR="2915" marT="2915" marB="20989" anchor="b"/>
                </a:tc>
                <a:tc>
                  <a:txBody>
                    <a:bodyPr/>
                    <a:lstStyle/>
                    <a:p>
                      <a:pPr algn="l" fontAlgn="b"/>
                      <a:r>
                        <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rPr>
                        <a:t>Adjudicatory</a:t>
                      </a:r>
                    </a:p>
                  </a:txBody>
                  <a:tcPr marL="2915" marR="2915" marT="2915" marB="20989" anchor="b"/>
                </a:tc>
                <a:tc>
                  <a:txBody>
                    <a:bodyPr/>
                    <a:lstStyle/>
                    <a:p>
                      <a:pPr algn="l" fontAlgn="b"/>
                      <a:r>
                        <a:rPr kumimoji="0" lang="en-IN" sz="1600" b="0" i="0" u="none" strike="noStrike" kern="1200" cap="none" normalizeH="0" baseline="0">
                          <a:ln>
                            <a:noFill/>
                          </a:ln>
                          <a:solidFill>
                            <a:schemeClr val="tx1"/>
                          </a:solidFill>
                          <a:effectLst/>
                          <a:latin typeface="Bookman Old Style" panose="02050604050505020204" pitchFamily="18" charset="0"/>
                          <a:ea typeface="+mn-ea"/>
                          <a:cs typeface="+mn-cs"/>
                        </a:rPr>
                        <a:t>Conciliatory</a:t>
                      </a:r>
                    </a:p>
                  </a:txBody>
                  <a:tcPr marL="2915" marR="2915" marT="2915" marB="20989" anchor="b"/>
                </a:tc>
                <a:extLst>
                  <a:ext uri="{0D108BD9-81ED-4DB2-BD59-A6C34878D82A}">
                    <a16:rowId xmlns:a16="http://schemas.microsoft.com/office/drawing/2014/main" val="3234461338"/>
                  </a:ext>
                </a:extLst>
              </a:tr>
              <a:tr h="754272">
                <a:tc>
                  <a:txBody>
                    <a:bodyPr/>
                    <a:lstStyle/>
                    <a:p>
                      <a:pPr algn="ctr" fontAlgn="b"/>
                      <a:r>
                        <a:rPr kumimoji="0" lang="en-IN" sz="1600" b="1" i="0" u="none" strike="noStrike" kern="1200" cap="none" normalizeH="0" baseline="0" dirty="0">
                          <a:ln>
                            <a:noFill/>
                          </a:ln>
                          <a:solidFill>
                            <a:schemeClr val="tx1"/>
                          </a:solidFill>
                          <a:effectLst/>
                          <a:latin typeface="Bookman Old Style" panose="02050604050505020204" pitchFamily="18" charset="0"/>
                          <a:ea typeface="+mn-ea"/>
                          <a:cs typeface="+mn-cs"/>
                        </a:rPr>
                        <a:t>Binding Decision</a:t>
                      </a:r>
                    </a:p>
                  </a:txBody>
                  <a:tcPr marL="2915" marR="2915" marT="2915" marB="20989" anchor="b"/>
                </a:tc>
                <a:tc>
                  <a:txBody>
                    <a:bodyPr/>
                    <a:lstStyle/>
                    <a:p>
                      <a:pPr algn="l" fontAlgn="b"/>
                      <a:r>
                        <a:rPr kumimoji="0" lang="en-US" sz="1600" b="0" i="0" u="none" strike="noStrike" kern="1200" cap="none" normalizeH="0" baseline="0" dirty="0">
                          <a:ln>
                            <a:noFill/>
                          </a:ln>
                          <a:solidFill>
                            <a:schemeClr val="tx1"/>
                          </a:solidFill>
                          <a:effectLst/>
                          <a:latin typeface="Bookman Old Style" panose="02050604050505020204" pitchFamily="18" charset="0"/>
                          <a:ea typeface="+mn-ea"/>
                          <a:cs typeface="+mn-cs"/>
                        </a:rPr>
                        <a:t>Yes, subject to limited appeals</a:t>
                      </a:r>
                    </a:p>
                  </a:txBody>
                  <a:tcPr marL="2915" marR="2915" marT="2915" marB="20989" anchor="b"/>
                </a:tc>
                <a:tc>
                  <a:txBody>
                    <a:bodyPr/>
                    <a:lstStyle/>
                    <a:p>
                      <a:pPr algn="l" fontAlgn="b"/>
                      <a:r>
                        <a:rPr kumimoji="0" lang="en-US" sz="1600" b="0" i="0" u="none" strike="noStrike" kern="1200" cap="none" normalizeH="0" baseline="0" dirty="0">
                          <a:ln>
                            <a:noFill/>
                          </a:ln>
                          <a:solidFill>
                            <a:schemeClr val="tx1"/>
                          </a:solidFill>
                          <a:effectLst/>
                          <a:latin typeface="Bookman Old Style" panose="02050604050505020204" pitchFamily="18" charset="0"/>
                          <a:ea typeface="+mn-ea"/>
                          <a:cs typeface="+mn-cs"/>
                        </a:rPr>
                        <a:t>Only if parties agree to settlement</a:t>
                      </a:r>
                    </a:p>
                  </a:txBody>
                  <a:tcPr marL="2915" marR="2915" marT="2915" marB="20989" anchor="b"/>
                </a:tc>
                <a:extLst>
                  <a:ext uri="{0D108BD9-81ED-4DB2-BD59-A6C34878D82A}">
                    <a16:rowId xmlns:a16="http://schemas.microsoft.com/office/drawing/2014/main" val="193270206"/>
                  </a:ext>
                </a:extLst>
              </a:tr>
              <a:tr h="858710">
                <a:tc>
                  <a:txBody>
                    <a:bodyPr/>
                    <a:lstStyle/>
                    <a:p>
                      <a:pPr algn="ctr" fontAlgn="b"/>
                      <a:r>
                        <a:rPr kumimoji="0" lang="en-IN" sz="1600" b="1" i="0" u="none" strike="noStrike" kern="1200" cap="none" normalizeH="0" baseline="0" dirty="0">
                          <a:ln>
                            <a:noFill/>
                          </a:ln>
                          <a:solidFill>
                            <a:schemeClr val="tx1"/>
                          </a:solidFill>
                          <a:effectLst/>
                          <a:latin typeface="Bookman Old Style" panose="02050604050505020204" pitchFamily="18" charset="0"/>
                          <a:ea typeface="+mn-ea"/>
                          <a:cs typeface="+mn-cs"/>
                        </a:rPr>
                        <a:t>Timeframe</a:t>
                      </a:r>
                    </a:p>
                  </a:txBody>
                  <a:tcPr marL="2915" marR="2915" marT="2915" marB="20989" anchor="b"/>
                </a:tc>
                <a:tc>
                  <a:txBody>
                    <a:bodyPr/>
                    <a:lstStyle/>
                    <a:p>
                      <a:pPr algn="l" fontAlgn="b"/>
                      <a:r>
                        <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rPr>
                        <a:t>Longer, depends on complexity</a:t>
                      </a:r>
                    </a:p>
                  </a:txBody>
                  <a:tcPr marL="2915" marR="2915" marT="2915" marB="20989" anchor="b"/>
                </a:tc>
                <a:tc>
                  <a:txBody>
                    <a:bodyPr/>
                    <a:lstStyle/>
                    <a:p>
                      <a:pPr algn="l" fontAlgn="b"/>
                      <a:r>
                        <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rPr>
                        <a:t>Generally quicker</a:t>
                      </a:r>
                    </a:p>
                  </a:txBody>
                  <a:tcPr marL="2915" marR="2915" marT="2915" marB="20989" anchor="b"/>
                </a:tc>
                <a:extLst>
                  <a:ext uri="{0D108BD9-81ED-4DB2-BD59-A6C34878D82A}">
                    <a16:rowId xmlns:a16="http://schemas.microsoft.com/office/drawing/2014/main" val="1483546012"/>
                  </a:ext>
                </a:extLst>
              </a:tr>
              <a:tr h="974752">
                <a:tc>
                  <a:txBody>
                    <a:bodyPr/>
                    <a:lstStyle/>
                    <a:p>
                      <a:pPr algn="ctr" fontAlgn="b"/>
                      <a:r>
                        <a:rPr kumimoji="0" lang="en-IN" sz="1600" b="1" i="0" u="none" strike="noStrike" kern="1200" cap="none" normalizeH="0" baseline="0" dirty="0">
                          <a:ln>
                            <a:noFill/>
                          </a:ln>
                          <a:solidFill>
                            <a:schemeClr val="tx1"/>
                          </a:solidFill>
                          <a:effectLst/>
                          <a:latin typeface="Bookman Old Style" panose="02050604050505020204" pitchFamily="18" charset="0"/>
                          <a:ea typeface="+mn-ea"/>
                          <a:cs typeface="+mn-cs"/>
                        </a:rPr>
                        <a:t>Cost</a:t>
                      </a:r>
                    </a:p>
                  </a:txBody>
                  <a:tcPr marL="2915" marR="2915" marT="2915" marB="20989" anchor="b"/>
                </a:tc>
                <a:tc>
                  <a:txBody>
                    <a:bodyPr/>
                    <a:lstStyle/>
                    <a:p>
                      <a:pPr algn="l" fontAlgn="b"/>
                      <a:r>
                        <a:rPr kumimoji="0" lang="en-US" sz="1600" b="0" i="0" u="none" strike="noStrike" kern="1200" cap="none" normalizeH="0" baseline="0" dirty="0">
                          <a:ln>
                            <a:noFill/>
                          </a:ln>
                          <a:solidFill>
                            <a:schemeClr val="tx1"/>
                          </a:solidFill>
                          <a:effectLst/>
                          <a:latin typeface="Bookman Old Style" panose="02050604050505020204" pitchFamily="18" charset="0"/>
                          <a:ea typeface="+mn-ea"/>
                          <a:cs typeface="+mn-cs"/>
                        </a:rPr>
                        <a:t>Higher due to fees and legal expenses</a:t>
                      </a:r>
                    </a:p>
                  </a:txBody>
                  <a:tcPr marL="2915" marR="2915" marT="2915" marB="20989" anchor="b"/>
                </a:tc>
                <a:tc>
                  <a:txBody>
                    <a:bodyPr/>
                    <a:lstStyle/>
                    <a:p>
                      <a:pPr algn="l" fontAlgn="b"/>
                      <a:r>
                        <a:rPr kumimoji="0" lang="en-US" sz="1600" b="0" i="0" u="none" strike="noStrike" kern="1200" cap="none" normalizeH="0" baseline="0" dirty="0">
                          <a:ln>
                            <a:noFill/>
                          </a:ln>
                          <a:solidFill>
                            <a:schemeClr val="tx1"/>
                          </a:solidFill>
                          <a:effectLst/>
                          <a:latin typeface="Bookman Old Style" panose="02050604050505020204" pitchFamily="18" charset="0"/>
                          <a:ea typeface="+mn-ea"/>
                          <a:cs typeface="+mn-cs"/>
                        </a:rPr>
                        <a:t>Lower, minimal administrative costs, no law/advocate fee involved</a:t>
                      </a:r>
                    </a:p>
                  </a:txBody>
                  <a:tcPr marL="2915" marR="2915" marT="2915" marB="20989" anchor="b"/>
                </a:tc>
                <a:extLst>
                  <a:ext uri="{0D108BD9-81ED-4DB2-BD59-A6C34878D82A}">
                    <a16:rowId xmlns:a16="http://schemas.microsoft.com/office/drawing/2014/main" val="2961087986"/>
                  </a:ext>
                </a:extLst>
              </a:tr>
              <a:tr h="544744">
                <a:tc>
                  <a:txBody>
                    <a:bodyPr/>
                    <a:lstStyle/>
                    <a:p>
                      <a:pPr algn="ctr" fontAlgn="b"/>
                      <a:r>
                        <a:rPr kumimoji="0" lang="en-IN" sz="1600" b="1" i="0" u="none" strike="noStrike" kern="1200" cap="none" normalizeH="0" baseline="0" dirty="0">
                          <a:ln>
                            <a:noFill/>
                          </a:ln>
                          <a:solidFill>
                            <a:schemeClr val="tx1"/>
                          </a:solidFill>
                          <a:effectLst/>
                          <a:latin typeface="Bookman Old Style" panose="02050604050505020204" pitchFamily="18" charset="0"/>
                          <a:ea typeface="+mn-ea"/>
                          <a:cs typeface="+mn-cs"/>
                        </a:rPr>
                        <a:t>Confidentiality</a:t>
                      </a:r>
                    </a:p>
                  </a:txBody>
                  <a:tcPr marL="2915" marR="2915" marT="2915" marB="20989" anchor="b"/>
                </a:tc>
                <a:tc>
                  <a:txBody>
                    <a:bodyPr/>
                    <a:lstStyle/>
                    <a:p>
                      <a:pPr algn="l" fontAlgn="b"/>
                      <a:r>
                        <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rPr>
                        <a:t>Maintained</a:t>
                      </a:r>
                    </a:p>
                  </a:txBody>
                  <a:tcPr marL="2915" marR="2915" marT="2915" marB="20989" anchor="b"/>
                </a:tc>
                <a:tc>
                  <a:txBody>
                    <a:bodyPr/>
                    <a:lstStyle/>
                    <a:p>
                      <a:pPr algn="l" fontAlgn="b"/>
                      <a:r>
                        <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rPr>
                        <a:t>Maintained</a:t>
                      </a:r>
                    </a:p>
                  </a:txBody>
                  <a:tcPr marL="2915" marR="2915" marT="2915" marB="20989" anchor="b"/>
                </a:tc>
                <a:extLst>
                  <a:ext uri="{0D108BD9-81ED-4DB2-BD59-A6C34878D82A}">
                    <a16:rowId xmlns:a16="http://schemas.microsoft.com/office/drawing/2014/main" val="3872985913"/>
                  </a:ext>
                </a:extLst>
              </a:tr>
              <a:tr h="491769">
                <a:tc>
                  <a:txBody>
                    <a:bodyPr/>
                    <a:lstStyle/>
                    <a:p>
                      <a:pPr algn="ctr" fontAlgn="b"/>
                      <a:r>
                        <a:rPr kumimoji="0" lang="en-IN" sz="1600" b="1" i="0" u="none" strike="noStrike" kern="1200" cap="none" normalizeH="0" baseline="0" dirty="0">
                          <a:ln>
                            <a:noFill/>
                          </a:ln>
                          <a:solidFill>
                            <a:schemeClr val="tx1"/>
                          </a:solidFill>
                          <a:effectLst/>
                          <a:latin typeface="Bookman Old Style" panose="02050604050505020204" pitchFamily="18" charset="0"/>
                          <a:ea typeface="+mn-ea"/>
                          <a:cs typeface="+mn-cs"/>
                        </a:rPr>
                        <a:t>Enforceability</a:t>
                      </a:r>
                    </a:p>
                  </a:txBody>
                  <a:tcPr marL="2915" marR="2915" marT="2915" marB="20989" anchor="b"/>
                </a:tc>
                <a:tc>
                  <a:txBody>
                    <a:bodyPr/>
                    <a:lstStyle/>
                    <a:p>
                      <a:pPr algn="l" fontAlgn="b"/>
                      <a:r>
                        <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rPr>
                        <a:t>Enforceable as court decree</a:t>
                      </a:r>
                    </a:p>
                  </a:txBody>
                  <a:tcPr marL="2915" marR="2915" marT="2915" marB="20989" anchor="b"/>
                </a:tc>
                <a:tc>
                  <a:txBody>
                    <a:bodyPr/>
                    <a:lstStyle/>
                    <a:p>
                      <a:pPr algn="l" fontAlgn="b"/>
                      <a:r>
                        <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rPr>
                        <a:t>Enforceable upon agreement</a:t>
                      </a:r>
                    </a:p>
                  </a:txBody>
                  <a:tcPr marL="2915" marR="2915" marT="2915" marB="20989" anchor="b"/>
                </a:tc>
                <a:extLst>
                  <a:ext uri="{0D108BD9-81ED-4DB2-BD59-A6C34878D82A}">
                    <a16:rowId xmlns:a16="http://schemas.microsoft.com/office/drawing/2014/main" val="2923882453"/>
                  </a:ext>
                </a:extLst>
              </a:tr>
              <a:tr h="1025165">
                <a:tc>
                  <a:txBody>
                    <a:bodyPr/>
                    <a:lstStyle/>
                    <a:p>
                      <a:pPr algn="ctr" fontAlgn="b"/>
                      <a:r>
                        <a:rPr kumimoji="0" lang="en-IN" sz="1600" b="1" i="0" u="none" strike="noStrike" kern="1200" cap="none" normalizeH="0" baseline="0" dirty="0">
                          <a:ln>
                            <a:noFill/>
                          </a:ln>
                          <a:solidFill>
                            <a:schemeClr val="tx1"/>
                          </a:solidFill>
                          <a:effectLst/>
                          <a:latin typeface="Bookman Old Style" panose="02050604050505020204" pitchFamily="18" charset="0"/>
                          <a:ea typeface="+mn-ea"/>
                          <a:cs typeface="+mn-cs"/>
                        </a:rPr>
                        <a:t>Grounds for Challenge</a:t>
                      </a:r>
                    </a:p>
                  </a:txBody>
                  <a:tcPr marL="2915" marR="2915" marT="2915" marB="20989" anchor="b"/>
                </a:tc>
                <a:tc>
                  <a:txBody>
                    <a:bodyPr/>
                    <a:lstStyle/>
                    <a:p>
                      <a:pPr algn="l" fontAlgn="b"/>
                      <a:r>
                        <a:rPr kumimoji="0" lang="en-US" sz="1600" b="0" i="0" u="none" strike="noStrike" kern="1200" cap="none" normalizeH="0" baseline="0" dirty="0">
                          <a:ln>
                            <a:noFill/>
                          </a:ln>
                          <a:solidFill>
                            <a:schemeClr val="tx1"/>
                          </a:solidFill>
                          <a:effectLst/>
                          <a:latin typeface="Bookman Old Style" panose="02050604050505020204" pitchFamily="18" charset="0"/>
                          <a:ea typeface="+mn-ea"/>
                          <a:cs typeface="+mn-cs"/>
                        </a:rPr>
                        <a:t>Limited grounds as per Section 34 of the Arbitration and Conciliation Act, 1996</a:t>
                      </a:r>
                      <a:endPar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endParaRPr>
                    </a:p>
                  </a:txBody>
                  <a:tcPr marL="2915" marR="2915" marT="2915" marB="20989" anchor="b"/>
                </a:tc>
                <a:tc>
                  <a:txBody>
                    <a:bodyPr/>
                    <a:lstStyle/>
                    <a:p>
                      <a:pPr algn="l" fontAlgn="b"/>
                      <a:r>
                        <a:rPr kumimoji="0" lang="en-US" sz="1600" b="0" i="0" u="none" strike="noStrike" kern="1200" cap="none" normalizeH="0" baseline="0" dirty="0">
                          <a:ln>
                            <a:noFill/>
                          </a:ln>
                          <a:solidFill>
                            <a:schemeClr val="tx1"/>
                          </a:solidFill>
                          <a:effectLst/>
                          <a:latin typeface="Bookman Old Style" panose="02050604050505020204" pitchFamily="18" charset="0"/>
                          <a:ea typeface="+mn-ea"/>
                          <a:cs typeface="+mn-cs"/>
                        </a:rPr>
                        <a:t>Not applicable, as the outcome is a settlement agreement reached by consensus.</a:t>
                      </a:r>
                      <a:endParaRPr kumimoji="0" lang="en-IN" sz="1600" b="0" i="0" u="none" strike="noStrike" kern="1200" cap="none" normalizeH="0" baseline="0" dirty="0">
                        <a:ln>
                          <a:noFill/>
                        </a:ln>
                        <a:solidFill>
                          <a:schemeClr val="tx1"/>
                        </a:solidFill>
                        <a:effectLst/>
                        <a:latin typeface="Bookman Old Style" panose="02050604050505020204" pitchFamily="18" charset="0"/>
                        <a:ea typeface="+mn-ea"/>
                        <a:cs typeface="+mn-cs"/>
                      </a:endParaRPr>
                    </a:p>
                  </a:txBody>
                  <a:tcPr marL="2915" marR="2915" marT="2915" marB="20989" anchor="b"/>
                </a:tc>
                <a:extLst>
                  <a:ext uri="{0D108BD9-81ED-4DB2-BD59-A6C34878D82A}">
                    <a16:rowId xmlns:a16="http://schemas.microsoft.com/office/drawing/2014/main" val="3875658574"/>
                  </a:ext>
                </a:extLst>
              </a:tr>
            </a:tbl>
          </a:graphicData>
        </a:graphic>
      </p:graphicFrame>
      <p:sp>
        <p:nvSpPr>
          <p:cNvPr id="5" name="Rectangle 4">
            <a:extLst>
              <a:ext uri="{FF2B5EF4-FFF2-40B4-BE49-F238E27FC236}">
                <a16:creationId xmlns:a16="http://schemas.microsoft.com/office/drawing/2014/main" id="{B2BBCDE5-E66D-8186-4989-03FE545C3FDA}"/>
              </a:ext>
            </a:extLst>
          </p:cNvPr>
          <p:cNvSpPr/>
          <p:nvPr/>
        </p:nvSpPr>
        <p:spPr>
          <a:xfrm rot="10800000" flipV="1">
            <a:off x="1" y="553131"/>
            <a:ext cx="3167742" cy="5801834"/>
          </a:xfrm>
          <a:prstGeom prst="rect">
            <a:avLst/>
          </a:prstGeom>
          <a:solidFill>
            <a:schemeClr val="accent6">
              <a:lumMod val="60000"/>
              <a:lumOff val="40000"/>
            </a:schemeClr>
          </a:solidFill>
          <a:ln>
            <a:solidFill>
              <a:srgbClr val="99C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5021"/>
              </a:lnSpc>
            </a:pPr>
            <a:r>
              <a:rPr lang="en-US" sz="2000" b="1" dirty="0">
                <a:solidFill>
                  <a:srgbClr val="000000"/>
                </a:solidFill>
                <a:latin typeface="Bookman Old Style" panose="02050604050505020204" pitchFamily="18" charset="0"/>
                <a:ea typeface="Anton"/>
                <a:cs typeface="Anton"/>
                <a:sym typeface="Anton"/>
              </a:rPr>
              <a:t>Comparison </a:t>
            </a:r>
          </a:p>
          <a:p>
            <a:pPr>
              <a:lnSpc>
                <a:spcPts val="5021"/>
              </a:lnSpc>
            </a:pPr>
            <a:r>
              <a:rPr lang="en-US" sz="2000" b="1" dirty="0">
                <a:solidFill>
                  <a:srgbClr val="000000"/>
                </a:solidFill>
                <a:latin typeface="Bookman Old Style" panose="02050604050505020204" pitchFamily="18" charset="0"/>
                <a:ea typeface="Anton"/>
                <a:cs typeface="Anton"/>
                <a:sym typeface="Anton"/>
              </a:rPr>
              <a:t>of</a:t>
            </a:r>
          </a:p>
          <a:p>
            <a:pPr>
              <a:lnSpc>
                <a:spcPts val="5021"/>
              </a:lnSpc>
            </a:pPr>
            <a:r>
              <a:rPr lang="en-US" sz="2000" b="1" dirty="0">
                <a:solidFill>
                  <a:srgbClr val="000000"/>
                </a:solidFill>
                <a:latin typeface="Bookman Old Style" panose="02050604050505020204" pitchFamily="18" charset="0"/>
                <a:ea typeface="Anton"/>
                <a:cs typeface="Anton"/>
                <a:sym typeface="Anton"/>
              </a:rPr>
              <a:t>Arbitration </a:t>
            </a:r>
          </a:p>
          <a:p>
            <a:pPr>
              <a:lnSpc>
                <a:spcPts val="5021"/>
              </a:lnSpc>
            </a:pPr>
            <a:r>
              <a:rPr lang="en-US" sz="2000" b="1" dirty="0">
                <a:solidFill>
                  <a:srgbClr val="000000"/>
                </a:solidFill>
                <a:latin typeface="Bookman Old Style" panose="02050604050505020204" pitchFamily="18" charset="0"/>
                <a:ea typeface="Anton"/>
                <a:cs typeface="Anton"/>
                <a:sym typeface="Anton"/>
              </a:rPr>
              <a:t>vs. </a:t>
            </a:r>
          </a:p>
          <a:p>
            <a:pPr>
              <a:lnSpc>
                <a:spcPts val="5021"/>
              </a:lnSpc>
            </a:pPr>
            <a:r>
              <a:rPr lang="en-US" sz="2000" b="1" dirty="0">
                <a:solidFill>
                  <a:srgbClr val="000000"/>
                </a:solidFill>
                <a:latin typeface="Bookman Old Style" panose="02050604050505020204" pitchFamily="18" charset="0"/>
                <a:ea typeface="Anton"/>
                <a:cs typeface="Anton"/>
                <a:sym typeface="Anton"/>
              </a:rPr>
              <a:t>CCIE Committee</a:t>
            </a:r>
            <a:endParaRPr kumimoji="0" lang="en-US" altLang="en-US" sz="2000" b="1" i="0" u="none" strike="noStrike" cap="none" normalizeH="0" baseline="0" dirty="0">
              <a:ln>
                <a:noFill/>
              </a:ln>
              <a:solidFill>
                <a:schemeClr val="tx1"/>
              </a:solidFill>
              <a:effectLst/>
              <a:latin typeface="Bookman Old Style" panose="02050604050505020204" pitchFamily="18" charset="0"/>
            </a:endParaRPr>
          </a:p>
        </p:txBody>
      </p:sp>
    </p:spTree>
    <p:extLst>
      <p:ext uri="{BB962C8B-B14F-4D97-AF65-F5344CB8AC3E}">
        <p14:creationId xmlns:p14="http://schemas.microsoft.com/office/powerpoint/2010/main" val="3602929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64411-958B-B0A9-E35C-A51DA7CED858}"/>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2D6E1E8-76FA-AD73-9309-6200FC75F74B}"/>
              </a:ext>
            </a:extLst>
          </p:cNvPr>
          <p:cNvSpPr txBox="1">
            <a:spLocks/>
          </p:cNvSpPr>
          <p:nvPr/>
        </p:nvSpPr>
        <p:spPr>
          <a:xfrm>
            <a:off x="415413" y="118636"/>
            <a:ext cx="10515600" cy="435428"/>
          </a:xfrm>
          <a:prstGeom prst="rect">
            <a:avLst/>
          </a:prstGeom>
          <a:noFill/>
          <a:ln>
            <a:noFill/>
          </a:ln>
        </p:spPr>
        <p:txBody>
          <a:bodyPr>
            <a:normAutofit lnSpcReduction="10000"/>
          </a:bodyPr>
          <a:lstStyle>
            <a:lvl1pPr algn="l" rtl="0" eaLnBrk="0" fontAlgn="base" hangingPunct="0">
              <a:spcBef>
                <a:spcPct val="0"/>
              </a:spcBef>
              <a:spcAft>
                <a:spcPct val="0"/>
              </a:spcAft>
              <a:defRPr sz="2400">
                <a:solidFill>
                  <a:srgbClr val="007377"/>
                </a:solidFill>
                <a:latin typeface="Poppins Medium" panose="00000600000000000000" pitchFamily="2" charset="0"/>
                <a:ea typeface="+mj-ea"/>
                <a:cs typeface="Poppins Medium" panose="00000600000000000000" pitchFamily="2" charset="0"/>
              </a:defRPr>
            </a:lvl1pPr>
            <a:lvl2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2pPr>
            <a:lvl3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3pPr>
            <a:lvl4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4pPr>
            <a:lvl5pPr algn="l" rtl="0" eaLnBrk="0" fontAlgn="base" hangingPunct="0">
              <a:spcBef>
                <a:spcPct val="0"/>
              </a:spcBef>
              <a:spcAft>
                <a:spcPct val="0"/>
              </a:spcAft>
              <a:defRPr sz="2400">
                <a:solidFill>
                  <a:schemeClr val="accent1"/>
                </a:solidFill>
                <a:latin typeface="Arial" pitchFamily="34" charset="0"/>
                <a:ea typeface="STKaiti" pitchFamily="2" charset="-122"/>
                <a:cs typeface="Geneva" pitchFamily="34" charset="0"/>
              </a:defRPr>
            </a:lvl5pPr>
            <a:lvl6pPr marL="4572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6pPr>
            <a:lvl7pPr marL="9144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7pPr>
            <a:lvl8pPr marL="13716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8pPr>
            <a:lvl9pPr marL="1828800" algn="l" rtl="0" eaLnBrk="0" fontAlgn="base" hangingPunct="0">
              <a:spcBef>
                <a:spcPct val="0"/>
              </a:spcBef>
              <a:spcAft>
                <a:spcPct val="0"/>
              </a:spcAft>
              <a:defRPr sz="2400">
                <a:solidFill>
                  <a:schemeClr val="accent1"/>
                </a:solidFill>
                <a:latin typeface="Arial" pitchFamily="34" charset="0"/>
                <a:ea typeface="ヒラギノ角ゴ Pro W3" pitchFamily="124" charset="-128"/>
                <a:cs typeface="Geneva" pitchFamily="34" charset="0"/>
              </a:defRPr>
            </a:lvl9pPr>
          </a:lstStyle>
          <a:p>
            <a:pPr algn="just"/>
            <a:r>
              <a:rPr lang="en-US" sz="2500" b="1" kern="0" dirty="0">
                <a:latin typeface="Bookman Old Style" panose="02050604050505020204" pitchFamily="18" charset="0"/>
              </a:rPr>
              <a:t>Arbitration - Efficacious Measures Recommended</a:t>
            </a:r>
            <a:endParaRPr lang="en-IN" sz="2500" b="1" kern="0" dirty="0">
              <a:latin typeface="Bookman Old Style" panose="02050604050505020204" pitchFamily="18" charset="0"/>
            </a:endParaRPr>
          </a:p>
        </p:txBody>
      </p:sp>
      <p:sp>
        <p:nvSpPr>
          <p:cNvPr id="9" name="Rectangle 1">
            <a:extLst>
              <a:ext uri="{FF2B5EF4-FFF2-40B4-BE49-F238E27FC236}">
                <a16:creationId xmlns:a16="http://schemas.microsoft.com/office/drawing/2014/main" id="{7B79E2DB-DC8D-C5B5-960B-9E942D1FF937}"/>
              </a:ext>
            </a:extLst>
          </p:cNvPr>
          <p:cNvSpPr txBox="1">
            <a:spLocks noChangeArrowheads="1"/>
          </p:cNvSpPr>
          <p:nvPr/>
        </p:nvSpPr>
        <p:spPr bwMode="auto">
          <a:xfrm>
            <a:off x="190499" y="705626"/>
            <a:ext cx="11811001" cy="544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marL="171450" indent="-171450" algn="l" defTabSz="1838325" rtl="0" eaLnBrk="0" fontAlgn="base" hangingPunct="0">
              <a:spcBef>
                <a:spcPct val="7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1pPr>
            <a:lvl2pPr marL="3429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2pPr>
            <a:lvl3pPr marL="5143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3pPr>
            <a:lvl4pPr marL="6858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4pPr>
            <a:lvl5pPr marL="8572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5pPr>
            <a:lvl6pPr marL="1028700" indent="-171450" algn="l" defTabSz="1838325" rtl="0" eaLnBrk="0" fontAlgn="base" hangingPunct="0">
              <a:spcBef>
                <a:spcPct val="25000"/>
              </a:spcBef>
              <a:spcAft>
                <a:spcPct val="0"/>
              </a:spcAft>
              <a:buClr>
                <a:schemeClr val="accent1"/>
              </a:buClr>
              <a:buSzPct val="100000"/>
              <a:buFont typeface="Arial"/>
              <a:buChar char="–"/>
              <a:defRPr sz="1400" b="0">
                <a:solidFill>
                  <a:sysClr val="windowText" lastClr="000000"/>
                </a:solidFill>
                <a:latin typeface="Poppins Light" panose="00000400000000000000" pitchFamily="2" charset="0"/>
                <a:ea typeface="+mn-ea"/>
                <a:cs typeface="Poppins Light" panose="00000400000000000000" pitchFamily="2" charset="0"/>
              </a:defRPr>
            </a:lvl6pPr>
            <a:lvl7pPr marL="1200150" indent="-171450" algn="l" defTabSz="1838325" rtl="0" eaLnBrk="0" fontAlgn="base" hangingPunct="0">
              <a:spcBef>
                <a:spcPct val="25000"/>
              </a:spcBef>
              <a:spcAft>
                <a:spcPct val="0"/>
              </a:spcAft>
              <a:buClr>
                <a:schemeClr val="accent1"/>
              </a:buClr>
              <a:buSzPct val="100000"/>
              <a:buFont typeface="Wingdings" panose="05000000000000000000" pitchFamily="2" charset="2"/>
              <a:buChar char="§"/>
              <a:defRPr sz="1400" b="0">
                <a:solidFill>
                  <a:sysClr val="windowText" lastClr="000000"/>
                </a:solidFill>
                <a:latin typeface="Poppins Light" panose="00000400000000000000" pitchFamily="2" charset="0"/>
                <a:ea typeface="+mn-ea"/>
                <a:cs typeface="Poppins Light" panose="00000400000000000000" pitchFamily="2" charset="0"/>
              </a:defRPr>
            </a:lvl7pPr>
            <a:lvl8pPr marL="1371600" indent="-171450" algn="l" defTabSz="1838325" rtl="0" eaLnBrk="0" fontAlgn="base" hangingPunct="0">
              <a:spcBef>
                <a:spcPct val="25000"/>
              </a:spcBef>
              <a:spcAft>
                <a:spcPct val="0"/>
              </a:spcAft>
              <a:buClr>
                <a:schemeClr val="accent1"/>
              </a:buClr>
              <a:buSzPct val="100000"/>
              <a:buFont typeface="Courier New" panose="02070309020205020404" pitchFamily="49" charset="0"/>
              <a:buChar char="o"/>
              <a:defRPr sz="1400" b="0">
                <a:solidFill>
                  <a:sysClr val="windowText" lastClr="000000"/>
                </a:solidFill>
                <a:latin typeface="Poppins Light" panose="00000400000000000000" pitchFamily="2" charset="0"/>
                <a:ea typeface="+mn-ea"/>
                <a:cs typeface="Poppins Light" panose="00000400000000000000" pitchFamily="2" charset="0"/>
              </a:defRPr>
            </a:lvl8pPr>
            <a:lvl9pPr marL="1543050" indent="-171450" algn="l" defTabSz="1838325" rtl="0" eaLnBrk="0" fontAlgn="base" hangingPunct="0">
              <a:spcBef>
                <a:spcPct val="25000"/>
              </a:spcBef>
              <a:spcAft>
                <a:spcPct val="0"/>
              </a:spcAft>
              <a:buClr>
                <a:schemeClr val="accent1"/>
              </a:buClr>
              <a:buSzPct val="100000"/>
              <a:buFont typeface="Symbol"/>
              <a:buChar char="·"/>
              <a:defRPr sz="1400" b="0">
                <a:solidFill>
                  <a:sysClr val="windowText" lastClr="000000"/>
                </a:solidFill>
                <a:latin typeface="Poppins Light" panose="00000400000000000000" pitchFamily="2" charset="0"/>
                <a:ea typeface="+mn-ea"/>
                <a:cs typeface="Poppins Light" panose="00000400000000000000" pitchFamily="2" charset="0"/>
              </a:defRPr>
            </a:lvl9pPr>
          </a:lstStyle>
          <a:p>
            <a:pPr algn="just">
              <a:lnSpc>
                <a:spcPct val="150000"/>
              </a:lnSpc>
              <a:spcBef>
                <a:spcPct val="0"/>
              </a:spcBef>
            </a:pPr>
            <a:r>
              <a:rPr lang="en-US" altLang="en-US" sz="1800" b="1" i="1" kern="0" dirty="0">
                <a:solidFill>
                  <a:srgbClr val="050505"/>
                </a:solidFill>
                <a:latin typeface="Bookman Old Style" panose="02050604050505020204" pitchFamily="18" charset="0"/>
              </a:rPr>
              <a:t>Express provision for Arbitration: </a:t>
            </a:r>
            <a:r>
              <a:rPr lang="en-US" altLang="en-US" sz="1800" kern="0" dirty="0">
                <a:solidFill>
                  <a:srgbClr val="050505"/>
                </a:solidFill>
                <a:latin typeface="Bookman Old Style" panose="02050604050505020204" pitchFamily="18" charset="0"/>
              </a:rPr>
              <a:t>to be mentioned within the Agreement</a:t>
            </a:r>
          </a:p>
          <a:p>
            <a:pPr algn="just">
              <a:lnSpc>
                <a:spcPct val="150000"/>
              </a:lnSpc>
              <a:spcBef>
                <a:spcPct val="0"/>
              </a:spcBef>
            </a:pPr>
            <a:r>
              <a:rPr lang="en-US" altLang="en-US" sz="1800" b="1" i="1" kern="0" dirty="0">
                <a:solidFill>
                  <a:srgbClr val="050505"/>
                </a:solidFill>
                <a:latin typeface="Bookman Old Style" panose="02050604050505020204" pitchFamily="18" charset="0"/>
              </a:rPr>
              <a:t>Seat of arbitration and whether institutional: </a:t>
            </a:r>
            <a:r>
              <a:rPr lang="en-US" altLang="en-US" sz="1800" kern="0" dirty="0">
                <a:solidFill>
                  <a:srgbClr val="050505"/>
                </a:solidFill>
                <a:latin typeface="Bookman Old Style" panose="02050604050505020204" pitchFamily="18" charset="0"/>
              </a:rPr>
              <a:t>Provision to define agreement over the seat of arbitration, including if the institutional arbitration is desired then the same can be provided for.</a:t>
            </a:r>
          </a:p>
          <a:p>
            <a:pPr algn="just">
              <a:lnSpc>
                <a:spcPct val="150000"/>
              </a:lnSpc>
              <a:spcBef>
                <a:spcPct val="0"/>
              </a:spcBef>
            </a:pPr>
            <a:r>
              <a:rPr lang="en-US" altLang="en-US" sz="1800" b="1" i="1" kern="0" dirty="0">
                <a:solidFill>
                  <a:srgbClr val="050505"/>
                </a:solidFill>
                <a:latin typeface="Bookman Old Style" panose="02050604050505020204" pitchFamily="18" charset="0"/>
              </a:rPr>
              <a:t>Non-Payment of Arbitral Awards: </a:t>
            </a:r>
            <a:r>
              <a:rPr lang="en-US" altLang="en-US" sz="1800" kern="0" dirty="0">
                <a:solidFill>
                  <a:srgbClr val="050505"/>
                </a:solidFill>
                <a:latin typeface="Bookman Old Style" panose="02050604050505020204" pitchFamily="18" charset="0"/>
              </a:rPr>
              <a:t>Delays or refusals in honoring awards strain financial resources of operators. This affects cash flows and project sustainability.</a:t>
            </a:r>
          </a:p>
          <a:p>
            <a:pPr algn="just">
              <a:lnSpc>
                <a:spcPct val="150000"/>
              </a:lnSpc>
              <a:spcBef>
                <a:spcPct val="0"/>
              </a:spcBef>
            </a:pPr>
            <a:r>
              <a:rPr lang="en-US" altLang="en-US" sz="1800" b="1" i="1" kern="0" dirty="0">
                <a:solidFill>
                  <a:srgbClr val="050505"/>
                </a:solidFill>
                <a:latin typeface="Bookman Old Style" panose="02050604050505020204" pitchFamily="18" charset="0"/>
              </a:rPr>
              <a:t>Disclosure from Arbitrators and reliance of IBA guidelines to avoid conflict of interest: </a:t>
            </a:r>
            <a:r>
              <a:rPr lang="en-US" altLang="en-US" sz="1800" kern="0" dirty="0">
                <a:solidFill>
                  <a:srgbClr val="050505"/>
                </a:solidFill>
                <a:latin typeface="Bookman Old Style" panose="02050604050505020204" pitchFamily="18" charset="0"/>
              </a:rPr>
              <a:t>to ensure impartiality and independence of arbitrators. Updated in 2024 to address modern concerns such as third-party funding, social media presence, and organizational structures of law firms. </a:t>
            </a:r>
          </a:p>
          <a:p>
            <a:pPr algn="just">
              <a:lnSpc>
                <a:spcPct val="150000"/>
              </a:lnSpc>
              <a:spcBef>
                <a:spcPct val="0"/>
              </a:spcBef>
            </a:pPr>
            <a:r>
              <a:rPr lang="en-US" altLang="en-US" sz="1800" b="1" i="1" kern="0" dirty="0">
                <a:solidFill>
                  <a:srgbClr val="050505"/>
                </a:solidFill>
                <a:latin typeface="Bookman Old Style" panose="02050604050505020204" pitchFamily="18" charset="0"/>
              </a:rPr>
              <a:t>IBA Rules on the Taking of Evidence in International Arbitration (2020)</a:t>
            </a:r>
            <a:r>
              <a:rPr lang="en-US" altLang="en-US" sz="1800" i="1" kern="0" dirty="0">
                <a:solidFill>
                  <a:srgbClr val="050505"/>
                </a:solidFill>
                <a:latin typeface="Bookman Old Style" panose="02050604050505020204" pitchFamily="18" charset="0"/>
              </a:rPr>
              <a:t>: </a:t>
            </a:r>
            <a:r>
              <a:rPr lang="en-US" altLang="en-US" sz="1800" kern="0" dirty="0">
                <a:solidFill>
                  <a:srgbClr val="050505"/>
                </a:solidFill>
                <a:latin typeface="Bookman Old Style" panose="02050604050505020204" pitchFamily="18" charset="0"/>
              </a:rPr>
              <a:t>Offer procedures for the efficient and fair taking of evidence, aspects like document production, witness testimony, expert reports, and inspections. </a:t>
            </a:r>
          </a:p>
          <a:p>
            <a:pPr algn="just">
              <a:lnSpc>
                <a:spcPct val="150000"/>
              </a:lnSpc>
              <a:spcBef>
                <a:spcPct val="0"/>
              </a:spcBef>
            </a:pPr>
            <a:r>
              <a:rPr lang="en-US" altLang="en-US" sz="1800" b="1" i="1" kern="0" dirty="0">
                <a:solidFill>
                  <a:srgbClr val="050505"/>
                </a:solidFill>
                <a:latin typeface="Bookman Old Style" panose="02050604050505020204" pitchFamily="18" charset="0"/>
              </a:rPr>
              <a:t>IBA guidelines on virtual hearing: </a:t>
            </a:r>
            <a:r>
              <a:rPr lang="en-US" altLang="en-US" sz="1800" kern="0" dirty="0">
                <a:solidFill>
                  <a:srgbClr val="050505"/>
                </a:solidFill>
                <a:latin typeface="Bookman Old Style" panose="02050604050505020204" pitchFamily="18" charset="0"/>
              </a:rPr>
              <a:t>There is deliberation on virtual hearings and guidelines on admissibility of illegally obtained evidence has also been provided.</a:t>
            </a:r>
          </a:p>
        </p:txBody>
      </p:sp>
    </p:spTree>
    <p:extLst>
      <p:ext uri="{BB962C8B-B14F-4D97-AF65-F5344CB8AC3E}">
        <p14:creationId xmlns:p14="http://schemas.microsoft.com/office/powerpoint/2010/main" val="26038474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6cd991bf-f022-4378-96e7-2c338aeb3f5a"/>
</p:tagLst>
</file>

<file path=ppt/tags/tag2.xml><?xml version="1.0" encoding="utf-8"?>
<p:tagLst xmlns:a="http://schemas.openxmlformats.org/drawingml/2006/main" xmlns:r="http://schemas.openxmlformats.org/officeDocument/2006/relationships" xmlns:p="http://schemas.openxmlformats.org/presentationml/2006/main">
  <p:tag name="SSB" val="Footnote"/>
</p:tagLst>
</file>

<file path=ppt/tags/tag3.xml><?xml version="1.0" encoding="utf-8"?>
<p:tagLst xmlns:a="http://schemas.openxmlformats.org/drawingml/2006/main" xmlns:r="http://schemas.openxmlformats.org/officeDocument/2006/relationships" xmlns:p="http://schemas.openxmlformats.org/presentationml/2006/main">
  <p:tag name="SSB" val="Footnote"/>
</p:tagLst>
</file>

<file path=ppt/tags/tag4.xml><?xml version="1.0" encoding="utf-8"?>
<p:tagLst xmlns:a="http://schemas.openxmlformats.org/drawingml/2006/main" xmlns:r="http://schemas.openxmlformats.org/officeDocument/2006/relationships" xmlns:p="http://schemas.openxmlformats.org/presentationml/2006/main">
  <p:tag name="SSB" val="Footnote"/>
</p:tagLst>
</file>

<file path=ppt/theme/theme1.xml><?xml version="1.0" encoding="utf-8"?>
<a:theme xmlns:a="http://schemas.openxmlformats.org/drawingml/2006/main" name="Custom Template">
  <a:themeElements>
    <a:clrScheme name="client">
      <a:dk1>
        <a:srgbClr val="485259"/>
      </a:dk1>
      <a:lt1>
        <a:srgbClr val="CEE0E9"/>
      </a:lt1>
      <a:dk2>
        <a:srgbClr val="44546A"/>
      </a:dk2>
      <a:lt2>
        <a:srgbClr val="E7E6E6"/>
      </a:lt2>
      <a:accent1>
        <a:srgbClr val="458EAB"/>
      </a:accent1>
      <a:accent2>
        <a:srgbClr val="337B79"/>
      </a:accent2>
      <a:accent3>
        <a:srgbClr val="335F78"/>
      </a:accent3>
      <a:accent4>
        <a:srgbClr val="48B9D1"/>
      </a:accent4>
      <a:accent5>
        <a:srgbClr val="485259"/>
      </a:accent5>
      <a:accent6>
        <a:srgbClr val="70AD47"/>
      </a:accent6>
      <a:hlink>
        <a:srgbClr val="41A7FF"/>
      </a:hlink>
      <a:folHlink>
        <a:srgbClr val="094A86"/>
      </a:folHlink>
    </a:clrScheme>
    <a:fontScheme name="Custom 1">
      <a:majorFont>
        <a:latin typeface="Calibri Light"/>
        <a:ea typeface="STKaiti"/>
        <a:cs typeface=""/>
      </a:majorFont>
      <a:minorFont>
        <a:latin typeface="Calibri"/>
        <a:ea typeface="STKait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folHlink"/>
        </a:solidFill>
        <a:ln w="635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Arial" pitchFamily="34" charset="0"/>
            <a:ea typeface="+mj-ea"/>
          </a:defRPr>
        </a:defPPr>
      </a:lstStyle>
    </a:spDef>
    <a:lnDef>
      <a:spPr bwMode="auto">
        <a:solidFill>
          <a:schemeClr val="folHlink"/>
        </a:solidFill>
        <a:ln w="6350" cap="flat" cmpd="sng" algn="ctr">
          <a:solidFill>
            <a:schemeClr val="accent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none" rtlCol="0">
        <a:spAutoFit/>
      </a:bodyPr>
      <a:lstStyle>
        <a:defPPr>
          <a:defRPr baseline="0" dirty="0">
            <a:ea typeface="+mj-ea"/>
          </a:defRPr>
        </a:defPPr>
      </a:lstStyle>
    </a:txDef>
  </a:objectDefaults>
  <a:extraClrSchemeLst/>
  <a:custClrLst>
    <a:custClr name="Goldenrod">
      <a:srgbClr val="C99700"/>
    </a:custClr>
    <a:custClr name="Goldenrod Tint">
      <a:srgbClr val="E9D599"/>
    </a:custClr>
    <a:custClr name="Forest">
      <a:srgbClr val="00843D"/>
    </a:custClr>
    <a:custClr name="Forest Tint">
      <a:srgbClr val="99CEB1"/>
    </a:custClr>
    <a:custClr name="Plum">
      <a:srgbClr val="890C58"/>
    </a:custClr>
    <a:custClr name="Plum Tint">
      <a:srgbClr val="D09EBC"/>
    </a:custClr>
    <a:custClr name="Olive">
      <a:srgbClr val="949300"/>
    </a:custClr>
    <a:custClr name="Olive Tint">
      <a:srgbClr val="D4D499"/>
    </a:custClr>
    <a:custClr name="White">
      <a:srgbClr val="FFFFFF"/>
    </a:custClr>
    <a:custClr name="White">
      <a:srgbClr val="FFFFFF"/>
    </a:custClr>
    <a:custClr name="Teal">
      <a:srgbClr val="007377"/>
    </a:custClr>
    <a:custClr name="Teal Tint">
      <a:srgbClr val="99C7C9"/>
    </a:custClr>
    <a:custClr name="Tangerine">
      <a:srgbClr val="ED8B00"/>
    </a:custClr>
    <a:custClr name="Tangerine Tint">
      <a:srgbClr val="F8D199"/>
    </a:custClr>
    <a:custClr name="Purple">
      <a:srgbClr val="6B3077"/>
    </a:custClr>
    <a:custClr name="Purple Tint">
      <a:srgbClr val="C4ACC9"/>
    </a:custClr>
    <a:custClr name="Green">
      <a:srgbClr val="84BD00"/>
    </a:custClr>
    <a:custClr name="Green Tint">
      <a:srgbClr val="CEE599"/>
    </a:custClr>
    <a:custClr name="White">
      <a:srgbClr val="FFFFFF"/>
    </a:custClr>
    <a:custClr name="White">
      <a:srgbClr val="FFFFFF"/>
    </a:custClr>
    <a:custClr name="Burnt Orange">
      <a:srgbClr val="CB6015"/>
    </a:custClr>
    <a:custClr name="Citi Cyan Tint (20%)">
      <a:srgbClr val="CCF2FC"/>
    </a:custClr>
    <a:custClr name="Citi Light Gray Tint(20%)">
      <a:srgbClr val="EAEBEB"/>
    </a:custClr>
  </a:custClr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ient">
    <a:dk1>
      <a:srgbClr val="485259"/>
    </a:dk1>
    <a:lt1>
      <a:srgbClr val="CEE0E9"/>
    </a:lt1>
    <a:dk2>
      <a:srgbClr val="44546A"/>
    </a:dk2>
    <a:lt2>
      <a:srgbClr val="E7E6E6"/>
    </a:lt2>
    <a:accent1>
      <a:srgbClr val="458EAB"/>
    </a:accent1>
    <a:accent2>
      <a:srgbClr val="337B79"/>
    </a:accent2>
    <a:accent3>
      <a:srgbClr val="335F78"/>
    </a:accent3>
    <a:accent4>
      <a:srgbClr val="48B9D1"/>
    </a:accent4>
    <a:accent5>
      <a:srgbClr val="485259"/>
    </a:accent5>
    <a:accent6>
      <a:srgbClr val="70AD47"/>
    </a:accent6>
    <a:hlink>
      <a:srgbClr val="41A7FF"/>
    </a:hlink>
    <a:folHlink>
      <a:srgbClr val="094A86"/>
    </a:folHlink>
  </a:clrScheme>
</a:themeOverride>
</file>

<file path=ppt/theme/themeOverride2.xml><?xml version="1.0" encoding="utf-8"?>
<a:themeOverride xmlns:a="http://schemas.openxmlformats.org/drawingml/2006/main">
  <a:clrScheme name="client">
    <a:dk1>
      <a:srgbClr val="485259"/>
    </a:dk1>
    <a:lt1>
      <a:srgbClr val="CEE0E9"/>
    </a:lt1>
    <a:dk2>
      <a:srgbClr val="44546A"/>
    </a:dk2>
    <a:lt2>
      <a:srgbClr val="E7E6E6"/>
    </a:lt2>
    <a:accent1>
      <a:srgbClr val="458EAB"/>
    </a:accent1>
    <a:accent2>
      <a:srgbClr val="337B79"/>
    </a:accent2>
    <a:accent3>
      <a:srgbClr val="335F78"/>
    </a:accent3>
    <a:accent4>
      <a:srgbClr val="48B9D1"/>
    </a:accent4>
    <a:accent5>
      <a:srgbClr val="485259"/>
    </a:accent5>
    <a:accent6>
      <a:srgbClr val="70AD47"/>
    </a:accent6>
    <a:hlink>
      <a:srgbClr val="41A7FF"/>
    </a:hlink>
    <a:folHlink>
      <a:srgbClr val="094A8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XMLData TextToDisplay="RightsWATCHMark">9|CITI-No PII-Confidential|{00000000-0000-0000-0000-000000000000}</XMLData>
</file>

<file path=customXml/item2.xml><?xml version="1.0" encoding="utf-8"?>
<ct:contentTypeSchema xmlns:ct="http://schemas.microsoft.com/office/2006/metadata/contentType" xmlns:ma="http://schemas.microsoft.com/office/2006/metadata/properties/metaAttributes" ct:_="" ma:_="" ma:contentTypeName="Document" ma:contentTypeID="0x0101001998FF8658EFF243B2A4AF251EDEACA0" ma:contentTypeVersion="15" ma:contentTypeDescription="Create a new document." ma:contentTypeScope="" ma:versionID="549a93d42f4c51f168ec1b3d7f9728fb">
  <xsd:schema xmlns:xsd="http://www.w3.org/2001/XMLSchema" xmlns:xs="http://www.w3.org/2001/XMLSchema" xmlns:p="http://schemas.microsoft.com/office/2006/metadata/properties" xmlns:ns2="55a9c616-b6b1-4db1-8428-30bfd53b3c84" xmlns:ns3="d74ab685-470d-4350-8cc4-f15719851d8a" targetNamespace="http://schemas.microsoft.com/office/2006/metadata/properties" ma:root="true" ma:fieldsID="45a1c2edbb3077689d21d174602efa72" ns2:_="" ns3:_="">
    <xsd:import namespace="55a9c616-b6b1-4db1-8428-30bfd53b3c84"/>
    <xsd:import namespace="d74ab685-470d-4350-8cc4-f15719851d8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a9c616-b6b1-4db1-8428-30bfd53b3c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cdf44d-7fc2-4af3-90fa-2d07e000f1e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4ab685-470d-4350-8cc4-f15719851d8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0f1d74a-fd34-4188-b578-d962aa27d94f}" ma:internalName="TaxCatchAll" ma:showField="CatchAllData" ma:web="d74ab685-470d-4350-8cc4-f15719851d8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XMLData TextToDisplay="%CLASSIFICATIONDATETIME%">17:10 21/05/2021</XMLDat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documentManagement>
    <lcf76f155ced4ddcb4097134ff3c332f xmlns="55a9c616-b6b1-4db1-8428-30bfd53b3c84">
      <Terms xmlns="http://schemas.microsoft.com/office/infopath/2007/PartnerControls"/>
    </lcf76f155ced4ddcb4097134ff3c332f>
    <TaxCatchAll xmlns="d74ab685-470d-4350-8cc4-f15719851d8a" xsi:nil="true"/>
  </documentManagement>
</p:properties>
</file>

<file path=customXml/item6.xml><?xml version="1.0" encoding="utf-8"?>
<XMLData TextToDisplay="%DOCUMENTGUID%">{00000000-0000-0000-0000-000000000000}</XMLData>
</file>

<file path=customXml/itemProps1.xml><?xml version="1.0" encoding="utf-8"?>
<ds:datastoreItem xmlns:ds="http://schemas.openxmlformats.org/officeDocument/2006/customXml" ds:itemID="{6BC559F0-C94F-4653-ABD0-7961A157DBE6}">
  <ds:schemaRefs/>
</ds:datastoreItem>
</file>

<file path=customXml/itemProps2.xml><?xml version="1.0" encoding="utf-8"?>
<ds:datastoreItem xmlns:ds="http://schemas.openxmlformats.org/officeDocument/2006/customXml" ds:itemID="{41A40519-5974-4E5E-96AA-8E5CD404BF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a9c616-b6b1-4db1-8428-30bfd53b3c84"/>
    <ds:schemaRef ds:uri="d74ab685-470d-4350-8cc4-f15719851d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8BE5A5-380E-46A7-AF23-5471457FB14C}">
  <ds:schemaRefs/>
</ds:datastoreItem>
</file>

<file path=customXml/itemProps4.xml><?xml version="1.0" encoding="utf-8"?>
<ds:datastoreItem xmlns:ds="http://schemas.openxmlformats.org/officeDocument/2006/customXml" ds:itemID="{434F1EC3-F228-4D6B-886A-F8AC776598BC}">
  <ds:schemaRefs>
    <ds:schemaRef ds:uri="http://schemas.microsoft.com/sharepoint/v3/contenttype/forms"/>
  </ds:schemaRefs>
</ds:datastoreItem>
</file>

<file path=customXml/itemProps5.xml><?xml version="1.0" encoding="utf-8"?>
<ds:datastoreItem xmlns:ds="http://schemas.openxmlformats.org/officeDocument/2006/customXml" ds:itemID="{1DF378FE-CA2B-498B-A7F7-96BFA5F1F013}">
  <ds:schemaRefs>
    <ds:schemaRef ds:uri="http://purl.org/dc/terms/"/>
    <ds:schemaRef ds:uri="http://purl.org/dc/elements/1.1/"/>
    <ds:schemaRef ds:uri="d74ab685-470d-4350-8cc4-f15719851d8a"/>
    <ds:schemaRef ds:uri="55a9c616-b6b1-4db1-8428-30bfd53b3c84"/>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customXml/itemProps6.xml><?xml version="1.0" encoding="utf-8"?>
<ds:datastoreItem xmlns:ds="http://schemas.openxmlformats.org/officeDocument/2006/customXml" ds:itemID="{3E9272FE-8557-4687-9A50-9AED6B673214}">
  <ds:schemaRefs/>
</ds:datastoreItem>
</file>

<file path=docProps/app.xml><?xml version="1.0" encoding="utf-8"?>
<Properties xmlns="http://schemas.openxmlformats.org/officeDocument/2006/extended-properties" xmlns:vt="http://schemas.openxmlformats.org/officeDocument/2006/docPropsVTypes">
  <Template/>
  <TotalTime>292</TotalTime>
  <Words>5388</Words>
  <Application>Microsoft Office PowerPoint</Application>
  <PresentationFormat>Widescreen</PresentationFormat>
  <Paragraphs>345</Paragraphs>
  <Slides>33</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33</vt:i4>
      </vt:variant>
    </vt:vector>
  </HeadingPairs>
  <TitlesOfParts>
    <vt:vector size="47" baseType="lpstr">
      <vt:lpstr>Aptos</vt:lpstr>
      <vt:lpstr>Arial</vt:lpstr>
      <vt:lpstr>Book Antiqua</vt:lpstr>
      <vt:lpstr>Bookman Old Style</vt:lpstr>
      <vt:lpstr>Calibri</vt:lpstr>
      <vt:lpstr>Century Gothic</vt:lpstr>
      <vt:lpstr>Courier New</vt:lpstr>
      <vt:lpstr>Old bookman style</vt:lpstr>
      <vt:lpstr>Poppins Light</vt:lpstr>
      <vt:lpstr>Poppins Medium</vt:lpstr>
      <vt:lpstr>Symbol</vt:lpstr>
      <vt:lpstr>Times New Roman</vt:lpstr>
      <vt:lpstr>Wingdings</vt:lpstr>
      <vt:lpstr>Custom Template</vt:lpstr>
      <vt:lpstr>LEGAL CHALLENGES  IN HIGHWAY PROJECTS:  THE ROLE OF ARBITRATION </vt:lpstr>
      <vt:lpstr>Introduction</vt:lpstr>
      <vt:lpstr>Common Disputes in Highway Projects</vt:lpstr>
      <vt:lpstr>Dispute Resolution Tools under Concession Agreements</vt:lpstr>
      <vt:lpstr>Arbitration and Conciliation Act, 1996 – Legal Framework</vt:lpstr>
      <vt:lpstr>PowerPoint Presentation</vt:lpstr>
      <vt:lpstr>NHAI Initiatives</vt:lpstr>
      <vt:lpstr>PowerPoint Presentation</vt:lpstr>
      <vt:lpstr>PowerPoint Presentation</vt:lpstr>
      <vt:lpstr>PowerPoint Presentation</vt:lpstr>
      <vt:lpstr>MORTH Initiatives applicable for NHAI</vt:lpstr>
      <vt:lpstr> Legal Aspects</vt:lpstr>
      <vt:lpstr>   </vt:lpstr>
      <vt:lpstr>   </vt:lpstr>
      <vt:lpstr>Solutions and Best Practices</vt:lpstr>
      <vt:lpstr>   </vt:lpstr>
      <vt:lpstr> CASE LAWS</vt:lpstr>
      <vt:lpstr>  Delhi-Gurgaon Expressway Arbitration Case </vt:lpstr>
      <vt:lpstr>Reliance Infra v. NHAI</vt:lpstr>
      <vt:lpstr>Reliance Infra v. NHAI - Delhi High Court Ruling (August 9, 2023) </vt:lpstr>
      <vt:lpstr>Delhi Metro Rail Corporation v. Delhi Airport Metro Express Pvt. Ltd.</vt:lpstr>
      <vt:lpstr>   </vt:lpstr>
      <vt:lpstr>Delhi Metro Rail Corporation v. Delhi Airport Metro Express Pvt. Ltd. </vt:lpstr>
      <vt:lpstr>Delhi Metro Rail Corporation v. Delhi Airport Metro Express Pvt. Ltd.</vt:lpstr>
      <vt:lpstr>Delhi Metro Rail Corporation v. Delhi Airport Metro Express Pvt. Ltd.</vt:lpstr>
      <vt:lpstr>Delhi Metro Rail Corporation v. Delhi Airport Metro Express Pvt. Ltd.</vt:lpstr>
      <vt:lpstr>Afcons Infra v. Ircon</vt:lpstr>
      <vt:lpstr>Gayatri Balasamy v. ISG Novasoft (2025)</vt:lpstr>
      <vt:lpstr>Gayatri Balasamy v. ISG Novasoft (2025)</vt:lpstr>
      <vt:lpstr>Gayatri Balasamy v. ISG Novasoft (2025)</vt:lpstr>
      <vt:lpstr>Relevance to Infrastructure Arbitration </vt:lpstr>
      <vt:lpstr>Conclusion</vt:lpstr>
      <vt:lpstr>PowerPoint Presentation</vt:lpstr>
    </vt:vector>
  </TitlesOfParts>
  <Company>Citi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ICG_Pres(Letter)</dc:title>
  <dc:creator>Tripp, Thomas [CCC-OT_OP]</dc:creator>
  <cp:lastModifiedBy>Highway operators</cp:lastModifiedBy>
  <cp:revision>10</cp:revision>
  <cp:lastPrinted>2025-05-20T06:55:55Z</cp:lastPrinted>
  <dcterms:created xsi:type="dcterms:W3CDTF">2007-05-25T22:38:05Z</dcterms:created>
  <dcterms:modified xsi:type="dcterms:W3CDTF">2025-05-20T08:43:33Z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B_DisclaimerDB">
    <vt:bool>true</vt:bool>
  </property>
  <property fmtid="{D5CDD505-2E9C-101B-9397-08002B2CF9AE}" pid="3" name="ICGToolkitIsDisclaimer">
    <vt:bool>false</vt:bool>
  </property>
  <property fmtid="{D5CDD505-2E9C-101B-9397-08002B2CF9AE}" pid="4" name="SectionTitleAlign">
    <vt:lpwstr>L</vt:lpwstr>
  </property>
  <property fmtid="{D5CDD505-2E9C-101B-9397-08002B2CF9AE}" pid="5" name="RightsWATCHMark">
    <vt:lpwstr>9|CITI-No PII-Confidential|{00000000-0000-0000-0000-000000000000}</vt:lpwstr>
  </property>
  <property fmtid="{D5CDD505-2E9C-101B-9397-08002B2CF9AE}" pid="6" name="PageNumberLeft">
    <vt:lpwstr>11</vt:lpwstr>
  </property>
  <property fmtid="{D5CDD505-2E9C-101B-9397-08002B2CF9AE}" pid="7" name="PageNumberCentre">
    <vt:lpwstr>480</vt:lpwstr>
  </property>
  <property fmtid="{D5CDD505-2E9C-101B-9397-08002B2CF9AE}" pid="8" name="PageNumSectionTitleDiff">
    <vt:lpwstr>20</vt:lpwstr>
  </property>
  <property fmtid="{D5CDD505-2E9C-101B-9397-08002B2CF9AE}" pid="9" name="SectionTitleLeft">
    <vt:lpwstr>31</vt:lpwstr>
  </property>
  <property fmtid="{D5CDD505-2E9C-101B-9397-08002B2CF9AE}" pid="10" name="PageNumberTop">
    <vt:lpwstr>528.4</vt:lpwstr>
  </property>
  <property fmtid="{D5CDD505-2E9C-101B-9397-08002B2CF9AE}" pid="11" name="SectionTitleTop">
    <vt:lpwstr>528.4</vt:lpwstr>
  </property>
  <property fmtid="{D5CDD505-2E9C-101B-9397-08002B2CF9AE}" pid="12" name="PageNumAlign">
    <vt:lpwstr>L</vt:lpwstr>
  </property>
  <property fmtid="{D5CDD505-2E9C-101B-9397-08002B2CF9AE}" pid="13" name="TOCOpt">
    <vt:lpwstr>0</vt:lpwstr>
  </property>
  <property fmtid="{D5CDD505-2E9C-101B-9397-08002B2CF9AE}" pid="14" name="CitiLogoTop">
    <vt:lpwstr>517.25</vt:lpwstr>
  </property>
  <property fmtid="{D5CDD505-2E9C-101B-9397-08002B2CF9AE}" pid="15" name="CitiLogoLeft">
    <vt:lpwstr>906.7693</vt:lpwstr>
  </property>
  <property fmtid="{D5CDD505-2E9C-101B-9397-08002B2CF9AE}" pid="16" name="Is_Custom_Template">
    <vt:lpwstr>true</vt:lpwstr>
  </property>
  <property fmtid="{D5CDD505-2E9C-101B-9397-08002B2CF9AE}" pid="17" name="PNSOpt">
    <vt:lpwstr>5</vt:lpwstr>
  </property>
  <property fmtid="{D5CDD505-2E9C-101B-9397-08002B2CF9AE}" pid="18" name="TOCHeaderTop">
    <vt:lpwstr>0</vt:lpwstr>
  </property>
  <property fmtid="{D5CDD505-2E9C-101B-9397-08002B2CF9AE}" pid="19" name="TOCHeaderLeft">
    <vt:lpwstr>0</vt:lpwstr>
  </property>
  <property fmtid="{D5CDD505-2E9C-101B-9397-08002B2CF9AE}" pid="20" name="Pitchbook Compatible">
    <vt:lpwstr>Yes</vt:lpwstr>
  </property>
  <property fmtid="{D5CDD505-2E9C-101B-9397-08002B2CF9AE}" pid="21" name="ContentTypeId">
    <vt:lpwstr>0x0101001998FF8658EFF243B2A4AF251EDEACA0</vt:lpwstr>
  </property>
  <property fmtid="{D5CDD505-2E9C-101B-9397-08002B2CF9AE}" pid="22" name="MediaServiceImageTags">
    <vt:lpwstr/>
  </property>
</Properties>
</file>