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68" r:id="rId2"/>
    <p:sldId id="269" r:id="rId3"/>
    <p:sldId id="2147469871" r:id="rId4"/>
    <p:sldId id="2147469872" r:id="rId5"/>
    <p:sldId id="2147469873" r:id="rId6"/>
    <p:sldId id="2147469877" r:id="rId7"/>
    <p:sldId id="2147469878" r:id="rId8"/>
    <p:sldId id="2147469879" r:id="rId9"/>
    <p:sldId id="2147469875" r:id="rId10"/>
    <p:sldId id="2147469881" r:id="rId11"/>
    <p:sldId id="2147469880" r:id="rId12"/>
    <p:sldId id="2147469876" r:id="rId13"/>
    <p:sldId id="2147469874" r:id="rId14"/>
    <p:sldId id="2147469882" r:id="rId15"/>
    <p:sldId id="2147469883" r:id="rId16"/>
    <p:sldId id="2147469884" r:id="rId17"/>
    <p:sldId id="2147469893" r:id="rId18"/>
    <p:sldId id="2147469894" r:id="rId19"/>
    <p:sldId id="2147469892" r:id="rId20"/>
    <p:sldId id="2147469898" r:id="rId21"/>
    <p:sldId id="2147469897" r:id="rId22"/>
    <p:sldId id="2147469896" r:id="rId23"/>
    <p:sldId id="2147469895" r:id="rId24"/>
    <p:sldId id="2147469891" r:id="rId25"/>
    <p:sldId id="2147469890" r:id="rId26"/>
    <p:sldId id="2147469889" r:id="rId27"/>
    <p:sldId id="2147469888" r:id="rId28"/>
    <p:sldId id="2147469887" r:id="rId29"/>
    <p:sldId id="2147469886" r:id="rId30"/>
    <p:sldId id="2147469899" r:id="rId31"/>
    <p:sldId id="2147469885" r:id="rId32"/>
    <p:sldId id="2147469900" r:id="rId33"/>
    <p:sldId id="214746990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89A188-938F-4E78-A508-FF9CEEE25F5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60D1B71-502E-48FF-AA7C-E71DA7B1ABBF}">
      <dgm:prSet phldrT="[Text]" custT="1"/>
      <dgm:spPr/>
      <dgm:t>
        <a:bodyPr/>
        <a:lstStyle/>
        <a:p>
          <a:r>
            <a:rPr lang="en-US" sz="1400" b="1" dirty="0">
              <a:latin typeface="+mn-lt"/>
            </a:rPr>
            <a:t>Background</a:t>
          </a:r>
        </a:p>
      </dgm:t>
    </dgm:pt>
    <dgm:pt modelId="{4166ECDE-7A6B-4655-A57A-AAC4BE815448}" type="parTrans" cxnId="{879316E3-6D2B-431F-9BC1-BA40EF18262A}">
      <dgm:prSet/>
      <dgm:spPr/>
      <dgm:t>
        <a:bodyPr/>
        <a:lstStyle/>
        <a:p>
          <a:endParaRPr lang="en-US" sz="1600"/>
        </a:p>
      </dgm:t>
    </dgm:pt>
    <dgm:pt modelId="{B1399C49-3DB4-4D7D-B7DF-F3C24A7B8E93}" type="sibTrans" cxnId="{879316E3-6D2B-431F-9BC1-BA40EF18262A}">
      <dgm:prSet/>
      <dgm:spPr/>
      <dgm:t>
        <a:bodyPr/>
        <a:lstStyle/>
        <a:p>
          <a:endParaRPr lang="en-US" sz="1600"/>
        </a:p>
      </dgm:t>
    </dgm:pt>
    <dgm:pt modelId="{84882C4E-962D-40D7-BE4C-E5C072FC730E}">
      <dgm:prSet phldrT="[Text]" custT="1"/>
      <dgm:spPr/>
      <dgm:t>
        <a:bodyPr/>
        <a:lstStyle/>
        <a:p>
          <a:pPr marL="342900" lvl="0" indent="-342900">
            <a:buSzPts val="1000"/>
            <a:buFont typeface="Symbol" pitchFamily="2" charset="2"/>
            <a:buChar char=""/>
            <a:tabLst>
              <a:tab pos="457200" algn="l"/>
            </a:tabLst>
          </a:pPr>
          <a:r>
            <a:rPr lang="en-IN" sz="1400" kern="100" dirty="0">
              <a:effectLst/>
              <a:latin typeface="+mn-lt"/>
              <a:ea typeface="Aptos" panose="020B0004020202020204" pitchFamily="34" charset="0"/>
              <a:cs typeface="Times New Roman" panose="02020603050405020304" pitchFamily="18" charset="0"/>
            </a:rPr>
            <a:t>TK Toll Road </a:t>
          </a:r>
          <a:r>
            <a:rPr lang="en-IN" sz="1400" kern="100" dirty="0" err="1">
              <a:effectLst/>
              <a:latin typeface="+mn-lt"/>
              <a:ea typeface="Aptos" panose="020B0004020202020204" pitchFamily="34" charset="0"/>
              <a:cs typeface="Times New Roman" panose="02020603050405020304" pitchFamily="18" charset="0"/>
            </a:rPr>
            <a:t>Pvt.</a:t>
          </a:r>
          <a:r>
            <a:rPr lang="en-IN" sz="1400" kern="100" dirty="0">
              <a:effectLst/>
              <a:latin typeface="+mn-lt"/>
              <a:ea typeface="Aptos" panose="020B0004020202020204" pitchFamily="34" charset="0"/>
              <a:cs typeface="Times New Roman" panose="02020603050405020304" pitchFamily="18" charset="0"/>
            </a:rPr>
            <a:t> Ltd. (TKTR), a wholly-owned subsidiary of Reliance Infrastructure Limited (</a:t>
          </a:r>
          <a:r>
            <a:rPr lang="en-IN" sz="1400" kern="100" dirty="0" err="1">
              <a:effectLst/>
              <a:latin typeface="+mn-lt"/>
              <a:ea typeface="Aptos" panose="020B0004020202020204" pitchFamily="34" charset="0"/>
              <a:cs typeface="Times New Roman" panose="02020603050405020304" pitchFamily="18" charset="0"/>
            </a:rPr>
            <a:t>RInfra</a:t>
          </a:r>
          <a:r>
            <a:rPr lang="en-IN" sz="1400" kern="100" dirty="0">
              <a:effectLst/>
              <a:latin typeface="+mn-lt"/>
              <a:ea typeface="Aptos" panose="020B0004020202020204" pitchFamily="34" charset="0"/>
              <a:cs typeface="Times New Roman" panose="02020603050405020304" pitchFamily="18" charset="0"/>
            </a:rPr>
            <a:t>), operated an 82 km, 4-lane stretch of NH-67 under a 2006 BOT concession agreement with NHAI.</a:t>
          </a:r>
          <a:endParaRPr lang="en-US" sz="1400" dirty="0">
            <a:latin typeface="+mn-lt"/>
          </a:endParaRPr>
        </a:p>
      </dgm:t>
    </dgm:pt>
    <dgm:pt modelId="{FA3ADBBC-6A73-4054-B430-5A4325C27294}" type="parTrans" cxnId="{D9C2CFD4-BBB8-4222-A6B3-5947A3F6C98D}">
      <dgm:prSet/>
      <dgm:spPr/>
      <dgm:t>
        <a:bodyPr/>
        <a:lstStyle/>
        <a:p>
          <a:endParaRPr lang="en-US" sz="1600"/>
        </a:p>
      </dgm:t>
    </dgm:pt>
    <dgm:pt modelId="{8C446332-784B-4B8E-BAD7-76C6E30E71BA}" type="sibTrans" cxnId="{D9C2CFD4-BBB8-4222-A6B3-5947A3F6C98D}">
      <dgm:prSet/>
      <dgm:spPr/>
      <dgm:t>
        <a:bodyPr/>
        <a:lstStyle/>
        <a:p>
          <a:endParaRPr lang="en-US" sz="1600"/>
        </a:p>
      </dgm:t>
    </dgm:pt>
    <dgm:pt modelId="{859E3DF5-956C-48FA-9271-BC1C3447F5AD}">
      <dgm:prSet phldrT="[Text]" custT="1"/>
      <dgm:spPr/>
      <dgm:t>
        <a:bodyPr/>
        <a:lstStyle/>
        <a:p>
          <a:pPr>
            <a:buFont typeface="Wingdings" pitchFamily="2" charset="2"/>
            <a:buChar char="v"/>
          </a:pPr>
          <a:r>
            <a:rPr lang="en-IN" sz="1400" b="1" dirty="0">
              <a:latin typeface="+mn-lt"/>
              <a:cs typeface="Times New Roman" panose="02020603050405020304" pitchFamily="18" charset="0"/>
            </a:rPr>
            <a:t>Arbitral Award (October 2022):</a:t>
          </a:r>
          <a:endParaRPr lang="en-US" sz="1400" dirty="0">
            <a:latin typeface="+mn-lt"/>
          </a:endParaRPr>
        </a:p>
      </dgm:t>
    </dgm:pt>
    <dgm:pt modelId="{866E0014-D2A9-43E6-AB92-96B77157793E}" type="parTrans" cxnId="{A6A69F57-7A3D-483C-BA1F-90F0CDE0D853}">
      <dgm:prSet/>
      <dgm:spPr/>
      <dgm:t>
        <a:bodyPr/>
        <a:lstStyle/>
        <a:p>
          <a:endParaRPr lang="en-US" sz="1600"/>
        </a:p>
      </dgm:t>
    </dgm:pt>
    <dgm:pt modelId="{6430A2DF-70FB-436A-AAD8-56BA6CA4A33B}" type="sibTrans" cxnId="{A6A69F57-7A3D-483C-BA1F-90F0CDE0D853}">
      <dgm:prSet/>
      <dgm:spPr/>
      <dgm:t>
        <a:bodyPr/>
        <a:lstStyle/>
        <a:p>
          <a:endParaRPr lang="en-US" sz="1600"/>
        </a:p>
      </dgm:t>
    </dgm:pt>
    <dgm:pt modelId="{21EA1070-DFC1-4FF7-BC94-A252D0844133}">
      <dgm:prSet phldrT="[Text]" custT="1"/>
      <dgm:spPr/>
      <dgm:t>
        <a:bodyPr/>
        <a:lstStyle/>
        <a:p>
          <a:pPr marL="342900" lvl="0" indent="-342900" algn="l" defTabSz="711200">
            <a:lnSpc>
              <a:spcPct val="90000"/>
            </a:lnSpc>
            <a:spcBef>
              <a:spcPct val="0"/>
            </a:spcBef>
            <a:spcAft>
              <a:spcPct val="15000"/>
            </a:spcAft>
            <a:buSzPts val="1000"/>
            <a:buFont typeface="Symbol" pitchFamily="2" charset="2"/>
            <a:buChar char=""/>
            <a:tabLst>
              <a:tab pos="457200" algn="l"/>
            </a:tabLst>
          </a:pPr>
          <a:r>
            <a:rPr lang="en-IN" sz="1400" kern="100" dirty="0">
              <a:solidFill>
                <a:srgbClr val="485259">
                  <a:hueOff val="0"/>
                  <a:satOff val="0"/>
                  <a:lumOff val="0"/>
                  <a:alphaOff val="0"/>
                </a:srgbClr>
              </a:solidFill>
              <a:effectLst/>
              <a:latin typeface="+mn-lt"/>
              <a:ea typeface="Aptos" panose="020B0004020202020204" pitchFamily="34" charset="0"/>
              <a:cs typeface="Times New Roman" panose="02020603050405020304" pitchFamily="18" charset="0"/>
            </a:rPr>
            <a:t>A three-member arbitral tribunal unanimously awarded TKTR Rs 1,200 crore (including interest) for:</a:t>
          </a:r>
          <a:endParaRPr lang="en-US" sz="1400" kern="100" dirty="0">
            <a:solidFill>
              <a:srgbClr val="485259">
                <a:hueOff val="0"/>
                <a:satOff val="0"/>
                <a:lumOff val="0"/>
                <a:alphaOff val="0"/>
              </a:srgbClr>
            </a:solidFill>
            <a:effectLst/>
            <a:latin typeface="+mn-lt"/>
            <a:ea typeface="Aptos" panose="020B0004020202020204" pitchFamily="34" charset="0"/>
            <a:cs typeface="Times New Roman" panose="02020603050405020304" pitchFamily="18" charset="0"/>
          </a:endParaRPr>
        </a:p>
      </dgm:t>
    </dgm:pt>
    <dgm:pt modelId="{1151D504-1248-4A5C-92CA-2C5B6C31282A}" type="parTrans" cxnId="{26FF84C0-F31A-41D1-9302-8915D6DD101D}">
      <dgm:prSet/>
      <dgm:spPr/>
      <dgm:t>
        <a:bodyPr/>
        <a:lstStyle/>
        <a:p>
          <a:endParaRPr lang="en-US" sz="1600"/>
        </a:p>
      </dgm:t>
    </dgm:pt>
    <dgm:pt modelId="{DECA5280-63D5-4545-A45C-1FBCA1754736}" type="sibTrans" cxnId="{26FF84C0-F31A-41D1-9302-8915D6DD101D}">
      <dgm:prSet/>
      <dgm:spPr/>
      <dgm:t>
        <a:bodyPr/>
        <a:lstStyle/>
        <a:p>
          <a:endParaRPr lang="en-US" sz="1600"/>
        </a:p>
      </dgm:t>
    </dgm:pt>
    <dgm:pt modelId="{B2A52558-066C-4151-B550-4154AEF6EFDE}">
      <dgm:prSet phldrT="[Text]" custT="1"/>
      <dgm:spPr/>
      <dgm:t>
        <a:bodyPr/>
        <a:lstStyle/>
        <a:p>
          <a:r>
            <a:rPr lang="en-IN" sz="1400" b="1" dirty="0">
              <a:latin typeface="+mn-lt"/>
              <a:cs typeface="Times New Roman" panose="02020603050405020304" pitchFamily="18" charset="0"/>
            </a:rPr>
            <a:t>NHAI’s Section 34 Challenge:</a:t>
          </a:r>
          <a:endParaRPr lang="en-US" sz="1400" dirty="0">
            <a:latin typeface="+mn-lt"/>
          </a:endParaRPr>
        </a:p>
      </dgm:t>
    </dgm:pt>
    <dgm:pt modelId="{E4854D0B-B574-4620-A944-EFFCAE3F8954}" type="parTrans" cxnId="{4D46755B-82A6-41BE-9E22-BFC117DDD897}">
      <dgm:prSet/>
      <dgm:spPr/>
      <dgm:t>
        <a:bodyPr/>
        <a:lstStyle/>
        <a:p>
          <a:endParaRPr lang="en-US" sz="1600"/>
        </a:p>
      </dgm:t>
    </dgm:pt>
    <dgm:pt modelId="{86004896-DDBD-4041-9175-180062699357}" type="sibTrans" cxnId="{4D46755B-82A6-41BE-9E22-BFC117DDD897}">
      <dgm:prSet/>
      <dgm:spPr/>
      <dgm:t>
        <a:bodyPr/>
        <a:lstStyle/>
        <a:p>
          <a:endParaRPr lang="en-US" sz="1600"/>
        </a:p>
      </dgm:t>
    </dgm:pt>
    <dgm:pt modelId="{CDD11A72-F0CB-4599-AC82-E56233911DCA}">
      <dgm:prSet phldrT="[Text]" custT="1"/>
      <dgm:spPr/>
      <dgm:t>
        <a:bodyPr/>
        <a:lstStyle/>
        <a:p>
          <a:pPr marL="342900" lvl="0" indent="-342900" algn="l" defTabSz="711200">
            <a:lnSpc>
              <a:spcPct val="90000"/>
            </a:lnSpc>
            <a:spcBef>
              <a:spcPct val="0"/>
            </a:spcBef>
            <a:spcAft>
              <a:spcPct val="15000"/>
            </a:spcAft>
            <a:buSzPts val="1000"/>
            <a:buFont typeface="Symbol" pitchFamily="2" charset="2"/>
            <a:buChar char=""/>
            <a:tabLst>
              <a:tab pos="457200" algn="l"/>
            </a:tabLst>
          </a:pPr>
          <a:r>
            <a:rPr lang="en-IN" sz="1400" b="1" kern="100" dirty="0">
              <a:solidFill>
                <a:srgbClr val="485259">
                  <a:hueOff val="0"/>
                  <a:satOff val="0"/>
                  <a:lumOff val="0"/>
                  <a:alphaOff val="0"/>
                </a:srgbClr>
              </a:solidFill>
              <a:effectLst/>
              <a:latin typeface="+mn-lt"/>
              <a:ea typeface="Aptos" panose="020B0004020202020204" pitchFamily="34" charset="0"/>
              <a:cs typeface="Times New Roman" panose="02020603050405020304" pitchFamily="18" charset="0"/>
            </a:rPr>
            <a:t>NHAI petitioned the Delhi High Court to set aside the award, arguing:</a:t>
          </a:r>
          <a:endParaRPr lang="en-US" sz="1400" b="1" kern="100" dirty="0">
            <a:solidFill>
              <a:srgbClr val="485259">
                <a:hueOff val="0"/>
                <a:satOff val="0"/>
                <a:lumOff val="0"/>
                <a:alphaOff val="0"/>
              </a:srgbClr>
            </a:solidFill>
            <a:effectLst/>
            <a:latin typeface="+mn-lt"/>
            <a:ea typeface="Aptos" panose="020B0004020202020204" pitchFamily="34" charset="0"/>
            <a:cs typeface="Times New Roman" panose="02020603050405020304" pitchFamily="18" charset="0"/>
          </a:endParaRPr>
        </a:p>
      </dgm:t>
    </dgm:pt>
    <dgm:pt modelId="{DB1A7AC4-F058-4453-9EB3-64A671A824F4}" type="parTrans" cxnId="{68BA09F7-B9B5-406A-A660-6B509BDC5FCE}">
      <dgm:prSet/>
      <dgm:spPr/>
      <dgm:t>
        <a:bodyPr/>
        <a:lstStyle/>
        <a:p>
          <a:endParaRPr lang="en-US" sz="1600"/>
        </a:p>
      </dgm:t>
    </dgm:pt>
    <dgm:pt modelId="{89B13D6E-85C9-41E8-ADF4-AC674E035E2B}" type="sibTrans" cxnId="{68BA09F7-B9B5-406A-A660-6B509BDC5FCE}">
      <dgm:prSet/>
      <dgm:spPr/>
      <dgm:t>
        <a:bodyPr/>
        <a:lstStyle/>
        <a:p>
          <a:endParaRPr lang="en-US" sz="1600"/>
        </a:p>
      </dgm:t>
    </dgm:pt>
    <dgm:pt modelId="{A375A73E-5812-4E60-9762-0BF2759B3677}">
      <dgm:prSet phldrT="[Text]" custT="1"/>
      <dgm:spPr/>
      <dgm:t>
        <a:bodyPr/>
        <a:lstStyle/>
        <a:p>
          <a:pPr marL="342900" lvl="0" indent="-342900">
            <a:buSzPts val="1000"/>
            <a:buFont typeface="Symbol" pitchFamily="2" charset="2"/>
            <a:buChar char=""/>
            <a:tabLst>
              <a:tab pos="457200" algn="l"/>
            </a:tabLst>
          </a:pPr>
          <a:r>
            <a:rPr lang="en-IN" sz="1400" kern="100" dirty="0">
              <a:effectLst/>
              <a:latin typeface="+mn-lt"/>
              <a:ea typeface="Aptos" panose="020B0004020202020204" pitchFamily="34" charset="0"/>
              <a:cs typeface="Times New Roman" panose="02020603050405020304" pitchFamily="18" charset="0"/>
            </a:rPr>
            <a:t>Disputes arose due to NHAI’s delays in providing </a:t>
          </a:r>
          <a:r>
            <a:rPr lang="en-IN" sz="1400" b="1" kern="100" dirty="0">
              <a:effectLst/>
              <a:latin typeface="+mn-lt"/>
              <a:ea typeface="Aptos" panose="020B0004020202020204" pitchFamily="34" charset="0"/>
              <a:cs typeface="Times New Roman" panose="02020603050405020304" pitchFamily="18" charset="0"/>
            </a:rPr>
            <a:t>encumbrance-free land</a:t>
          </a:r>
          <a:r>
            <a:rPr lang="en-IN" sz="1400" kern="100" dirty="0">
              <a:effectLst/>
              <a:latin typeface="+mn-lt"/>
              <a:ea typeface="Aptos" panose="020B0004020202020204" pitchFamily="34" charset="0"/>
              <a:cs typeface="Times New Roman" panose="02020603050405020304" pitchFamily="18" charset="0"/>
            </a:rPr>
            <a:t>, causing cost overruns, and a </a:t>
          </a:r>
          <a:r>
            <a:rPr lang="en-IN" sz="1400" b="1" kern="100" dirty="0">
              <a:effectLst/>
              <a:latin typeface="+mn-lt"/>
              <a:ea typeface="Aptos" panose="020B0004020202020204" pitchFamily="34" charset="0"/>
              <a:cs typeface="Times New Roman" panose="02020603050405020304" pitchFamily="18" charset="0"/>
            </a:rPr>
            <a:t>toll plaza relocation</a:t>
          </a:r>
          <a:r>
            <a:rPr lang="en-IN" sz="1400" kern="100" dirty="0">
              <a:effectLst/>
              <a:latin typeface="+mn-lt"/>
              <a:ea typeface="Aptos" panose="020B0004020202020204" pitchFamily="34" charset="0"/>
              <a:cs typeface="Times New Roman" panose="02020603050405020304" pitchFamily="18" charset="0"/>
            </a:rPr>
            <a:t> that reduced revenue. Arbitration was initiated in 2018, following a 2013 supplementary agreement waiving certain delay-related claims.</a:t>
          </a:r>
        </a:p>
      </dgm:t>
    </dgm:pt>
    <dgm:pt modelId="{887643E0-8EC4-4AF2-8D07-0CC6CC55A0BE}" type="parTrans" cxnId="{1B87C0AE-C4CF-46BF-9703-15ADF8937DB2}">
      <dgm:prSet/>
      <dgm:spPr/>
      <dgm:t>
        <a:bodyPr/>
        <a:lstStyle/>
        <a:p>
          <a:endParaRPr lang="en-US" sz="1600"/>
        </a:p>
      </dgm:t>
    </dgm:pt>
    <dgm:pt modelId="{5003A183-9B7E-472A-BDCD-7B946D758C18}" type="sibTrans" cxnId="{1B87C0AE-C4CF-46BF-9703-15ADF8937DB2}">
      <dgm:prSet/>
      <dgm:spPr/>
      <dgm:t>
        <a:bodyPr/>
        <a:lstStyle/>
        <a:p>
          <a:endParaRPr lang="en-US" sz="1600"/>
        </a:p>
      </dgm:t>
    </dgm:pt>
    <dgm:pt modelId="{61F484FF-0DA9-47E1-82D8-BEB50CDD210B}">
      <dgm:prSet custT="1"/>
      <dgm:spPr/>
      <dgm:t>
        <a:bodyPr/>
        <a:lstStyle/>
        <a:p>
          <a:pPr marL="342900" lvl="0" indent="-342900" algn="l" defTabSz="711200">
            <a:lnSpc>
              <a:spcPct val="90000"/>
            </a:lnSpc>
            <a:spcBef>
              <a:spcPct val="0"/>
            </a:spcBef>
            <a:spcAft>
              <a:spcPct val="15000"/>
            </a:spcAft>
            <a:buSzPts val="1000"/>
            <a:buFont typeface="Symbol" pitchFamily="2" charset="2"/>
            <a:buChar char=""/>
            <a:tabLst>
              <a:tab pos="457200" algn="l"/>
            </a:tabLst>
          </a:pPr>
          <a:r>
            <a:rPr lang="en-IN" sz="1400" kern="100" dirty="0">
              <a:solidFill>
                <a:srgbClr val="485259">
                  <a:hueOff val="0"/>
                  <a:satOff val="0"/>
                  <a:lumOff val="0"/>
                  <a:alphaOff val="0"/>
                </a:srgbClr>
              </a:solidFill>
              <a:effectLst/>
              <a:latin typeface="+mn-lt"/>
              <a:ea typeface="Aptos" panose="020B0004020202020204" pitchFamily="34" charset="0"/>
              <a:cs typeface="Times New Roman" panose="02020603050405020304" pitchFamily="18" charset="0"/>
            </a:rPr>
            <a:t>The claims were time-barred under the Limitation Act, 1963.</a:t>
          </a:r>
        </a:p>
      </dgm:t>
    </dgm:pt>
    <dgm:pt modelId="{C3B7E34A-E212-462A-AA43-5F76D3F95841}" type="parTrans" cxnId="{6299279D-D738-4B8C-8CDA-BC77E69B50EE}">
      <dgm:prSet/>
      <dgm:spPr/>
      <dgm:t>
        <a:bodyPr/>
        <a:lstStyle/>
        <a:p>
          <a:endParaRPr lang="en-US" sz="1600"/>
        </a:p>
      </dgm:t>
    </dgm:pt>
    <dgm:pt modelId="{3C7B555E-3413-40CF-870C-A15E03E90CCD}" type="sibTrans" cxnId="{6299279D-D738-4B8C-8CDA-BC77E69B50EE}">
      <dgm:prSet/>
      <dgm:spPr/>
      <dgm:t>
        <a:bodyPr/>
        <a:lstStyle/>
        <a:p>
          <a:endParaRPr lang="en-US" sz="1600"/>
        </a:p>
      </dgm:t>
    </dgm:pt>
    <dgm:pt modelId="{1447926D-C27E-4E8F-A543-11C4EE0F48D3}">
      <dgm:prSet custT="1"/>
      <dgm:spPr/>
      <dgm:t>
        <a:bodyPr/>
        <a:lstStyle/>
        <a:p>
          <a:pPr marL="342900" lvl="0" indent="-342900" algn="l" defTabSz="711200">
            <a:lnSpc>
              <a:spcPct val="90000"/>
            </a:lnSpc>
            <a:spcBef>
              <a:spcPct val="0"/>
            </a:spcBef>
            <a:spcAft>
              <a:spcPct val="15000"/>
            </a:spcAft>
            <a:buSzPts val="1000"/>
            <a:buFont typeface="Symbol" pitchFamily="2" charset="2"/>
            <a:buChar char=""/>
            <a:tabLst>
              <a:tab pos="457200" algn="l"/>
            </a:tabLst>
          </a:pPr>
          <a:r>
            <a:rPr lang="en-IN" sz="1400" kern="100" dirty="0">
              <a:solidFill>
                <a:srgbClr val="485259">
                  <a:hueOff val="0"/>
                  <a:satOff val="0"/>
                  <a:lumOff val="0"/>
                  <a:alphaOff val="0"/>
                </a:srgbClr>
              </a:solidFill>
              <a:effectLst/>
              <a:latin typeface="+mn-lt"/>
              <a:ea typeface="Aptos" panose="020B0004020202020204" pitchFamily="34" charset="0"/>
              <a:cs typeface="Times New Roman" panose="02020603050405020304" pitchFamily="18" charset="0"/>
            </a:rPr>
            <a:t>The award was based on “conjectures and assumptions” (e.g., revenue loss calculations).</a:t>
          </a:r>
        </a:p>
      </dgm:t>
    </dgm:pt>
    <dgm:pt modelId="{AE514FCD-C6FD-49DB-91B8-958DF143AE5E}" type="parTrans" cxnId="{EB79665B-01A3-42CB-B01E-C7B6D0A26492}">
      <dgm:prSet/>
      <dgm:spPr/>
      <dgm:t>
        <a:bodyPr/>
        <a:lstStyle/>
        <a:p>
          <a:endParaRPr lang="en-US" sz="1600"/>
        </a:p>
      </dgm:t>
    </dgm:pt>
    <dgm:pt modelId="{C025E79B-F083-47FB-8923-AD99649C4917}" type="sibTrans" cxnId="{EB79665B-01A3-42CB-B01E-C7B6D0A26492}">
      <dgm:prSet/>
      <dgm:spPr/>
      <dgm:t>
        <a:bodyPr/>
        <a:lstStyle/>
        <a:p>
          <a:endParaRPr lang="en-US" sz="1600"/>
        </a:p>
      </dgm:t>
    </dgm:pt>
    <dgm:pt modelId="{39E0ED91-52AC-400E-B19A-104CC07F1245}">
      <dgm:prSet custT="1"/>
      <dgm:spPr/>
      <dgm:t>
        <a:bodyPr/>
        <a:lstStyle/>
        <a:p>
          <a:pPr marL="342900" lvl="0" indent="-342900" algn="l" defTabSz="711200">
            <a:lnSpc>
              <a:spcPct val="90000"/>
            </a:lnSpc>
            <a:spcBef>
              <a:spcPct val="0"/>
            </a:spcBef>
            <a:spcAft>
              <a:spcPct val="15000"/>
            </a:spcAft>
            <a:buSzPts val="1000"/>
            <a:buFont typeface="Symbol" pitchFamily="2" charset="2"/>
            <a:buChar char=""/>
            <a:tabLst>
              <a:tab pos="457200" algn="l"/>
            </a:tabLst>
          </a:pPr>
          <a:r>
            <a:rPr lang="en-IN" sz="1400" kern="100" dirty="0">
              <a:solidFill>
                <a:srgbClr val="485259">
                  <a:hueOff val="0"/>
                  <a:satOff val="0"/>
                  <a:lumOff val="0"/>
                  <a:alphaOff val="0"/>
                </a:srgbClr>
              </a:solidFill>
              <a:effectLst/>
              <a:latin typeface="+mn-lt"/>
              <a:ea typeface="Aptos" panose="020B0004020202020204" pitchFamily="34" charset="0"/>
              <a:cs typeface="Times New Roman" panose="02020603050405020304" pitchFamily="18" charset="0"/>
            </a:rPr>
            <a:t>It violated public policy under Section 34(2)(b)(ii), invoking post-2015 grounds (fraud or corruption)</a:t>
          </a:r>
        </a:p>
      </dgm:t>
    </dgm:pt>
    <dgm:pt modelId="{BA3BC178-E613-4892-8185-33A812B4E1A5}" type="parTrans" cxnId="{32652DF2-0C06-42A7-BC42-BE037BD79FCE}">
      <dgm:prSet/>
      <dgm:spPr/>
      <dgm:t>
        <a:bodyPr/>
        <a:lstStyle/>
        <a:p>
          <a:endParaRPr lang="en-US" sz="1600"/>
        </a:p>
      </dgm:t>
    </dgm:pt>
    <dgm:pt modelId="{4807932C-588E-4003-AB1B-D636DF32272E}" type="sibTrans" cxnId="{32652DF2-0C06-42A7-BC42-BE037BD79FCE}">
      <dgm:prSet/>
      <dgm:spPr/>
      <dgm:t>
        <a:bodyPr/>
        <a:lstStyle/>
        <a:p>
          <a:endParaRPr lang="en-US" sz="1600"/>
        </a:p>
      </dgm:t>
    </dgm:pt>
    <dgm:pt modelId="{2D5A1345-628C-4F10-8968-1EAD39954F79}">
      <dgm:prSet custT="1"/>
      <dgm:spPr/>
      <dgm:t>
        <a:bodyPr/>
        <a:lstStyle/>
        <a:p>
          <a:pPr marL="342900" lvl="0" indent="-342900" algn="l" defTabSz="711200">
            <a:lnSpc>
              <a:spcPct val="90000"/>
            </a:lnSpc>
            <a:spcBef>
              <a:spcPct val="0"/>
            </a:spcBef>
            <a:spcAft>
              <a:spcPct val="15000"/>
            </a:spcAft>
            <a:buSzPts val="1000"/>
            <a:buFont typeface="Symbol" pitchFamily="2" charset="2"/>
            <a:buChar char=""/>
            <a:tabLst>
              <a:tab pos="457200" algn="l"/>
            </a:tabLst>
          </a:pPr>
          <a:r>
            <a:rPr lang="en-IN" sz="1400" kern="100" dirty="0">
              <a:solidFill>
                <a:srgbClr val="485259">
                  <a:hueOff val="0"/>
                  <a:satOff val="0"/>
                  <a:lumOff val="0"/>
                  <a:alphaOff val="0"/>
                </a:srgbClr>
              </a:solidFill>
              <a:effectLst/>
              <a:latin typeface="+mn-lt"/>
              <a:ea typeface="Aptos" panose="020B0004020202020204" pitchFamily="34" charset="0"/>
              <a:cs typeface="Times New Roman" panose="02020603050405020304" pitchFamily="18" charset="0"/>
            </a:rPr>
            <a:t>The tribunal lacked jurisdiction due to the 2013 supplementary agreement waiving claims.</a:t>
          </a:r>
        </a:p>
      </dgm:t>
    </dgm:pt>
    <dgm:pt modelId="{25CF7832-BB22-42F0-8076-ED38861F3F3A}" type="parTrans" cxnId="{5B4864DA-F248-423A-ADDD-AF50C7352231}">
      <dgm:prSet/>
      <dgm:spPr/>
      <dgm:t>
        <a:bodyPr/>
        <a:lstStyle/>
        <a:p>
          <a:endParaRPr lang="en-US" sz="1600"/>
        </a:p>
      </dgm:t>
    </dgm:pt>
    <dgm:pt modelId="{675EB376-8240-4B17-A8B1-F6784DAD3F6A}" type="sibTrans" cxnId="{5B4864DA-F248-423A-ADDD-AF50C7352231}">
      <dgm:prSet/>
      <dgm:spPr/>
      <dgm:t>
        <a:bodyPr/>
        <a:lstStyle/>
        <a:p>
          <a:endParaRPr lang="en-US" sz="1600"/>
        </a:p>
      </dgm:t>
    </dgm:pt>
    <dgm:pt modelId="{F0F17E96-1360-4554-811A-99BE897CD5B0}">
      <dgm:prSet phldrT="[Text]" custT="1"/>
      <dgm:spPr/>
      <dgm:t>
        <a:bodyPr/>
        <a:lstStyle/>
        <a:p>
          <a:pPr marL="342900" lvl="0" indent="-342900" algn="l" defTabSz="711200">
            <a:lnSpc>
              <a:spcPct val="90000"/>
            </a:lnSpc>
            <a:spcBef>
              <a:spcPct val="0"/>
            </a:spcBef>
            <a:spcAft>
              <a:spcPct val="15000"/>
            </a:spcAft>
            <a:buSzPts val="1000"/>
            <a:buFont typeface="Symbol" pitchFamily="2" charset="2"/>
            <a:buChar char=""/>
            <a:tabLst>
              <a:tab pos="457200" algn="l"/>
            </a:tabLst>
          </a:pPr>
          <a:r>
            <a:rPr lang="en-IN" sz="1400" kern="100" dirty="0">
              <a:solidFill>
                <a:srgbClr val="485259">
                  <a:hueOff val="0"/>
                  <a:satOff val="0"/>
                  <a:lumOff val="0"/>
                  <a:alphaOff val="0"/>
                </a:srgbClr>
              </a:solidFill>
              <a:effectLst/>
              <a:latin typeface="+mn-lt"/>
              <a:ea typeface="Aptos" panose="020B0004020202020204" pitchFamily="34" charset="0"/>
              <a:cs typeface="Times New Roman" panose="02020603050405020304" pitchFamily="18" charset="0"/>
            </a:rPr>
            <a:t>Cost overruns due to land acquisition delays.</a:t>
          </a:r>
          <a:endParaRPr lang="en-US" sz="1400" kern="100" dirty="0">
            <a:solidFill>
              <a:srgbClr val="485259">
                <a:hueOff val="0"/>
                <a:satOff val="0"/>
                <a:lumOff val="0"/>
                <a:alphaOff val="0"/>
              </a:srgbClr>
            </a:solidFill>
            <a:effectLst/>
            <a:latin typeface="+mn-lt"/>
            <a:ea typeface="Aptos" panose="020B0004020202020204" pitchFamily="34" charset="0"/>
            <a:cs typeface="Times New Roman" panose="02020603050405020304" pitchFamily="18" charset="0"/>
          </a:endParaRPr>
        </a:p>
      </dgm:t>
    </dgm:pt>
    <dgm:pt modelId="{558EFB33-6DD4-4E6A-93AE-63346E4C7DB0}" type="parTrans" cxnId="{3B5C5E88-9B90-446E-BF82-A720AFB55000}">
      <dgm:prSet/>
      <dgm:spPr/>
      <dgm:t>
        <a:bodyPr/>
        <a:lstStyle/>
        <a:p>
          <a:endParaRPr lang="en-US" sz="1600"/>
        </a:p>
      </dgm:t>
    </dgm:pt>
    <dgm:pt modelId="{D38427BC-2CA1-4143-B1EC-726665624102}" type="sibTrans" cxnId="{3B5C5E88-9B90-446E-BF82-A720AFB55000}">
      <dgm:prSet/>
      <dgm:spPr/>
      <dgm:t>
        <a:bodyPr/>
        <a:lstStyle/>
        <a:p>
          <a:endParaRPr lang="en-US" sz="1600"/>
        </a:p>
      </dgm:t>
    </dgm:pt>
    <dgm:pt modelId="{3D1275B8-9A4B-45BF-A927-9086F0CDD6C5}">
      <dgm:prSet phldrT="[Text]" custT="1"/>
      <dgm:spPr/>
      <dgm:t>
        <a:bodyPr/>
        <a:lstStyle/>
        <a:p>
          <a:pPr marL="342900" lvl="0" indent="-342900" algn="l" defTabSz="711200">
            <a:lnSpc>
              <a:spcPct val="90000"/>
            </a:lnSpc>
            <a:spcBef>
              <a:spcPct val="0"/>
            </a:spcBef>
            <a:spcAft>
              <a:spcPct val="15000"/>
            </a:spcAft>
            <a:buSzPts val="1000"/>
            <a:buFont typeface="Symbol" pitchFamily="2" charset="2"/>
            <a:buChar char=""/>
            <a:tabLst>
              <a:tab pos="457200" algn="l"/>
            </a:tabLst>
          </a:pPr>
          <a:r>
            <a:rPr lang="en-IN" sz="1400" kern="100" dirty="0">
              <a:solidFill>
                <a:srgbClr val="485259">
                  <a:hueOff val="0"/>
                  <a:satOff val="0"/>
                  <a:lumOff val="0"/>
                  <a:alphaOff val="0"/>
                </a:srgbClr>
              </a:solidFill>
              <a:effectLst/>
              <a:latin typeface="+mn-lt"/>
              <a:ea typeface="Aptos" panose="020B0004020202020204" pitchFamily="34" charset="0"/>
              <a:cs typeface="Times New Roman" panose="02020603050405020304" pitchFamily="18" charset="0"/>
            </a:rPr>
            <a:t>Revenue losses from toll plaza relocation, calculated as a percentage of revenue until the concession’s end (January 14, 2038).</a:t>
          </a:r>
          <a:endParaRPr lang="en-US" sz="1400" kern="100" dirty="0">
            <a:solidFill>
              <a:srgbClr val="485259">
                <a:hueOff val="0"/>
                <a:satOff val="0"/>
                <a:lumOff val="0"/>
                <a:alphaOff val="0"/>
              </a:srgbClr>
            </a:solidFill>
            <a:effectLst/>
            <a:latin typeface="+mn-lt"/>
            <a:ea typeface="Aptos" panose="020B0004020202020204" pitchFamily="34" charset="0"/>
            <a:cs typeface="Times New Roman" panose="02020603050405020304" pitchFamily="18" charset="0"/>
          </a:endParaRPr>
        </a:p>
      </dgm:t>
    </dgm:pt>
    <dgm:pt modelId="{F361F36C-28C8-4157-BB01-1F26EAF78A35}" type="parTrans" cxnId="{4D18FDC6-2746-4DAC-B6ED-B754B96FAE6B}">
      <dgm:prSet/>
      <dgm:spPr/>
      <dgm:t>
        <a:bodyPr/>
        <a:lstStyle/>
        <a:p>
          <a:endParaRPr lang="en-US" sz="1600"/>
        </a:p>
      </dgm:t>
    </dgm:pt>
    <dgm:pt modelId="{87F2F9A5-47C7-4DA7-AFDB-82BCA6E3248B}" type="sibTrans" cxnId="{4D18FDC6-2746-4DAC-B6ED-B754B96FAE6B}">
      <dgm:prSet/>
      <dgm:spPr/>
      <dgm:t>
        <a:bodyPr/>
        <a:lstStyle/>
        <a:p>
          <a:endParaRPr lang="en-US" sz="1600"/>
        </a:p>
      </dgm:t>
    </dgm:pt>
    <dgm:pt modelId="{EA3F9C57-8F6A-4760-A982-28F04212103C}">
      <dgm:prSet phldrT="[Text]" custT="1"/>
      <dgm:spPr/>
      <dgm:t>
        <a:bodyPr/>
        <a:lstStyle/>
        <a:p>
          <a:pPr marL="342900" lvl="0" indent="-342900" algn="l" defTabSz="711200">
            <a:lnSpc>
              <a:spcPct val="90000"/>
            </a:lnSpc>
            <a:spcBef>
              <a:spcPct val="0"/>
            </a:spcBef>
            <a:spcAft>
              <a:spcPct val="15000"/>
            </a:spcAft>
            <a:buSzPts val="1000"/>
            <a:buFont typeface="Symbol" pitchFamily="2" charset="2"/>
            <a:buChar char=""/>
            <a:tabLst>
              <a:tab pos="457200" algn="l"/>
            </a:tabLst>
          </a:pPr>
          <a:r>
            <a:rPr lang="en-IN" sz="1400" kern="100" dirty="0">
              <a:solidFill>
                <a:srgbClr val="485259">
                  <a:hueOff val="0"/>
                  <a:satOff val="0"/>
                  <a:lumOff val="0"/>
                  <a:alphaOff val="0"/>
                </a:srgbClr>
              </a:solidFill>
              <a:effectLst/>
              <a:latin typeface="+mn-lt"/>
              <a:ea typeface="Aptos" panose="020B0004020202020204" pitchFamily="34" charset="0"/>
              <a:cs typeface="Times New Roman" panose="02020603050405020304" pitchFamily="18" charset="0"/>
            </a:rPr>
            <a:t>The award’s net present value included Rs 50 crore for future revenue losses.</a:t>
          </a:r>
          <a:endParaRPr lang="en-US" sz="1400" kern="100" dirty="0">
            <a:solidFill>
              <a:srgbClr val="485259">
                <a:hueOff val="0"/>
                <a:satOff val="0"/>
                <a:lumOff val="0"/>
                <a:alphaOff val="0"/>
              </a:srgbClr>
            </a:solidFill>
            <a:effectLst/>
            <a:latin typeface="+mn-lt"/>
            <a:ea typeface="Aptos" panose="020B0004020202020204" pitchFamily="34" charset="0"/>
            <a:cs typeface="Times New Roman" panose="02020603050405020304" pitchFamily="18" charset="0"/>
          </a:endParaRPr>
        </a:p>
      </dgm:t>
    </dgm:pt>
    <dgm:pt modelId="{F822BA05-EED0-4079-956C-03C0CCBF8B1E}" type="parTrans" cxnId="{D87C483C-49B7-4182-A5B3-A5162FB1E907}">
      <dgm:prSet/>
      <dgm:spPr/>
      <dgm:t>
        <a:bodyPr/>
        <a:lstStyle/>
        <a:p>
          <a:endParaRPr lang="en-US" sz="1600"/>
        </a:p>
      </dgm:t>
    </dgm:pt>
    <dgm:pt modelId="{75BD2ACD-62DA-4CBA-A916-D9814F992161}" type="sibTrans" cxnId="{D87C483C-49B7-4182-A5B3-A5162FB1E907}">
      <dgm:prSet/>
      <dgm:spPr/>
      <dgm:t>
        <a:bodyPr/>
        <a:lstStyle/>
        <a:p>
          <a:endParaRPr lang="en-US" sz="1600"/>
        </a:p>
      </dgm:t>
    </dgm:pt>
    <dgm:pt modelId="{17D0095E-D398-4EFE-93CB-779C79DD713A}" type="pres">
      <dgm:prSet presAssocID="{6689A188-938F-4E78-A508-FF9CEEE25F54}" presName="linearFlow" presStyleCnt="0">
        <dgm:presLayoutVars>
          <dgm:dir/>
          <dgm:animLvl val="lvl"/>
          <dgm:resizeHandles val="exact"/>
        </dgm:presLayoutVars>
      </dgm:prSet>
      <dgm:spPr/>
    </dgm:pt>
    <dgm:pt modelId="{42444A0F-4C07-46FC-A176-6BC624B6D3F7}" type="pres">
      <dgm:prSet presAssocID="{C60D1B71-502E-48FF-AA7C-E71DA7B1ABBF}" presName="composite" presStyleCnt="0"/>
      <dgm:spPr/>
    </dgm:pt>
    <dgm:pt modelId="{64C7BBB6-5527-4ED7-B040-EE1AC22CD8A7}" type="pres">
      <dgm:prSet presAssocID="{C60D1B71-502E-48FF-AA7C-E71DA7B1ABBF}" presName="parentText" presStyleLbl="alignNode1" presStyleIdx="0" presStyleCnt="3">
        <dgm:presLayoutVars>
          <dgm:chMax val="1"/>
          <dgm:bulletEnabled val="1"/>
        </dgm:presLayoutVars>
      </dgm:prSet>
      <dgm:spPr/>
    </dgm:pt>
    <dgm:pt modelId="{A9A18AFC-9EA2-4717-AC3B-E4B6F4E2BBFF}" type="pres">
      <dgm:prSet presAssocID="{C60D1B71-502E-48FF-AA7C-E71DA7B1ABBF}" presName="descendantText" presStyleLbl="alignAcc1" presStyleIdx="0" presStyleCnt="3">
        <dgm:presLayoutVars>
          <dgm:bulletEnabled val="1"/>
        </dgm:presLayoutVars>
      </dgm:prSet>
      <dgm:spPr/>
    </dgm:pt>
    <dgm:pt modelId="{8B39C2EF-B3EA-4999-BA24-502F6B9594A5}" type="pres">
      <dgm:prSet presAssocID="{B1399C49-3DB4-4D7D-B7DF-F3C24A7B8E93}" presName="sp" presStyleCnt="0"/>
      <dgm:spPr/>
    </dgm:pt>
    <dgm:pt modelId="{E6870427-64A1-4DB8-B9FC-6B7725CBDF09}" type="pres">
      <dgm:prSet presAssocID="{859E3DF5-956C-48FA-9271-BC1C3447F5AD}" presName="composite" presStyleCnt="0"/>
      <dgm:spPr/>
    </dgm:pt>
    <dgm:pt modelId="{17CAAB5D-94F2-4920-B410-4AB718C65C51}" type="pres">
      <dgm:prSet presAssocID="{859E3DF5-956C-48FA-9271-BC1C3447F5AD}" presName="parentText" presStyleLbl="alignNode1" presStyleIdx="1" presStyleCnt="3">
        <dgm:presLayoutVars>
          <dgm:chMax val="1"/>
          <dgm:bulletEnabled val="1"/>
        </dgm:presLayoutVars>
      </dgm:prSet>
      <dgm:spPr/>
    </dgm:pt>
    <dgm:pt modelId="{D78B1089-EF44-4A27-A68A-C70610CBD917}" type="pres">
      <dgm:prSet presAssocID="{859E3DF5-956C-48FA-9271-BC1C3447F5AD}" presName="descendantText" presStyleLbl="alignAcc1" presStyleIdx="1" presStyleCnt="3">
        <dgm:presLayoutVars>
          <dgm:bulletEnabled val="1"/>
        </dgm:presLayoutVars>
      </dgm:prSet>
      <dgm:spPr/>
    </dgm:pt>
    <dgm:pt modelId="{E584F4A0-A171-4200-88DA-40CA03FB3B5E}" type="pres">
      <dgm:prSet presAssocID="{6430A2DF-70FB-436A-AAD8-56BA6CA4A33B}" presName="sp" presStyleCnt="0"/>
      <dgm:spPr/>
    </dgm:pt>
    <dgm:pt modelId="{9EAD2FEF-838F-4DF9-9F90-EEDAC80AD659}" type="pres">
      <dgm:prSet presAssocID="{B2A52558-066C-4151-B550-4154AEF6EFDE}" presName="composite" presStyleCnt="0"/>
      <dgm:spPr/>
    </dgm:pt>
    <dgm:pt modelId="{418B80DF-1567-46CD-AD1E-B8E13D8C2BD4}" type="pres">
      <dgm:prSet presAssocID="{B2A52558-066C-4151-B550-4154AEF6EFDE}" presName="parentText" presStyleLbl="alignNode1" presStyleIdx="2" presStyleCnt="3" custLinFactNeighborX="0" custLinFactNeighborY="120">
        <dgm:presLayoutVars>
          <dgm:chMax val="1"/>
          <dgm:bulletEnabled val="1"/>
        </dgm:presLayoutVars>
      </dgm:prSet>
      <dgm:spPr/>
    </dgm:pt>
    <dgm:pt modelId="{AF19FBE1-3ECE-4B0F-9B59-895F9FF17A96}" type="pres">
      <dgm:prSet presAssocID="{B2A52558-066C-4151-B550-4154AEF6EFDE}" presName="descendantText" presStyleLbl="alignAcc1" presStyleIdx="2" presStyleCnt="3">
        <dgm:presLayoutVars>
          <dgm:bulletEnabled val="1"/>
        </dgm:presLayoutVars>
      </dgm:prSet>
      <dgm:spPr/>
    </dgm:pt>
  </dgm:ptLst>
  <dgm:cxnLst>
    <dgm:cxn modelId="{C63FE20A-BCB2-41CC-9C60-CA1E771A933A}" type="presOf" srcId="{3D1275B8-9A4B-45BF-A927-9086F0CDD6C5}" destId="{D78B1089-EF44-4A27-A68A-C70610CBD917}" srcOrd="0" destOrd="2" presId="urn:microsoft.com/office/officeart/2005/8/layout/chevron2"/>
    <dgm:cxn modelId="{4D871712-7E1E-4D98-A9C0-A68D0E30696C}" type="presOf" srcId="{84882C4E-962D-40D7-BE4C-E5C072FC730E}" destId="{A9A18AFC-9EA2-4717-AC3B-E4B6F4E2BBFF}" srcOrd="0" destOrd="0" presId="urn:microsoft.com/office/officeart/2005/8/layout/chevron2"/>
    <dgm:cxn modelId="{EB19C334-E18C-435F-A8F5-B0B0AFD62A22}" type="presOf" srcId="{2D5A1345-628C-4F10-8968-1EAD39954F79}" destId="{AF19FBE1-3ECE-4B0F-9B59-895F9FF17A96}" srcOrd="0" destOrd="4" presId="urn:microsoft.com/office/officeart/2005/8/layout/chevron2"/>
    <dgm:cxn modelId="{66F6B236-4368-4C26-96F0-DF37E6C347BF}" type="presOf" srcId="{21EA1070-DFC1-4FF7-BC94-A252D0844133}" destId="{D78B1089-EF44-4A27-A68A-C70610CBD917}" srcOrd="0" destOrd="0" presId="urn:microsoft.com/office/officeart/2005/8/layout/chevron2"/>
    <dgm:cxn modelId="{D87C483C-49B7-4182-A5B3-A5162FB1E907}" srcId="{859E3DF5-956C-48FA-9271-BC1C3447F5AD}" destId="{EA3F9C57-8F6A-4760-A982-28F04212103C}" srcOrd="3" destOrd="0" parTransId="{F822BA05-EED0-4079-956C-03C0CCBF8B1E}" sibTransId="{75BD2ACD-62DA-4CBA-A916-D9814F992161}"/>
    <dgm:cxn modelId="{EB79665B-01A3-42CB-B01E-C7B6D0A26492}" srcId="{CDD11A72-F0CB-4599-AC82-E56233911DCA}" destId="{1447926D-C27E-4E8F-A543-11C4EE0F48D3}" srcOrd="1" destOrd="0" parTransId="{AE514FCD-C6FD-49DB-91B8-958DF143AE5E}" sibTransId="{C025E79B-F083-47FB-8923-AD99649C4917}"/>
    <dgm:cxn modelId="{4D46755B-82A6-41BE-9E22-BFC117DDD897}" srcId="{6689A188-938F-4E78-A508-FF9CEEE25F54}" destId="{B2A52558-066C-4151-B550-4154AEF6EFDE}" srcOrd="2" destOrd="0" parTransId="{E4854D0B-B574-4620-A944-EFFCAE3F8954}" sibTransId="{86004896-DDBD-4041-9175-180062699357}"/>
    <dgm:cxn modelId="{BB5D5D5C-44A7-4363-A8AE-7CB3868EA557}" type="presOf" srcId="{CDD11A72-F0CB-4599-AC82-E56233911DCA}" destId="{AF19FBE1-3ECE-4B0F-9B59-895F9FF17A96}" srcOrd="0" destOrd="0" presId="urn:microsoft.com/office/officeart/2005/8/layout/chevron2"/>
    <dgm:cxn modelId="{3EFF7165-4E8B-4B1E-A74F-D1D50B2F8263}" type="presOf" srcId="{F0F17E96-1360-4554-811A-99BE897CD5B0}" destId="{D78B1089-EF44-4A27-A68A-C70610CBD917}" srcOrd="0" destOrd="1" presId="urn:microsoft.com/office/officeart/2005/8/layout/chevron2"/>
    <dgm:cxn modelId="{A6A69F57-7A3D-483C-BA1F-90F0CDE0D853}" srcId="{6689A188-938F-4E78-A508-FF9CEEE25F54}" destId="{859E3DF5-956C-48FA-9271-BC1C3447F5AD}" srcOrd="1" destOrd="0" parTransId="{866E0014-D2A9-43E6-AB92-96B77157793E}" sibTransId="{6430A2DF-70FB-436A-AAD8-56BA6CA4A33B}"/>
    <dgm:cxn modelId="{10F75F7E-B4F5-4157-85DD-EB37D44C9196}" type="presOf" srcId="{859E3DF5-956C-48FA-9271-BC1C3447F5AD}" destId="{17CAAB5D-94F2-4920-B410-4AB718C65C51}" srcOrd="0" destOrd="0" presId="urn:microsoft.com/office/officeart/2005/8/layout/chevron2"/>
    <dgm:cxn modelId="{3B5C5E88-9B90-446E-BF82-A720AFB55000}" srcId="{859E3DF5-956C-48FA-9271-BC1C3447F5AD}" destId="{F0F17E96-1360-4554-811A-99BE897CD5B0}" srcOrd="1" destOrd="0" parTransId="{558EFB33-6DD4-4E6A-93AE-63346E4C7DB0}" sibTransId="{D38427BC-2CA1-4143-B1EC-726665624102}"/>
    <dgm:cxn modelId="{EE6E208A-0B89-4534-ABA5-67539BCAF1CB}" type="presOf" srcId="{61F484FF-0DA9-47E1-82D8-BEB50CDD210B}" destId="{AF19FBE1-3ECE-4B0F-9B59-895F9FF17A96}" srcOrd="0" destOrd="1" presId="urn:microsoft.com/office/officeart/2005/8/layout/chevron2"/>
    <dgm:cxn modelId="{06B5988D-F307-449F-BF13-E05B7AC47495}" type="presOf" srcId="{EA3F9C57-8F6A-4760-A982-28F04212103C}" destId="{D78B1089-EF44-4A27-A68A-C70610CBD917}" srcOrd="0" destOrd="3" presId="urn:microsoft.com/office/officeart/2005/8/layout/chevron2"/>
    <dgm:cxn modelId="{302FA69B-55D0-4366-8AA0-6AD28E39FAD2}" type="presOf" srcId="{A375A73E-5812-4E60-9762-0BF2759B3677}" destId="{A9A18AFC-9EA2-4717-AC3B-E4B6F4E2BBFF}" srcOrd="0" destOrd="1" presId="urn:microsoft.com/office/officeart/2005/8/layout/chevron2"/>
    <dgm:cxn modelId="{6299279D-D738-4B8C-8CDA-BC77E69B50EE}" srcId="{CDD11A72-F0CB-4599-AC82-E56233911DCA}" destId="{61F484FF-0DA9-47E1-82D8-BEB50CDD210B}" srcOrd="0" destOrd="0" parTransId="{C3B7E34A-E212-462A-AA43-5F76D3F95841}" sibTransId="{3C7B555E-3413-40CF-870C-A15E03E90CCD}"/>
    <dgm:cxn modelId="{1B87C0AE-C4CF-46BF-9703-15ADF8937DB2}" srcId="{C60D1B71-502E-48FF-AA7C-E71DA7B1ABBF}" destId="{A375A73E-5812-4E60-9762-0BF2759B3677}" srcOrd="1" destOrd="0" parTransId="{887643E0-8EC4-4AF2-8D07-0CC6CC55A0BE}" sibTransId="{5003A183-9B7E-472A-BDCD-7B946D758C18}"/>
    <dgm:cxn modelId="{4622B8BE-1BF4-464A-B15E-055C1F40DBA7}" type="presOf" srcId="{1447926D-C27E-4E8F-A543-11C4EE0F48D3}" destId="{AF19FBE1-3ECE-4B0F-9B59-895F9FF17A96}" srcOrd="0" destOrd="2" presId="urn:microsoft.com/office/officeart/2005/8/layout/chevron2"/>
    <dgm:cxn modelId="{26FF84C0-F31A-41D1-9302-8915D6DD101D}" srcId="{859E3DF5-956C-48FA-9271-BC1C3447F5AD}" destId="{21EA1070-DFC1-4FF7-BC94-A252D0844133}" srcOrd="0" destOrd="0" parTransId="{1151D504-1248-4A5C-92CA-2C5B6C31282A}" sibTransId="{DECA5280-63D5-4545-A45C-1FBCA1754736}"/>
    <dgm:cxn modelId="{4D18FDC6-2746-4DAC-B6ED-B754B96FAE6B}" srcId="{859E3DF5-956C-48FA-9271-BC1C3447F5AD}" destId="{3D1275B8-9A4B-45BF-A927-9086F0CDD6C5}" srcOrd="2" destOrd="0" parTransId="{F361F36C-28C8-4157-BB01-1F26EAF78A35}" sibTransId="{87F2F9A5-47C7-4DA7-AFDB-82BCA6E3248B}"/>
    <dgm:cxn modelId="{06DC6FC7-29A7-4D2C-B795-78732455A6FD}" type="presOf" srcId="{39E0ED91-52AC-400E-B19A-104CC07F1245}" destId="{AF19FBE1-3ECE-4B0F-9B59-895F9FF17A96}" srcOrd="0" destOrd="3" presId="urn:microsoft.com/office/officeart/2005/8/layout/chevron2"/>
    <dgm:cxn modelId="{3FAB5FCA-B6C1-4FAE-89E8-FB9E58762928}" type="presOf" srcId="{C60D1B71-502E-48FF-AA7C-E71DA7B1ABBF}" destId="{64C7BBB6-5527-4ED7-B040-EE1AC22CD8A7}" srcOrd="0" destOrd="0" presId="urn:microsoft.com/office/officeart/2005/8/layout/chevron2"/>
    <dgm:cxn modelId="{D9C2CFD4-BBB8-4222-A6B3-5947A3F6C98D}" srcId="{C60D1B71-502E-48FF-AA7C-E71DA7B1ABBF}" destId="{84882C4E-962D-40D7-BE4C-E5C072FC730E}" srcOrd="0" destOrd="0" parTransId="{FA3ADBBC-6A73-4054-B430-5A4325C27294}" sibTransId="{8C446332-784B-4B8E-BAD7-76C6E30E71BA}"/>
    <dgm:cxn modelId="{5B4864DA-F248-423A-ADDD-AF50C7352231}" srcId="{CDD11A72-F0CB-4599-AC82-E56233911DCA}" destId="{2D5A1345-628C-4F10-8968-1EAD39954F79}" srcOrd="3" destOrd="0" parTransId="{25CF7832-BB22-42F0-8076-ED38861F3F3A}" sibTransId="{675EB376-8240-4B17-A8B1-F6784DAD3F6A}"/>
    <dgm:cxn modelId="{410746DD-00C4-4770-8200-41D2DF732AEE}" type="presOf" srcId="{B2A52558-066C-4151-B550-4154AEF6EFDE}" destId="{418B80DF-1567-46CD-AD1E-B8E13D8C2BD4}" srcOrd="0" destOrd="0" presId="urn:microsoft.com/office/officeart/2005/8/layout/chevron2"/>
    <dgm:cxn modelId="{879316E3-6D2B-431F-9BC1-BA40EF18262A}" srcId="{6689A188-938F-4E78-A508-FF9CEEE25F54}" destId="{C60D1B71-502E-48FF-AA7C-E71DA7B1ABBF}" srcOrd="0" destOrd="0" parTransId="{4166ECDE-7A6B-4655-A57A-AAC4BE815448}" sibTransId="{B1399C49-3DB4-4D7D-B7DF-F3C24A7B8E93}"/>
    <dgm:cxn modelId="{5ECCC7EA-7486-4722-9960-1C9D1C771C2B}" type="presOf" srcId="{6689A188-938F-4E78-A508-FF9CEEE25F54}" destId="{17D0095E-D398-4EFE-93CB-779C79DD713A}" srcOrd="0" destOrd="0" presId="urn:microsoft.com/office/officeart/2005/8/layout/chevron2"/>
    <dgm:cxn modelId="{32652DF2-0C06-42A7-BC42-BE037BD79FCE}" srcId="{CDD11A72-F0CB-4599-AC82-E56233911DCA}" destId="{39E0ED91-52AC-400E-B19A-104CC07F1245}" srcOrd="2" destOrd="0" parTransId="{BA3BC178-E613-4892-8185-33A812B4E1A5}" sibTransId="{4807932C-588E-4003-AB1B-D636DF32272E}"/>
    <dgm:cxn modelId="{68BA09F7-B9B5-406A-A660-6B509BDC5FCE}" srcId="{B2A52558-066C-4151-B550-4154AEF6EFDE}" destId="{CDD11A72-F0CB-4599-AC82-E56233911DCA}" srcOrd="0" destOrd="0" parTransId="{DB1A7AC4-F058-4453-9EB3-64A671A824F4}" sibTransId="{89B13D6E-85C9-41E8-ADF4-AC674E035E2B}"/>
    <dgm:cxn modelId="{5184B203-4DAA-4A90-8DAC-4FBBD838B5BB}" type="presParOf" srcId="{17D0095E-D398-4EFE-93CB-779C79DD713A}" destId="{42444A0F-4C07-46FC-A176-6BC624B6D3F7}" srcOrd="0" destOrd="0" presId="urn:microsoft.com/office/officeart/2005/8/layout/chevron2"/>
    <dgm:cxn modelId="{28BDD7DE-5CFB-401F-9167-590A4D700280}" type="presParOf" srcId="{42444A0F-4C07-46FC-A176-6BC624B6D3F7}" destId="{64C7BBB6-5527-4ED7-B040-EE1AC22CD8A7}" srcOrd="0" destOrd="0" presId="urn:microsoft.com/office/officeart/2005/8/layout/chevron2"/>
    <dgm:cxn modelId="{A4693256-F97D-47CD-8C9D-9095CC0D2256}" type="presParOf" srcId="{42444A0F-4C07-46FC-A176-6BC624B6D3F7}" destId="{A9A18AFC-9EA2-4717-AC3B-E4B6F4E2BBFF}" srcOrd="1" destOrd="0" presId="urn:microsoft.com/office/officeart/2005/8/layout/chevron2"/>
    <dgm:cxn modelId="{0D0893C8-8C36-42EA-BA62-5525D4C9241D}" type="presParOf" srcId="{17D0095E-D398-4EFE-93CB-779C79DD713A}" destId="{8B39C2EF-B3EA-4999-BA24-502F6B9594A5}" srcOrd="1" destOrd="0" presId="urn:microsoft.com/office/officeart/2005/8/layout/chevron2"/>
    <dgm:cxn modelId="{36ABC577-D0D4-4FC4-B897-094AAF478C5E}" type="presParOf" srcId="{17D0095E-D398-4EFE-93CB-779C79DD713A}" destId="{E6870427-64A1-4DB8-B9FC-6B7725CBDF09}" srcOrd="2" destOrd="0" presId="urn:microsoft.com/office/officeart/2005/8/layout/chevron2"/>
    <dgm:cxn modelId="{B4622982-DEAB-4AD2-BD86-3A5938269520}" type="presParOf" srcId="{E6870427-64A1-4DB8-B9FC-6B7725CBDF09}" destId="{17CAAB5D-94F2-4920-B410-4AB718C65C51}" srcOrd="0" destOrd="0" presId="urn:microsoft.com/office/officeart/2005/8/layout/chevron2"/>
    <dgm:cxn modelId="{8512855B-4130-48C4-9362-9B264B9B1BD2}" type="presParOf" srcId="{E6870427-64A1-4DB8-B9FC-6B7725CBDF09}" destId="{D78B1089-EF44-4A27-A68A-C70610CBD917}" srcOrd="1" destOrd="0" presId="urn:microsoft.com/office/officeart/2005/8/layout/chevron2"/>
    <dgm:cxn modelId="{461EF510-20D5-4682-B4D1-4A6EC5704499}" type="presParOf" srcId="{17D0095E-D398-4EFE-93CB-779C79DD713A}" destId="{E584F4A0-A171-4200-88DA-40CA03FB3B5E}" srcOrd="3" destOrd="0" presId="urn:microsoft.com/office/officeart/2005/8/layout/chevron2"/>
    <dgm:cxn modelId="{C4940512-E44F-47E4-B910-99212BE95681}" type="presParOf" srcId="{17D0095E-D398-4EFE-93CB-779C79DD713A}" destId="{9EAD2FEF-838F-4DF9-9F90-EEDAC80AD659}" srcOrd="4" destOrd="0" presId="urn:microsoft.com/office/officeart/2005/8/layout/chevron2"/>
    <dgm:cxn modelId="{B73D4080-5D9C-41B8-A99A-912D5C48DE79}" type="presParOf" srcId="{9EAD2FEF-838F-4DF9-9F90-EEDAC80AD659}" destId="{418B80DF-1567-46CD-AD1E-B8E13D8C2BD4}" srcOrd="0" destOrd="0" presId="urn:microsoft.com/office/officeart/2005/8/layout/chevron2"/>
    <dgm:cxn modelId="{5A07CB9B-BA69-4EFA-A49C-D1A2650EF25D}" type="presParOf" srcId="{9EAD2FEF-838F-4DF9-9F90-EEDAC80AD659}" destId="{AF19FBE1-3ECE-4B0F-9B59-895F9FF17A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7BBB6-5527-4ED7-B040-EE1AC22CD8A7}">
      <dsp:nvSpPr>
        <dsp:cNvPr id="0" name=""/>
        <dsp:cNvSpPr/>
      </dsp:nvSpPr>
      <dsp:spPr>
        <a:xfrm rot="5400000">
          <a:off x="-287498" y="291046"/>
          <a:ext cx="1916657" cy="1341660"/>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rPr>
            <a:t>Background</a:t>
          </a:r>
        </a:p>
      </dsp:txBody>
      <dsp:txXfrm rot="-5400000">
        <a:off x="1" y="674377"/>
        <a:ext cx="1341660" cy="574997"/>
      </dsp:txXfrm>
    </dsp:sp>
    <dsp:sp modelId="{A9A18AFC-9EA2-4717-AC3B-E4B6F4E2BBFF}">
      <dsp:nvSpPr>
        <dsp:cNvPr id="0" name=""/>
        <dsp:cNvSpPr/>
      </dsp:nvSpPr>
      <dsp:spPr>
        <a:xfrm rot="5400000">
          <a:off x="5890279" y="-4545072"/>
          <a:ext cx="1245827" cy="10343066"/>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342900" lvl="0" indent="-342900" algn="l" defTabSz="622300">
            <a:lnSpc>
              <a:spcPct val="90000"/>
            </a:lnSpc>
            <a:spcBef>
              <a:spcPct val="0"/>
            </a:spcBef>
            <a:spcAft>
              <a:spcPct val="15000"/>
            </a:spcAft>
            <a:buSzPts val="1000"/>
            <a:buFont typeface="Symbol" pitchFamily="2" charset="2"/>
            <a:buChar char=""/>
            <a:tabLst>
              <a:tab pos="457200" algn="l"/>
            </a:tabLst>
          </a:pPr>
          <a:r>
            <a:rPr lang="en-IN" sz="1400" kern="100" dirty="0">
              <a:effectLst/>
              <a:latin typeface="+mn-lt"/>
              <a:ea typeface="Aptos" panose="020B0004020202020204" pitchFamily="34" charset="0"/>
              <a:cs typeface="Times New Roman" panose="02020603050405020304" pitchFamily="18" charset="0"/>
            </a:rPr>
            <a:t>TK Toll Road </a:t>
          </a:r>
          <a:r>
            <a:rPr lang="en-IN" sz="1400" kern="100" dirty="0" err="1">
              <a:effectLst/>
              <a:latin typeface="+mn-lt"/>
              <a:ea typeface="Aptos" panose="020B0004020202020204" pitchFamily="34" charset="0"/>
              <a:cs typeface="Times New Roman" panose="02020603050405020304" pitchFamily="18" charset="0"/>
            </a:rPr>
            <a:t>Pvt.</a:t>
          </a:r>
          <a:r>
            <a:rPr lang="en-IN" sz="1400" kern="100" dirty="0">
              <a:effectLst/>
              <a:latin typeface="+mn-lt"/>
              <a:ea typeface="Aptos" panose="020B0004020202020204" pitchFamily="34" charset="0"/>
              <a:cs typeface="Times New Roman" panose="02020603050405020304" pitchFamily="18" charset="0"/>
            </a:rPr>
            <a:t> Ltd. (TKTR), a wholly-owned subsidiary of Reliance Infrastructure Limited (</a:t>
          </a:r>
          <a:r>
            <a:rPr lang="en-IN" sz="1400" kern="100" dirty="0" err="1">
              <a:effectLst/>
              <a:latin typeface="+mn-lt"/>
              <a:ea typeface="Aptos" panose="020B0004020202020204" pitchFamily="34" charset="0"/>
              <a:cs typeface="Times New Roman" panose="02020603050405020304" pitchFamily="18" charset="0"/>
            </a:rPr>
            <a:t>RInfra</a:t>
          </a:r>
          <a:r>
            <a:rPr lang="en-IN" sz="1400" kern="100" dirty="0">
              <a:effectLst/>
              <a:latin typeface="+mn-lt"/>
              <a:ea typeface="Aptos" panose="020B0004020202020204" pitchFamily="34" charset="0"/>
              <a:cs typeface="Times New Roman" panose="02020603050405020304" pitchFamily="18" charset="0"/>
            </a:rPr>
            <a:t>), operated an 82 km, 4-lane stretch of NH-67 under a 2006 BOT concession agreement with NHAI.</a:t>
          </a:r>
          <a:endParaRPr lang="en-US" sz="1400" dirty="0">
            <a:latin typeface="+mn-lt"/>
          </a:endParaRPr>
        </a:p>
        <a:p>
          <a:pPr marL="342900" lvl="0" indent="-342900" algn="l" defTabSz="622300">
            <a:lnSpc>
              <a:spcPct val="90000"/>
            </a:lnSpc>
            <a:spcBef>
              <a:spcPct val="0"/>
            </a:spcBef>
            <a:spcAft>
              <a:spcPct val="15000"/>
            </a:spcAft>
            <a:buSzPts val="1000"/>
            <a:buFont typeface="Symbol" pitchFamily="2" charset="2"/>
            <a:buChar char=""/>
            <a:tabLst>
              <a:tab pos="457200" algn="l"/>
            </a:tabLst>
          </a:pPr>
          <a:r>
            <a:rPr lang="en-IN" sz="1400" kern="100" dirty="0">
              <a:effectLst/>
              <a:latin typeface="+mn-lt"/>
              <a:ea typeface="Aptos" panose="020B0004020202020204" pitchFamily="34" charset="0"/>
              <a:cs typeface="Times New Roman" panose="02020603050405020304" pitchFamily="18" charset="0"/>
            </a:rPr>
            <a:t>Disputes arose due to NHAI’s delays in providing </a:t>
          </a:r>
          <a:r>
            <a:rPr lang="en-IN" sz="1400" b="1" kern="100" dirty="0">
              <a:effectLst/>
              <a:latin typeface="+mn-lt"/>
              <a:ea typeface="Aptos" panose="020B0004020202020204" pitchFamily="34" charset="0"/>
              <a:cs typeface="Times New Roman" panose="02020603050405020304" pitchFamily="18" charset="0"/>
            </a:rPr>
            <a:t>encumbrance-free land</a:t>
          </a:r>
          <a:r>
            <a:rPr lang="en-IN" sz="1400" kern="100" dirty="0">
              <a:effectLst/>
              <a:latin typeface="+mn-lt"/>
              <a:ea typeface="Aptos" panose="020B0004020202020204" pitchFamily="34" charset="0"/>
              <a:cs typeface="Times New Roman" panose="02020603050405020304" pitchFamily="18" charset="0"/>
            </a:rPr>
            <a:t>, causing cost overruns, and a </a:t>
          </a:r>
          <a:r>
            <a:rPr lang="en-IN" sz="1400" b="1" kern="100" dirty="0">
              <a:effectLst/>
              <a:latin typeface="+mn-lt"/>
              <a:ea typeface="Aptos" panose="020B0004020202020204" pitchFamily="34" charset="0"/>
              <a:cs typeface="Times New Roman" panose="02020603050405020304" pitchFamily="18" charset="0"/>
            </a:rPr>
            <a:t>toll plaza relocation</a:t>
          </a:r>
          <a:r>
            <a:rPr lang="en-IN" sz="1400" kern="100" dirty="0">
              <a:effectLst/>
              <a:latin typeface="+mn-lt"/>
              <a:ea typeface="Aptos" panose="020B0004020202020204" pitchFamily="34" charset="0"/>
              <a:cs typeface="Times New Roman" panose="02020603050405020304" pitchFamily="18" charset="0"/>
            </a:rPr>
            <a:t> that reduced revenue. Arbitration was initiated in 2018, following a 2013 supplementary agreement waiving certain delay-related claims.</a:t>
          </a:r>
        </a:p>
      </dsp:txBody>
      <dsp:txXfrm rot="-5400000">
        <a:off x="1341660" y="64363"/>
        <a:ext cx="10282250" cy="1124195"/>
      </dsp:txXfrm>
    </dsp:sp>
    <dsp:sp modelId="{17CAAB5D-94F2-4920-B410-4AB718C65C51}">
      <dsp:nvSpPr>
        <dsp:cNvPr id="0" name=""/>
        <dsp:cNvSpPr/>
      </dsp:nvSpPr>
      <dsp:spPr>
        <a:xfrm rot="5400000">
          <a:off x="-287498" y="2016687"/>
          <a:ext cx="1916657" cy="1341660"/>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Font typeface="Wingdings" pitchFamily="2" charset="2"/>
            <a:buNone/>
          </a:pPr>
          <a:r>
            <a:rPr lang="en-IN" sz="1400" b="1" kern="1200" dirty="0">
              <a:latin typeface="+mn-lt"/>
              <a:cs typeface="Times New Roman" panose="02020603050405020304" pitchFamily="18" charset="0"/>
            </a:rPr>
            <a:t>Arbitral Award (October 2022):</a:t>
          </a:r>
          <a:endParaRPr lang="en-US" sz="1400" kern="1200" dirty="0">
            <a:latin typeface="+mn-lt"/>
          </a:endParaRPr>
        </a:p>
      </dsp:txBody>
      <dsp:txXfrm rot="-5400000">
        <a:off x="1" y="2400018"/>
        <a:ext cx="1341660" cy="574997"/>
      </dsp:txXfrm>
    </dsp:sp>
    <dsp:sp modelId="{D78B1089-EF44-4A27-A68A-C70610CBD917}">
      <dsp:nvSpPr>
        <dsp:cNvPr id="0" name=""/>
        <dsp:cNvSpPr/>
      </dsp:nvSpPr>
      <dsp:spPr>
        <a:xfrm rot="5400000">
          <a:off x="5890279" y="-2819430"/>
          <a:ext cx="1245827" cy="10343066"/>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342900" lvl="0" indent="-342900" algn="l" defTabSz="711200">
            <a:lnSpc>
              <a:spcPct val="90000"/>
            </a:lnSpc>
            <a:spcBef>
              <a:spcPct val="0"/>
            </a:spcBef>
            <a:spcAft>
              <a:spcPct val="15000"/>
            </a:spcAft>
            <a:buSzPts val="1000"/>
            <a:buFont typeface="Symbol" pitchFamily="2" charset="2"/>
            <a:buChar char=""/>
            <a:tabLst>
              <a:tab pos="457200" algn="l"/>
            </a:tabLst>
          </a:pPr>
          <a:r>
            <a:rPr lang="en-IN" sz="1400" kern="100" dirty="0">
              <a:solidFill>
                <a:srgbClr val="485259">
                  <a:hueOff val="0"/>
                  <a:satOff val="0"/>
                  <a:lumOff val="0"/>
                  <a:alphaOff val="0"/>
                </a:srgbClr>
              </a:solidFill>
              <a:effectLst/>
              <a:latin typeface="+mn-lt"/>
              <a:ea typeface="Aptos" panose="020B0004020202020204" pitchFamily="34" charset="0"/>
              <a:cs typeface="Times New Roman" panose="02020603050405020304" pitchFamily="18" charset="0"/>
            </a:rPr>
            <a:t>A three-member arbitral tribunal unanimously awarded TKTR Rs 1,200 crore (including interest) for:</a:t>
          </a:r>
          <a:endParaRPr lang="en-US" sz="1400" kern="100" dirty="0">
            <a:solidFill>
              <a:srgbClr val="485259">
                <a:hueOff val="0"/>
                <a:satOff val="0"/>
                <a:lumOff val="0"/>
                <a:alphaOff val="0"/>
              </a:srgbClr>
            </a:solidFill>
            <a:effectLst/>
            <a:latin typeface="+mn-lt"/>
            <a:ea typeface="Aptos" panose="020B0004020202020204" pitchFamily="34" charset="0"/>
            <a:cs typeface="Times New Roman" panose="02020603050405020304" pitchFamily="18" charset="0"/>
          </a:endParaRPr>
        </a:p>
        <a:p>
          <a:pPr marL="342900" lvl="0" indent="-342900" algn="l" defTabSz="711200">
            <a:lnSpc>
              <a:spcPct val="90000"/>
            </a:lnSpc>
            <a:spcBef>
              <a:spcPct val="0"/>
            </a:spcBef>
            <a:spcAft>
              <a:spcPct val="15000"/>
            </a:spcAft>
            <a:buSzPts val="1000"/>
            <a:buFont typeface="Symbol" pitchFamily="2" charset="2"/>
            <a:buChar char=""/>
            <a:tabLst>
              <a:tab pos="457200" algn="l"/>
            </a:tabLst>
          </a:pPr>
          <a:r>
            <a:rPr lang="en-IN" sz="1400" kern="100" dirty="0">
              <a:solidFill>
                <a:srgbClr val="485259">
                  <a:hueOff val="0"/>
                  <a:satOff val="0"/>
                  <a:lumOff val="0"/>
                  <a:alphaOff val="0"/>
                </a:srgbClr>
              </a:solidFill>
              <a:effectLst/>
              <a:latin typeface="+mn-lt"/>
              <a:ea typeface="Aptos" panose="020B0004020202020204" pitchFamily="34" charset="0"/>
              <a:cs typeface="Times New Roman" panose="02020603050405020304" pitchFamily="18" charset="0"/>
            </a:rPr>
            <a:t>Cost overruns due to land acquisition delays.</a:t>
          </a:r>
          <a:endParaRPr lang="en-US" sz="1400" kern="100" dirty="0">
            <a:solidFill>
              <a:srgbClr val="485259">
                <a:hueOff val="0"/>
                <a:satOff val="0"/>
                <a:lumOff val="0"/>
                <a:alphaOff val="0"/>
              </a:srgbClr>
            </a:solidFill>
            <a:effectLst/>
            <a:latin typeface="+mn-lt"/>
            <a:ea typeface="Aptos" panose="020B0004020202020204" pitchFamily="34" charset="0"/>
            <a:cs typeface="Times New Roman" panose="02020603050405020304" pitchFamily="18" charset="0"/>
          </a:endParaRPr>
        </a:p>
        <a:p>
          <a:pPr marL="342900" lvl="0" indent="-342900" algn="l" defTabSz="711200">
            <a:lnSpc>
              <a:spcPct val="90000"/>
            </a:lnSpc>
            <a:spcBef>
              <a:spcPct val="0"/>
            </a:spcBef>
            <a:spcAft>
              <a:spcPct val="15000"/>
            </a:spcAft>
            <a:buSzPts val="1000"/>
            <a:buFont typeface="Symbol" pitchFamily="2" charset="2"/>
            <a:buChar char=""/>
            <a:tabLst>
              <a:tab pos="457200" algn="l"/>
            </a:tabLst>
          </a:pPr>
          <a:r>
            <a:rPr lang="en-IN" sz="1400" kern="100" dirty="0">
              <a:solidFill>
                <a:srgbClr val="485259">
                  <a:hueOff val="0"/>
                  <a:satOff val="0"/>
                  <a:lumOff val="0"/>
                  <a:alphaOff val="0"/>
                </a:srgbClr>
              </a:solidFill>
              <a:effectLst/>
              <a:latin typeface="+mn-lt"/>
              <a:ea typeface="Aptos" panose="020B0004020202020204" pitchFamily="34" charset="0"/>
              <a:cs typeface="Times New Roman" panose="02020603050405020304" pitchFamily="18" charset="0"/>
            </a:rPr>
            <a:t>Revenue losses from toll plaza relocation, calculated as a percentage of revenue until the concession’s end (January 14, 2038).</a:t>
          </a:r>
          <a:endParaRPr lang="en-US" sz="1400" kern="100" dirty="0">
            <a:solidFill>
              <a:srgbClr val="485259">
                <a:hueOff val="0"/>
                <a:satOff val="0"/>
                <a:lumOff val="0"/>
                <a:alphaOff val="0"/>
              </a:srgbClr>
            </a:solidFill>
            <a:effectLst/>
            <a:latin typeface="+mn-lt"/>
            <a:ea typeface="Aptos" panose="020B0004020202020204" pitchFamily="34" charset="0"/>
            <a:cs typeface="Times New Roman" panose="02020603050405020304" pitchFamily="18" charset="0"/>
          </a:endParaRPr>
        </a:p>
        <a:p>
          <a:pPr marL="342900" lvl="0" indent="-342900" algn="l" defTabSz="711200">
            <a:lnSpc>
              <a:spcPct val="90000"/>
            </a:lnSpc>
            <a:spcBef>
              <a:spcPct val="0"/>
            </a:spcBef>
            <a:spcAft>
              <a:spcPct val="15000"/>
            </a:spcAft>
            <a:buSzPts val="1000"/>
            <a:buFont typeface="Symbol" pitchFamily="2" charset="2"/>
            <a:buChar char=""/>
            <a:tabLst>
              <a:tab pos="457200" algn="l"/>
            </a:tabLst>
          </a:pPr>
          <a:r>
            <a:rPr lang="en-IN" sz="1400" kern="100" dirty="0">
              <a:solidFill>
                <a:srgbClr val="485259">
                  <a:hueOff val="0"/>
                  <a:satOff val="0"/>
                  <a:lumOff val="0"/>
                  <a:alphaOff val="0"/>
                </a:srgbClr>
              </a:solidFill>
              <a:effectLst/>
              <a:latin typeface="+mn-lt"/>
              <a:ea typeface="Aptos" panose="020B0004020202020204" pitchFamily="34" charset="0"/>
              <a:cs typeface="Times New Roman" panose="02020603050405020304" pitchFamily="18" charset="0"/>
            </a:rPr>
            <a:t>The award’s net present value included Rs 50 crore for future revenue losses.</a:t>
          </a:r>
          <a:endParaRPr lang="en-US" sz="1400" kern="100" dirty="0">
            <a:solidFill>
              <a:srgbClr val="485259">
                <a:hueOff val="0"/>
                <a:satOff val="0"/>
                <a:lumOff val="0"/>
                <a:alphaOff val="0"/>
              </a:srgbClr>
            </a:solidFill>
            <a:effectLst/>
            <a:latin typeface="+mn-lt"/>
            <a:ea typeface="Aptos" panose="020B0004020202020204" pitchFamily="34" charset="0"/>
            <a:cs typeface="Times New Roman" panose="02020603050405020304" pitchFamily="18" charset="0"/>
          </a:endParaRPr>
        </a:p>
      </dsp:txBody>
      <dsp:txXfrm rot="-5400000">
        <a:off x="1341660" y="1790005"/>
        <a:ext cx="10282250" cy="1124195"/>
      </dsp:txXfrm>
    </dsp:sp>
    <dsp:sp modelId="{418B80DF-1567-46CD-AD1E-B8E13D8C2BD4}">
      <dsp:nvSpPr>
        <dsp:cNvPr id="0" name=""/>
        <dsp:cNvSpPr/>
      </dsp:nvSpPr>
      <dsp:spPr>
        <a:xfrm rot="5400000">
          <a:off x="-287498" y="3744629"/>
          <a:ext cx="1916657" cy="1341660"/>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b="1" kern="1200" dirty="0">
              <a:latin typeface="+mn-lt"/>
              <a:cs typeface="Times New Roman" panose="02020603050405020304" pitchFamily="18" charset="0"/>
            </a:rPr>
            <a:t>NHAI’s Section 34 Challenge:</a:t>
          </a:r>
          <a:endParaRPr lang="en-US" sz="1400" kern="1200" dirty="0">
            <a:latin typeface="+mn-lt"/>
          </a:endParaRPr>
        </a:p>
      </dsp:txBody>
      <dsp:txXfrm rot="-5400000">
        <a:off x="1" y="4127960"/>
        <a:ext cx="1341660" cy="574997"/>
      </dsp:txXfrm>
    </dsp:sp>
    <dsp:sp modelId="{AF19FBE1-3ECE-4B0F-9B59-895F9FF17A96}">
      <dsp:nvSpPr>
        <dsp:cNvPr id="0" name=""/>
        <dsp:cNvSpPr/>
      </dsp:nvSpPr>
      <dsp:spPr>
        <a:xfrm rot="5400000">
          <a:off x="5890279" y="-1093788"/>
          <a:ext cx="1245827" cy="10343066"/>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342900" lvl="0" indent="-342900" algn="l" defTabSz="711200">
            <a:lnSpc>
              <a:spcPct val="90000"/>
            </a:lnSpc>
            <a:spcBef>
              <a:spcPct val="0"/>
            </a:spcBef>
            <a:spcAft>
              <a:spcPct val="15000"/>
            </a:spcAft>
            <a:buSzPts val="1000"/>
            <a:buFont typeface="Symbol" pitchFamily="2" charset="2"/>
            <a:buChar char=""/>
            <a:tabLst>
              <a:tab pos="457200" algn="l"/>
            </a:tabLst>
          </a:pPr>
          <a:r>
            <a:rPr lang="en-IN" sz="1400" b="1" kern="100" dirty="0">
              <a:solidFill>
                <a:srgbClr val="485259">
                  <a:hueOff val="0"/>
                  <a:satOff val="0"/>
                  <a:lumOff val="0"/>
                  <a:alphaOff val="0"/>
                </a:srgbClr>
              </a:solidFill>
              <a:effectLst/>
              <a:latin typeface="+mn-lt"/>
              <a:ea typeface="Aptos" panose="020B0004020202020204" pitchFamily="34" charset="0"/>
              <a:cs typeface="Times New Roman" panose="02020603050405020304" pitchFamily="18" charset="0"/>
            </a:rPr>
            <a:t>NHAI petitioned the Delhi High Court to set aside the award, arguing:</a:t>
          </a:r>
          <a:endParaRPr lang="en-US" sz="1400" b="1" kern="100" dirty="0">
            <a:solidFill>
              <a:srgbClr val="485259">
                <a:hueOff val="0"/>
                <a:satOff val="0"/>
                <a:lumOff val="0"/>
                <a:alphaOff val="0"/>
              </a:srgbClr>
            </a:solidFill>
            <a:effectLst/>
            <a:latin typeface="+mn-lt"/>
            <a:ea typeface="Aptos" panose="020B0004020202020204" pitchFamily="34" charset="0"/>
            <a:cs typeface="Times New Roman" panose="02020603050405020304" pitchFamily="18" charset="0"/>
          </a:endParaRPr>
        </a:p>
        <a:p>
          <a:pPr marL="342900" lvl="0" indent="-342900" algn="l" defTabSz="711200">
            <a:lnSpc>
              <a:spcPct val="90000"/>
            </a:lnSpc>
            <a:spcBef>
              <a:spcPct val="0"/>
            </a:spcBef>
            <a:spcAft>
              <a:spcPct val="15000"/>
            </a:spcAft>
            <a:buSzPts val="1000"/>
            <a:buFont typeface="Symbol" pitchFamily="2" charset="2"/>
            <a:buChar char=""/>
            <a:tabLst>
              <a:tab pos="457200" algn="l"/>
            </a:tabLst>
          </a:pPr>
          <a:r>
            <a:rPr lang="en-IN" sz="1400" kern="100" dirty="0">
              <a:solidFill>
                <a:srgbClr val="485259">
                  <a:hueOff val="0"/>
                  <a:satOff val="0"/>
                  <a:lumOff val="0"/>
                  <a:alphaOff val="0"/>
                </a:srgbClr>
              </a:solidFill>
              <a:effectLst/>
              <a:latin typeface="+mn-lt"/>
              <a:ea typeface="Aptos" panose="020B0004020202020204" pitchFamily="34" charset="0"/>
              <a:cs typeface="Times New Roman" panose="02020603050405020304" pitchFamily="18" charset="0"/>
            </a:rPr>
            <a:t>The claims were time-barred under the Limitation Act, 1963.</a:t>
          </a:r>
        </a:p>
        <a:p>
          <a:pPr marL="342900" lvl="0" indent="-342900" algn="l" defTabSz="711200">
            <a:lnSpc>
              <a:spcPct val="90000"/>
            </a:lnSpc>
            <a:spcBef>
              <a:spcPct val="0"/>
            </a:spcBef>
            <a:spcAft>
              <a:spcPct val="15000"/>
            </a:spcAft>
            <a:buSzPts val="1000"/>
            <a:buFont typeface="Symbol" pitchFamily="2" charset="2"/>
            <a:buChar char=""/>
            <a:tabLst>
              <a:tab pos="457200" algn="l"/>
            </a:tabLst>
          </a:pPr>
          <a:r>
            <a:rPr lang="en-IN" sz="1400" kern="100" dirty="0">
              <a:solidFill>
                <a:srgbClr val="485259">
                  <a:hueOff val="0"/>
                  <a:satOff val="0"/>
                  <a:lumOff val="0"/>
                  <a:alphaOff val="0"/>
                </a:srgbClr>
              </a:solidFill>
              <a:effectLst/>
              <a:latin typeface="+mn-lt"/>
              <a:ea typeface="Aptos" panose="020B0004020202020204" pitchFamily="34" charset="0"/>
              <a:cs typeface="Times New Roman" panose="02020603050405020304" pitchFamily="18" charset="0"/>
            </a:rPr>
            <a:t>The award was based on “conjectures and assumptions” (e.g., revenue loss calculations).</a:t>
          </a:r>
        </a:p>
        <a:p>
          <a:pPr marL="342900" lvl="0" indent="-342900" algn="l" defTabSz="711200">
            <a:lnSpc>
              <a:spcPct val="90000"/>
            </a:lnSpc>
            <a:spcBef>
              <a:spcPct val="0"/>
            </a:spcBef>
            <a:spcAft>
              <a:spcPct val="15000"/>
            </a:spcAft>
            <a:buSzPts val="1000"/>
            <a:buFont typeface="Symbol" pitchFamily="2" charset="2"/>
            <a:buChar char=""/>
            <a:tabLst>
              <a:tab pos="457200" algn="l"/>
            </a:tabLst>
          </a:pPr>
          <a:r>
            <a:rPr lang="en-IN" sz="1400" kern="100" dirty="0">
              <a:solidFill>
                <a:srgbClr val="485259">
                  <a:hueOff val="0"/>
                  <a:satOff val="0"/>
                  <a:lumOff val="0"/>
                  <a:alphaOff val="0"/>
                </a:srgbClr>
              </a:solidFill>
              <a:effectLst/>
              <a:latin typeface="+mn-lt"/>
              <a:ea typeface="Aptos" panose="020B0004020202020204" pitchFamily="34" charset="0"/>
              <a:cs typeface="Times New Roman" panose="02020603050405020304" pitchFamily="18" charset="0"/>
            </a:rPr>
            <a:t>It violated public policy under Section 34(2)(b)(ii), invoking post-2015 grounds (fraud or corruption)</a:t>
          </a:r>
        </a:p>
        <a:p>
          <a:pPr marL="342900" lvl="0" indent="-342900" algn="l" defTabSz="711200">
            <a:lnSpc>
              <a:spcPct val="90000"/>
            </a:lnSpc>
            <a:spcBef>
              <a:spcPct val="0"/>
            </a:spcBef>
            <a:spcAft>
              <a:spcPct val="15000"/>
            </a:spcAft>
            <a:buSzPts val="1000"/>
            <a:buFont typeface="Symbol" pitchFamily="2" charset="2"/>
            <a:buChar char=""/>
            <a:tabLst>
              <a:tab pos="457200" algn="l"/>
            </a:tabLst>
          </a:pPr>
          <a:r>
            <a:rPr lang="en-IN" sz="1400" kern="100" dirty="0">
              <a:solidFill>
                <a:srgbClr val="485259">
                  <a:hueOff val="0"/>
                  <a:satOff val="0"/>
                  <a:lumOff val="0"/>
                  <a:alphaOff val="0"/>
                </a:srgbClr>
              </a:solidFill>
              <a:effectLst/>
              <a:latin typeface="+mn-lt"/>
              <a:ea typeface="Aptos" panose="020B0004020202020204" pitchFamily="34" charset="0"/>
              <a:cs typeface="Times New Roman" panose="02020603050405020304" pitchFamily="18" charset="0"/>
            </a:rPr>
            <a:t>The tribunal lacked jurisdiction due to the 2013 supplementary agreement waiving claims.</a:t>
          </a:r>
        </a:p>
      </dsp:txBody>
      <dsp:txXfrm rot="-5400000">
        <a:off x="1341660" y="3515647"/>
        <a:ext cx="10282250" cy="112419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D41588-F68D-4E94-A379-2F5488A4236C}" type="datetimeFigureOut">
              <a:rPr lang="en-IN" smtClean="0"/>
              <a:t>26-05-2025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B2F5F4-0280-4FCC-A231-62832856E4C6}" type="slidenum">
              <a:rPr lang="en-IN" smtClean="0"/>
              <a:t>‹#›</a:t>
            </a:fld>
            <a:endParaRPr lang="en-IN"/>
          </a:p>
        </p:txBody>
      </p:sp>
    </p:spTree>
    <p:extLst>
      <p:ext uri="{BB962C8B-B14F-4D97-AF65-F5344CB8AC3E}">
        <p14:creationId xmlns:p14="http://schemas.microsoft.com/office/powerpoint/2010/main" val="3958346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0C617-EED9-F261-558E-8106F574BF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1D63E41E-F25C-A82F-58C9-721417D0C4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CF0C0CED-28E9-70AD-83E9-616CD479670C}"/>
              </a:ext>
            </a:extLst>
          </p:cNvPr>
          <p:cNvSpPr>
            <a:spLocks noGrp="1"/>
          </p:cNvSpPr>
          <p:nvPr>
            <p:ph type="dt" sz="half" idx="10"/>
          </p:nvPr>
        </p:nvSpPr>
        <p:spPr/>
        <p:txBody>
          <a:bodyPr/>
          <a:lstStyle/>
          <a:p>
            <a:fld id="{68C91819-A611-4F24-AE25-32F04B34BE8D}" type="datetimeFigureOut">
              <a:rPr lang="en-IN" smtClean="0"/>
              <a:t>26-05-2025</a:t>
            </a:fld>
            <a:endParaRPr lang="en-IN"/>
          </a:p>
        </p:txBody>
      </p:sp>
      <p:sp>
        <p:nvSpPr>
          <p:cNvPr id="5" name="Footer Placeholder 4">
            <a:extLst>
              <a:ext uri="{FF2B5EF4-FFF2-40B4-BE49-F238E27FC236}">
                <a16:creationId xmlns:a16="http://schemas.microsoft.com/office/drawing/2014/main" id="{4A21A1F3-0194-78C0-A722-EB147FDBC04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C22AA7E-7EC0-2362-14FE-E6278BB2AC62}"/>
              </a:ext>
            </a:extLst>
          </p:cNvPr>
          <p:cNvSpPr>
            <a:spLocks noGrp="1"/>
          </p:cNvSpPr>
          <p:nvPr>
            <p:ph type="sldNum" sz="quarter" idx="12"/>
          </p:nvPr>
        </p:nvSpPr>
        <p:spPr/>
        <p:txBody>
          <a:bodyPr/>
          <a:lstStyle/>
          <a:p>
            <a:fld id="{41D61AD3-4BF8-4CA7-AA8A-02F0B48F50A1}" type="slidenum">
              <a:rPr lang="en-IN" smtClean="0"/>
              <a:t>‹#›</a:t>
            </a:fld>
            <a:endParaRPr lang="en-IN"/>
          </a:p>
        </p:txBody>
      </p:sp>
    </p:spTree>
    <p:extLst>
      <p:ext uri="{BB962C8B-B14F-4D97-AF65-F5344CB8AC3E}">
        <p14:creationId xmlns:p14="http://schemas.microsoft.com/office/powerpoint/2010/main" val="3640386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69848-6607-124F-6CD7-4ED98576C94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1192BE2-6248-2458-7B11-15B43A6EE4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24ABC4A-71BF-B5B3-053B-B89C9F67E854}"/>
              </a:ext>
            </a:extLst>
          </p:cNvPr>
          <p:cNvSpPr>
            <a:spLocks noGrp="1"/>
          </p:cNvSpPr>
          <p:nvPr>
            <p:ph type="dt" sz="half" idx="10"/>
          </p:nvPr>
        </p:nvSpPr>
        <p:spPr/>
        <p:txBody>
          <a:bodyPr/>
          <a:lstStyle/>
          <a:p>
            <a:fld id="{68C91819-A611-4F24-AE25-32F04B34BE8D}" type="datetimeFigureOut">
              <a:rPr lang="en-IN" smtClean="0"/>
              <a:t>26-05-2025</a:t>
            </a:fld>
            <a:endParaRPr lang="en-IN"/>
          </a:p>
        </p:txBody>
      </p:sp>
      <p:sp>
        <p:nvSpPr>
          <p:cNvPr id="5" name="Footer Placeholder 4">
            <a:extLst>
              <a:ext uri="{FF2B5EF4-FFF2-40B4-BE49-F238E27FC236}">
                <a16:creationId xmlns:a16="http://schemas.microsoft.com/office/drawing/2014/main" id="{9C378425-63D2-CB2A-6E2C-2731CBB5F93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350C22E-D89C-C61B-1E09-0DB26BACC70C}"/>
              </a:ext>
            </a:extLst>
          </p:cNvPr>
          <p:cNvSpPr>
            <a:spLocks noGrp="1"/>
          </p:cNvSpPr>
          <p:nvPr>
            <p:ph type="sldNum" sz="quarter" idx="12"/>
          </p:nvPr>
        </p:nvSpPr>
        <p:spPr/>
        <p:txBody>
          <a:bodyPr/>
          <a:lstStyle/>
          <a:p>
            <a:fld id="{41D61AD3-4BF8-4CA7-AA8A-02F0B48F50A1}" type="slidenum">
              <a:rPr lang="en-IN" smtClean="0"/>
              <a:t>‹#›</a:t>
            </a:fld>
            <a:endParaRPr lang="en-IN"/>
          </a:p>
        </p:txBody>
      </p:sp>
    </p:spTree>
    <p:extLst>
      <p:ext uri="{BB962C8B-B14F-4D97-AF65-F5344CB8AC3E}">
        <p14:creationId xmlns:p14="http://schemas.microsoft.com/office/powerpoint/2010/main" val="2327322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3D7AF6-6AAD-548E-0FE7-272F809AF26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7FFABDA-2F00-CE16-A6BA-6E65128920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AA2EC25-6DDD-B53D-FC88-B6850278430C}"/>
              </a:ext>
            </a:extLst>
          </p:cNvPr>
          <p:cNvSpPr>
            <a:spLocks noGrp="1"/>
          </p:cNvSpPr>
          <p:nvPr>
            <p:ph type="dt" sz="half" idx="10"/>
          </p:nvPr>
        </p:nvSpPr>
        <p:spPr/>
        <p:txBody>
          <a:bodyPr/>
          <a:lstStyle/>
          <a:p>
            <a:fld id="{68C91819-A611-4F24-AE25-32F04B34BE8D}" type="datetimeFigureOut">
              <a:rPr lang="en-IN" smtClean="0"/>
              <a:t>26-05-2025</a:t>
            </a:fld>
            <a:endParaRPr lang="en-IN"/>
          </a:p>
        </p:txBody>
      </p:sp>
      <p:sp>
        <p:nvSpPr>
          <p:cNvPr id="5" name="Footer Placeholder 4">
            <a:extLst>
              <a:ext uri="{FF2B5EF4-FFF2-40B4-BE49-F238E27FC236}">
                <a16:creationId xmlns:a16="http://schemas.microsoft.com/office/drawing/2014/main" id="{46DCDB32-DD64-E46C-B449-DC7D1357216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861E88A-18FD-B1B8-B182-32B61F59CB44}"/>
              </a:ext>
            </a:extLst>
          </p:cNvPr>
          <p:cNvSpPr>
            <a:spLocks noGrp="1"/>
          </p:cNvSpPr>
          <p:nvPr>
            <p:ph type="sldNum" sz="quarter" idx="12"/>
          </p:nvPr>
        </p:nvSpPr>
        <p:spPr/>
        <p:txBody>
          <a:bodyPr/>
          <a:lstStyle/>
          <a:p>
            <a:fld id="{41D61AD3-4BF8-4CA7-AA8A-02F0B48F50A1}" type="slidenum">
              <a:rPr lang="en-IN" smtClean="0"/>
              <a:t>‹#›</a:t>
            </a:fld>
            <a:endParaRPr lang="en-IN"/>
          </a:p>
        </p:txBody>
      </p:sp>
    </p:spTree>
    <p:extLst>
      <p:ext uri="{BB962C8B-B14F-4D97-AF65-F5344CB8AC3E}">
        <p14:creationId xmlns:p14="http://schemas.microsoft.com/office/powerpoint/2010/main" val="1775032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5B861-BDFF-BB73-A965-C64DD314CDD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112E409-D7FD-5306-72FB-B0FD413F87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3E7581A-0966-AB12-5A4F-C080CFCCF3F7}"/>
              </a:ext>
            </a:extLst>
          </p:cNvPr>
          <p:cNvSpPr>
            <a:spLocks noGrp="1"/>
          </p:cNvSpPr>
          <p:nvPr>
            <p:ph type="dt" sz="half" idx="10"/>
          </p:nvPr>
        </p:nvSpPr>
        <p:spPr/>
        <p:txBody>
          <a:bodyPr/>
          <a:lstStyle/>
          <a:p>
            <a:fld id="{68C91819-A611-4F24-AE25-32F04B34BE8D}" type="datetimeFigureOut">
              <a:rPr lang="en-IN" smtClean="0"/>
              <a:t>26-05-2025</a:t>
            </a:fld>
            <a:endParaRPr lang="en-IN"/>
          </a:p>
        </p:txBody>
      </p:sp>
      <p:sp>
        <p:nvSpPr>
          <p:cNvPr id="5" name="Footer Placeholder 4">
            <a:extLst>
              <a:ext uri="{FF2B5EF4-FFF2-40B4-BE49-F238E27FC236}">
                <a16:creationId xmlns:a16="http://schemas.microsoft.com/office/drawing/2014/main" id="{30D46211-9229-C1E5-79B4-1F5D953447B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AD458D3-FBDB-6435-7438-C19CFC8D1F74}"/>
              </a:ext>
            </a:extLst>
          </p:cNvPr>
          <p:cNvSpPr>
            <a:spLocks noGrp="1"/>
          </p:cNvSpPr>
          <p:nvPr>
            <p:ph type="sldNum" sz="quarter" idx="12"/>
          </p:nvPr>
        </p:nvSpPr>
        <p:spPr/>
        <p:txBody>
          <a:bodyPr/>
          <a:lstStyle/>
          <a:p>
            <a:fld id="{41D61AD3-4BF8-4CA7-AA8A-02F0B48F50A1}" type="slidenum">
              <a:rPr lang="en-IN" smtClean="0"/>
              <a:t>‹#›</a:t>
            </a:fld>
            <a:endParaRPr lang="en-IN"/>
          </a:p>
        </p:txBody>
      </p:sp>
    </p:spTree>
    <p:extLst>
      <p:ext uri="{BB962C8B-B14F-4D97-AF65-F5344CB8AC3E}">
        <p14:creationId xmlns:p14="http://schemas.microsoft.com/office/powerpoint/2010/main" val="2146948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281D8-BC04-745E-AC74-17EBAE1A3D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6DF6E7F3-A1E7-8706-7BC1-AEE8257761D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177A95-342C-7BE0-8788-11E50BCA3B50}"/>
              </a:ext>
            </a:extLst>
          </p:cNvPr>
          <p:cNvSpPr>
            <a:spLocks noGrp="1"/>
          </p:cNvSpPr>
          <p:nvPr>
            <p:ph type="dt" sz="half" idx="10"/>
          </p:nvPr>
        </p:nvSpPr>
        <p:spPr/>
        <p:txBody>
          <a:bodyPr/>
          <a:lstStyle/>
          <a:p>
            <a:fld id="{68C91819-A611-4F24-AE25-32F04B34BE8D}" type="datetimeFigureOut">
              <a:rPr lang="en-IN" smtClean="0"/>
              <a:t>26-05-2025</a:t>
            </a:fld>
            <a:endParaRPr lang="en-IN"/>
          </a:p>
        </p:txBody>
      </p:sp>
      <p:sp>
        <p:nvSpPr>
          <p:cNvPr id="5" name="Footer Placeholder 4">
            <a:extLst>
              <a:ext uri="{FF2B5EF4-FFF2-40B4-BE49-F238E27FC236}">
                <a16:creationId xmlns:a16="http://schemas.microsoft.com/office/drawing/2014/main" id="{04C55161-04EE-B850-FB64-38AC246C7B4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F033A99-3135-1F09-DE65-519C5F32733A}"/>
              </a:ext>
            </a:extLst>
          </p:cNvPr>
          <p:cNvSpPr>
            <a:spLocks noGrp="1"/>
          </p:cNvSpPr>
          <p:nvPr>
            <p:ph type="sldNum" sz="quarter" idx="12"/>
          </p:nvPr>
        </p:nvSpPr>
        <p:spPr/>
        <p:txBody>
          <a:bodyPr/>
          <a:lstStyle/>
          <a:p>
            <a:fld id="{41D61AD3-4BF8-4CA7-AA8A-02F0B48F50A1}" type="slidenum">
              <a:rPr lang="en-IN" smtClean="0"/>
              <a:t>‹#›</a:t>
            </a:fld>
            <a:endParaRPr lang="en-IN"/>
          </a:p>
        </p:txBody>
      </p:sp>
    </p:spTree>
    <p:extLst>
      <p:ext uri="{BB962C8B-B14F-4D97-AF65-F5344CB8AC3E}">
        <p14:creationId xmlns:p14="http://schemas.microsoft.com/office/powerpoint/2010/main" val="11310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94083-F9CE-A477-6C87-EB2F59AB582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182421A-8946-6451-AD2E-19A33348CD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BD525458-CE85-30A7-12E1-A040DAFBB0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E536DCF1-05FE-34B7-E367-B8398A2DBEA4}"/>
              </a:ext>
            </a:extLst>
          </p:cNvPr>
          <p:cNvSpPr>
            <a:spLocks noGrp="1"/>
          </p:cNvSpPr>
          <p:nvPr>
            <p:ph type="dt" sz="half" idx="10"/>
          </p:nvPr>
        </p:nvSpPr>
        <p:spPr/>
        <p:txBody>
          <a:bodyPr/>
          <a:lstStyle/>
          <a:p>
            <a:fld id="{68C91819-A611-4F24-AE25-32F04B34BE8D}" type="datetimeFigureOut">
              <a:rPr lang="en-IN" smtClean="0"/>
              <a:t>26-05-2025</a:t>
            </a:fld>
            <a:endParaRPr lang="en-IN"/>
          </a:p>
        </p:txBody>
      </p:sp>
      <p:sp>
        <p:nvSpPr>
          <p:cNvPr id="6" name="Footer Placeholder 5">
            <a:extLst>
              <a:ext uri="{FF2B5EF4-FFF2-40B4-BE49-F238E27FC236}">
                <a16:creationId xmlns:a16="http://schemas.microsoft.com/office/drawing/2014/main" id="{453A5078-DAF9-E770-6019-E6B54FE05C3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193259F-1575-ECD6-6BC9-26B7EFDC756B}"/>
              </a:ext>
            </a:extLst>
          </p:cNvPr>
          <p:cNvSpPr>
            <a:spLocks noGrp="1"/>
          </p:cNvSpPr>
          <p:nvPr>
            <p:ph type="sldNum" sz="quarter" idx="12"/>
          </p:nvPr>
        </p:nvSpPr>
        <p:spPr/>
        <p:txBody>
          <a:bodyPr/>
          <a:lstStyle/>
          <a:p>
            <a:fld id="{41D61AD3-4BF8-4CA7-AA8A-02F0B48F50A1}" type="slidenum">
              <a:rPr lang="en-IN" smtClean="0"/>
              <a:t>‹#›</a:t>
            </a:fld>
            <a:endParaRPr lang="en-IN"/>
          </a:p>
        </p:txBody>
      </p:sp>
    </p:spTree>
    <p:extLst>
      <p:ext uri="{BB962C8B-B14F-4D97-AF65-F5344CB8AC3E}">
        <p14:creationId xmlns:p14="http://schemas.microsoft.com/office/powerpoint/2010/main" val="151397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FF23-5A93-0AE8-522E-DD046F475D45}"/>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C06CD73-122B-CC1B-D909-0AF733B389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43B9A4-1B8F-DF9D-4E8E-8D997BDAA3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9162F1A-AD24-1B1D-523E-C9A7CF93FD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FC4C1C-E40F-B201-1616-70B0100F1B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5738278-E50B-9862-B0CE-213D831FC573}"/>
              </a:ext>
            </a:extLst>
          </p:cNvPr>
          <p:cNvSpPr>
            <a:spLocks noGrp="1"/>
          </p:cNvSpPr>
          <p:nvPr>
            <p:ph type="dt" sz="half" idx="10"/>
          </p:nvPr>
        </p:nvSpPr>
        <p:spPr/>
        <p:txBody>
          <a:bodyPr/>
          <a:lstStyle/>
          <a:p>
            <a:fld id="{68C91819-A611-4F24-AE25-32F04B34BE8D}" type="datetimeFigureOut">
              <a:rPr lang="en-IN" smtClean="0"/>
              <a:t>26-05-2025</a:t>
            </a:fld>
            <a:endParaRPr lang="en-IN"/>
          </a:p>
        </p:txBody>
      </p:sp>
      <p:sp>
        <p:nvSpPr>
          <p:cNvPr id="8" name="Footer Placeholder 7">
            <a:extLst>
              <a:ext uri="{FF2B5EF4-FFF2-40B4-BE49-F238E27FC236}">
                <a16:creationId xmlns:a16="http://schemas.microsoft.com/office/drawing/2014/main" id="{76B9B5C8-85E4-7284-C710-1912704E620E}"/>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AF4A73EF-D951-8FDC-481A-C2196674F503}"/>
              </a:ext>
            </a:extLst>
          </p:cNvPr>
          <p:cNvSpPr>
            <a:spLocks noGrp="1"/>
          </p:cNvSpPr>
          <p:nvPr>
            <p:ph type="sldNum" sz="quarter" idx="12"/>
          </p:nvPr>
        </p:nvSpPr>
        <p:spPr/>
        <p:txBody>
          <a:bodyPr/>
          <a:lstStyle/>
          <a:p>
            <a:fld id="{41D61AD3-4BF8-4CA7-AA8A-02F0B48F50A1}" type="slidenum">
              <a:rPr lang="en-IN" smtClean="0"/>
              <a:t>‹#›</a:t>
            </a:fld>
            <a:endParaRPr lang="en-IN"/>
          </a:p>
        </p:txBody>
      </p:sp>
    </p:spTree>
    <p:extLst>
      <p:ext uri="{BB962C8B-B14F-4D97-AF65-F5344CB8AC3E}">
        <p14:creationId xmlns:p14="http://schemas.microsoft.com/office/powerpoint/2010/main" val="3051939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ED5-9CB0-6F5F-29F7-A7CEE27077B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6F838D80-49F8-A36A-F907-FF416A3316A1}"/>
              </a:ext>
            </a:extLst>
          </p:cNvPr>
          <p:cNvSpPr>
            <a:spLocks noGrp="1"/>
          </p:cNvSpPr>
          <p:nvPr>
            <p:ph type="dt" sz="half" idx="10"/>
          </p:nvPr>
        </p:nvSpPr>
        <p:spPr/>
        <p:txBody>
          <a:bodyPr/>
          <a:lstStyle/>
          <a:p>
            <a:fld id="{68C91819-A611-4F24-AE25-32F04B34BE8D}" type="datetimeFigureOut">
              <a:rPr lang="en-IN" smtClean="0"/>
              <a:t>26-05-2025</a:t>
            </a:fld>
            <a:endParaRPr lang="en-IN"/>
          </a:p>
        </p:txBody>
      </p:sp>
      <p:sp>
        <p:nvSpPr>
          <p:cNvPr id="4" name="Footer Placeholder 3">
            <a:extLst>
              <a:ext uri="{FF2B5EF4-FFF2-40B4-BE49-F238E27FC236}">
                <a16:creationId xmlns:a16="http://schemas.microsoft.com/office/drawing/2014/main" id="{78DB3F9D-7035-A51D-8F7A-2B6BFBC6E482}"/>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5C13DE04-7F6A-5525-E8AE-94FA79A4C47C}"/>
              </a:ext>
            </a:extLst>
          </p:cNvPr>
          <p:cNvSpPr>
            <a:spLocks noGrp="1"/>
          </p:cNvSpPr>
          <p:nvPr>
            <p:ph type="sldNum" sz="quarter" idx="12"/>
          </p:nvPr>
        </p:nvSpPr>
        <p:spPr/>
        <p:txBody>
          <a:bodyPr/>
          <a:lstStyle/>
          <a:p>
            <a:fld id="{41D61AD3-4BF8-4CA7-AA8A-02F0B48F50A1}" type="slidenum">
              <a:rPr lang="en-IN" smtClean="0"/>
              <a:t>‹#›</a:t>
            </a:fld>
            <a:endParaRPr lang="en-IN"/>
          </a:p>
        </p:txBody>
      </p:sp>
    </p:spTree>
    <p:extLst>
      <p:ext uri="{BB962C8B-B14F-4D97-AF65-F5344CB8AC3E}">
        <p14:creationId xmlns:p14="http://schemas.microsoft.com/office/powerpoint/2010/main" val="490404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EC8A5B-9A23-DEA1-BA39-9E71E4546C15}"/>
              </a:ext>
            </a:extLst>
          </p:cNvPr>
          <p:cNvSpPr>
            <a:spLocks noGrp="1"/>
          </p:cNvSpPr>
          <p:nvPr>
            <p:ph type="dt" sz="half" idx="10"/>
          </p:nvPr>
        </p:nvSpPr>
        <p:spPr/>
        <p:txBody>
          <a:bodyPr/>
          <a:lstStyle/>
          <a:p>
            <a:fld id="{68C91819-A611-4F24-AE25-32F04B34BE8D}" type="datetimeFigureOut">
              <a:rPr lang="en-IN" smtClean="0"/>
              <a:t>26-05-2025</a:t>
            </a:fld>
            <a:endParaRPr lang="en-IN"/>
          </a:p>
        </p:txBody>
      </p:sp>
      <p:sp>
        <p:nvSpPr>
          <p:cNvPr id="3" name="Footer Placeholder 2">
            <a:extLst>
              <a:ext uri="{FF2B5EF4-FFF2-40B4-BE49-F238E27FC236}">
                <a16:creationId xmlns:a16="http://schemas.microsoft.com/office/drawing/2014/main" id="{9EE22F3C-B98E-E37C-C59B-AD8AE56DA432}"/>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CA01F7D-5F72-0401-90A6-F9CEB51D425C}"/>
              </a:ext>
            </a:extLst>
          </p:cNvPr>
          <p:cNvSpPr>
            <a:spLocks noGrp="1"/>
          </p:cNvSpPr>
          <p:nvPr>
            <p:ph type="sldNum" sz="quarter" idx="12"/>
          </p:nvPr>
        </p:nvSpPr>
        <p:spPr/>
        <p:txBody>
          <a:bodyPr/>
          <a:lstStyle/>
          <a:p>
            <a:fld id="{41D61AD3-4BF8-4CA7-AA8A-02F0B48F50A1}" type="slidenum">
              <a:rPr lang="en-IN" smtClean="0"/>
              <a:t>‹#›</a:t>
            </a:fld>
            <a:endParaRPr lang="en-IN"/>
          </a:p>
        </p:txBody>
      </p:sp>
    </p:spTree>
    <p:extLst>
      <p:ext uri="{BB962C8B-B14F-4D97-AF65-F5344CB8AC3E}">
        <p14:creationId xmlns:p14="http://schemas.microsoft.com/office/powerpoint/2010/main" val="2433772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3A1F7-751F-80FB-C572-806AD47FED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3E3C9EB4-B924-F43C-F870-B4FB3D88E9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5261CB9-6780-5F36-1352-BE0E0115CD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8E412B-E305-3FDA-6B0C-E58A9FC7A16D}"/>
              </a:ext>
            </a:extLst>
          </p:cNvPr>
          <p:cNvSpPr>
            <a:spLocks noGrp="1"/>
          </p:cNvSpPr>
          <p:nvPr>
            <p:ph type="dt" sz="half" idx="10"/>
          </p:nvPr>
        </p:nvSpPr>
        <p:spPr/>
        <p:txBody>
          <a:bodyPr/>
          <a:lstStyle/>
          <a:p>
            <a:fld id="{68C91819-A611-4F24-AE25-32F04B34BE8D}" type="datetimeFigureOut">
              <a:rPr lang="en-IN" smtClean="0"/>
              <a:t>26-05-2025</a:t>
            </a:fld>
            <a:endParaRPr lang="en-IN"/>
          </a:p>
        </p:txBody>
      </p:sp>
      <p:sp>
        <p:nvSpPr>
          <p:cNvPr id="6" name="Footer Placeholder 5">
            <a:extLst>
              <a:ext uri="{FF2B5EF4-FFF2-40B4-BE49-F238E27FC236}">
                <a16:creationId xmlns:a16="http://schemas.microsoft.com/office/drawing/2014/main" id="{7F315A68-A435-7CB7-A15A-958C5B7667A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C43B754-0D14-F3B0-3CF6-E61402EDC818}"/>
              </a:ext>
            </a:extLst>
          </p:cNvPr>
          <p:cNvSpPr>
            <a:spLocks noGrp="1"/>
          </p:cNvSpPr>
          <p:nvPr>
            <p:ph type="sldNum" sz="quarter" idx="12"/>
          </p:nvPr>
        </p:nvSpPr>
        <p:spPr/>
        <p:txBody>
          <a:bodyPr/>
          <a:lstStyle/>
          <a:p>
            <a:fld id="{41D61AD3-4BF8-4CA7-AA8A-02F0B48F50A1}" type="slidenum">
              <a:rPr lang="en-IN" smtClean="0"/>
              <a:t>‹#›</a:t>
            </a:fld>
            <a:endParaRPr lang="en-IN"/>
          </a:p>
        </p:txBody>
      </p:sp>
    </p:spTree>
    <p:extLst>
      <p:ext uri="{BB962C8B-B14F-4D97-AF65-F5344CB8AC3E}">
        <p14:creationId xmlns:p14="http://schemas.microsoft.com/office/powerpoint/2010/main" val="1876538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917B1-1979-AF0B-E603-F5134F5601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74063D98-E4C8-4CDF-F9D6-A0C7C2AE94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64E83DBA-B0C3-C084-6E48-521568DD18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3DB8B6-EF92-A823-BCD2-73B1CACE1E87}"/>
              </a:ext>
            </a:extLst>
          </p:cNvPr>
          <p:cNvSpPr>
            <a:spLocks noGrp="1"/>
          </p:cNvSpPr>
          <p:nvPr>
            <p:ph type="dt" sz="half" idx="10"/>
          </p:nvPr>
        </p:nvSpPr>
        <p:spPr/>
        <p:txBody>
          <a:bodyPr/>
          <a:lstStyle/>
          <a:p>
            <a:fld id="{68C91819-A611-4F24-AE25-32F04B34BE8D}" type="datetimeFigureOut">
              <a:rPr lang="en-IN" smtClean="0"/>
              <a:t>26-05-2025</a:t>
            </a:fld>
            <a:endParaRPr lang="en-IN"/>
          </a:p>
        </p:txBody>
      </p:sp>
      <p:sp>
        <p:nvSpPr>
          <p:cNvPr id="6" name="Footer Placeholder 5">
            <a:extLst>
              <a:ext uri="{FF2B5EF4-FFF2-40B4-BE49-F238E27FC236}">
                <a16:creationId xmlns:a16="http://schemas.microsoft.com/office/drawing/2014/main" id="{425C4E7A-ECB4-5062-7749-AB832BFD9A9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D32DBA8-DAD3-6076-91D1-5C4B376B0DD4}"/>
              </a:ext>
            </a:extLst>
          </p:cNvPr>
          <p:cNvSpPr>
            <a:spLocks noGrp="1"/>
          </p:cNvSpPr>
          <p:nvPr>
            <p:ph type="sldNum" sz="quarter" idx="12"/>
          </p:nvPr>
        </p:nvSpPr>
        <p:spPr/>
        <p:txBody>
          <a:bodyPr/>
          <a:lstStyle/>
          <a:p>
            <a:fld id="{41D61AD3-4BF8-4CA7-AA8A-02F0B48F50A1}" type="slidenum">
              <a:rPr lang="en-IN" smtClean="0"/>
              <a:t>‹#›</a:t>
            </a:fld>
            <a:endParaRPr lang="en-IN"/>
          </a:p>
        </p:txBody>
      </p:sp>
    </p:spTree>
    <p:extLst>
      <p:ext uri="{BB962C8B-B14F-4D97-AF65-F5344CB8AC3E}">
        <p14:creationId xmlns:p14="http://schemas.microsoft.com/office/powerpoint/2010/main" val="4107029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B3B579-1A24-34BC-F12A-43FA2116EA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A178072-A10C-B7F4-DEFF-0DBD1BDC75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80AEC05-D0FC-1B7E-62BF-AE97845B1B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8C91819-A611-4F24-AE25-32F04B34BE8D}" type="datetimeFigureOut">
              <a:rPr lang="en-IN" smtClean="0"/>
              <a:t>26-05-2025</a:t>
            </a:fld>
            <a:endParaRPr lang="en-IN"/>
          </a:p>
        </p:txBody>
      </p:sp>
      <p:sp>
        <p:nvSpPr>
          <p:cNvPr id="5" name="Footer Placeholder 4">
            <a:extLst>
              <a:ext uri="{FF2B5EF4-FFF2-40B4-BE49-F238E27FC236}">
                <a16:creationId xmlns:a16="http://schemas.microsoft.com/office/drawing/2014/main" id="{FD80A05A-F310-F7B4-C53E-7B29AB0DD8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62A19B10-0BBD-F261-9016-1A2472B968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1D61AD3-4BF8-4CA7-AA8A-02F0B48F50A1}" type="slidenum">
              <a:rPr lang="en-IN" smtClean="0"/>
              <a:t>‹#›</a:t>
            </a:fld>
            <a:endParaRPr lang="en-IN"/>
          </a:p>
        </p:txBody>
      </p:sp>
    </p:spTree>
    <p:extLst>
      <p:ext uri="{BB962C8B-B14F-4D97-AF65-F5344CB8AC3E}">
        <p14:creationId xmlns:p14="http://schemas.microsoft.com/office/powerpoint/2010/main" val="2542473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apc01.safelinks.protection.outlook.com/?url=https%3A%2F%2Fwww.financialexpress.com%2Fbusiness%2Froadways-nhai-settles-60-conciliation-cases-in-fy22-2483936%2F%3Futm_source%3Dchatgpt.com&amp;data=05%7C02%7CYogita.Potaliya%40cubehighways.com%7Ca76a8870b4c447ba499f08dd96fca0f8%7Ccada14152e004a36bbabc3b2f7a07ae0%7C0%7C0%7C638832733960068346%7CUnknown%7CTWFpbGZsb3d8eyJFbXB0eU1hcGkiOnRydWUsIlYiOiIwLjAuMDAwMCIsIlAiOiJXaW4zMiIsIkFOIjoiTWFpbCIsIldUIjoyfQ%3D%3D%7C0%7C%7C%7C&amp;sdata=aPlbDLo6mFGwYx6xFo6hrMQKMATWbzz4zoJ69z7PrOk%3D&amp;reserved=0"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6BB0C6-BADC-8C2B-EE60-5DD8EE43835C}"/>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2A0580DC-7FF8-CDBE-23FC-478B944352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white background with many logos&#10;&#10;AI-generated content may be incorrect.">
            <a:extLst>
              <a:ext uri="{FF2B5EF4-FFF2-40B4-BE49-F238E27FC236}">
                <a16:creationId xmlns:a16="http://schemas.microsoft.com/office/drawing/2014/main" id="{5641F820-54AC-0080-2667-A8F1213BA00E}"/>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Subtitle 1">
            <a:extLst>
              <a:ext uri="{FF2B5EF4-FFF2-40B4-BE49-F238E27FC236}">
                <a16:creationId xmlns:a16="http://schemas.microsoft.com/office/drawing/2014/main" id="{38CFE190-CF69-65AC-FC72-EE954726B36B}"/>
              </a:ext>
            </a:extLst>
          </p:cNvPr>
          <p:cNvSpPr txBox="1">
            <a:spLocks/>
          </p:cNvSpPr>
          <p:nvPr/>
        </p:nvSpPr>
        <p:spPr>
          <a:xfrm>
            <a:off x="307632" y="3278666"/>
            <a:ext cx="5940768" cy="13849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Presented by :</a:t>
            </a:r>
          </a:p>
          <a:p>
            <a:r>
              <a:rPr lang="en-US" dirty="0"/>
              <a:t>Dr. Mukul Shastry</a:t>
            </a:r>
          </a:p>
          <a:p>
            <a:r>
              <a:rPr lang="en-US" dirty="0"/>
              <a:t>Yogita </a:t>
            </a:r>
            <a:r>
              <a:rPr lang="en-US" dirty="0" err="1"/>
              <a:t>Potaliya</a:t>
            </a:r>
            <a:endParaRPr lang="en-US" dirty="0"/>
          </a:p>
        </p:txBody>
      </p:sp>
      <p:pic>
        <p:nvPicPr>
          <p:cNvPr id="7" name="Picture 6" descr="A logo for a company&#10;&#10;Description automatically generated">
            <a:extLst>
              <a:ext uri="{FF2B5EF4-FFF2-40B4-BE49-F238E27FC236}">
                <a16:creationId xmlns:a16="http://schemas.microsoft.com/office/drawing/2014/main" id="{2D5AFB82-6A86-FD86-B404-BAE9A0055E71}"/>
              </a:ext>
            </a:extLst>
          </p:cNvPr>
          <p:cNvPicPr>
            <a:picLocks noChangeAspect="1"/>
          </p:cNvPicPr>
          <p:nvPr/>
        </p:nvPicPr>
        <p:blipFill rotWithShape="1">
          <a:blip r:embed="rId3"/>
          <a:srcRect t="37760" r="-261" b="40104"/>
          <a:stretch/>
        </p:blipFill>
        <p:spPr>
          <a:xfrm>
            <a:off x="396741" y="4748750"/>
            <a:ext cx="3073769" cy="674720"/>
          </a:xfrm>
          <a:prstGeom prst="rect">
            <a:avLst/>
          </a:prstGeom>
        </p:spPr>
      </p:pic>
      <p:sp>
        <p:nvSpPr>
          <p:cNvPr id="8" name="Title 1">
            <a:extLst>
              <a:ext uri="{FF2B5EF4-FFF2-40B4-BE49-F238E27FC236}">
                <a16:creationId xmlns:a16="http://schemas.microsoft.com/office/drawing/2014/main" id="{599AE3D3-601F-CDC5-5613-8DFB31EF139C}"/>
              </a:ext>
            </a:extLst>
          </p:cNvPr>
          <p:cNvSpPr txBox="1">
            <a:spLocks/>
          </p:cNvSpPr>
          <p:nvPr/>
        </p:nvSpPr>
        <p:spPr>
          <a:xfrm>
            <a:off x="142741" y="1241344"/>
            <a:ext cx="6105659" cy="10911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mn-lt"/>
              </a:rPr>
              <a:t>LEGAL CHALLENGES </a:t>
            </a:r>
            <a:br>
              <a:rPr lang="en-US" sz="2400" b="1" dirty="0">
                <a:latin typeface="+mn-lt"/>
              </a:rPr>
            </a:br>
            <a:r>
              <a:rPr lang="en-US" sz="2400" b="1" dirty="0">
                <a:latin typeface="+mn-lt"/>
              </a:rPr>
              <a:t>IN HIGHWAY PROJECTS: </a:t>
            </a:r>
            <a:br>
              <a:rPr lang="en-US" sz="2400" b="1" dirty="0">
                <a:latin typeface="+mn-lt"/>
              </a:rPr>
            </a:br>
            <a:r>
              <a:rPr lang="en-US" sz="2400" b="1" dirty="0">
                <a:latin typeface="+mn-lt"/>
              </a:rPr>
              <a:t>THE ROLE OF ARBITRATION</a:t>
            </a:r>
            <a:br>
              <a:rPr lang="en-US" sz="2400" b="1" i="1" dirty="0">
                <a:latin typeface="+mn-lt"/>
                <a:ea typeface="Fraunces Extra Bold" pitchFamily="34" charset="-122"/>
                <a:cs typeface="Aldhabi" panose="020F0502020204030204" pitchFamily="2" charset="-78"/>
              </a:rPr>
            </a:br>
            <a:endParaRPr lang="en-US" sz="2400" dirty="0">
              <a:latin typeface="+mn-lt"/>
            </a:endParaRPr>
          </a:p>
        </p:txBody>
      </p:sp>
    </p:spTree>
    <p:extLst>
      <p:ext uri="{BB962C8B-B14F-4D97-AF65-F5344CB8AC3E}">
        <p14:creationId xmlns:p14="http://schemas.microsoft.com/office/powerpoint/2010/main" val="95337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4AAB4-5D31-A2B3-5E1F-C78A1856B5CD}"/>
            </a:ext>
          </a:extLst>
        </p:cNvPr>
        <p:cNvGrpSpPr/>
        <p:nvPr/>
      </p:nvGrpSpPr>
      <p:grpSpPr>
        <a:xfrm>
          <a:off x="0" y="0"/>
          <a:ext cx="0" cy="0"/>
          <a:chOff x="0" y="0"/>
          <a:chExt cx="0" cy="0"/>
        </a:xfrm>
      </p:grpSpPr>
      <p:pic>
        <p:nvPicPr>
          <p:cNvPr id="3" name="Picture 2" descr="A white background with many logos&#10;&#10;AI-generated content may be incorrect.">
            <a:extLst>
              <a:ext uri="{FF2B5EF4-FFF2-40B4-BE49-F238E27FC236}">
                <a16:creationId xmlns:a16="http://schemas.microsoft.com/office/drawing/2014/main" id="{582BC093-03FE-36F7-C5D9-2F83F95366EB}"/>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itle 1">
            <a:extLst>
              <a:ext uri="{FF2B5EF4-FFF2-40B4-BE49-F238E27FC236}">
                <a16:creationId xmlns:a16="http://schemas.microsoft.com/office/drawing/2014/main" id="{7D726350-40CA-D055-67B9-EE46F4CE7AF2}"/>
              </a:ext>
            </a:extLst>
          </p:cNvPr>
          <p:cNvSpPr txBox="1">
            <a:spLocks/>
          </p:cNvSpPr>
          <p:nvPr/>
        </p:nvSpPr>
        <p:spPr>
          <a:xfrm>
            <a:off x="178321" y="246351"/>
            <a:ext cx="10515600" cy="435428"/>
          </a:xfrm>
          <a:prstGeom prst="rect">
            <a:avLst/>
          </a:prstGeom>
          <a:noFill/>
          <a:ln>
            <a:noFill/>
          </a:ln>
        </p:spPr>
        <p:txBody>
          <a:bodyPr>
            <a:noAutofit/>
          </a:bodyPr>
          <a:lstStyle>
            <a:lvl1pPr algn="l" rtl="0" eaLnBrk="0" fontAlgn="base" hangingPunct="0">
              <a:spcBef>
                <a:spcPct val="0"/>
              </a:spcBef>
              <a:spcAft>
                <a:spcPct val="0"/>
              </a:spcAft>
              <a:defRPr sz="2400">
                <a:solidFill>
                  <a:srgbClr val="007377"/>
                </a:solidFill>
                <a:latin typeface="Poppins Medium" panose="00000600000000000000" pitchFamily="2" charset="0"/>
                <a:ea typeface="+mj-ea"/>
                <a:cs typeface="Poppins Medium" panose="00000600000000000000" pitchFamily="2" charset="0"/>
              </a:defRPr>
            </a:lvl1pPr>
            <a:lvl2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2pPr>
            <a:lvl3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3pPr>
            <a:lvl4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4pPr>
            <a:lvl5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5pPr>
            <a:lvl6pPr marL="4572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a:lstStyle>
          <a:p>
            <a:pPr algn="just"/>
            <a:r>
              <a:rPr lang="en-US" b="1" kern="0" dirty="0">
                <a:latin typeface="+mn-lt"/>
              </a:rPr>
              <a:t>Adverse Orders under Section 34 &amp; 37 </a:t>
            </a:r>
          </a:p>
        </p:txBody>
      </p:sp>
      <p:sp>
        <p:nvSpPr>
          <p:cNvPr id="4" name="TextBox 3">
            <a:extLst>
              <a:ext uri="{FF2B5EF4-FFF2-40B4-BE49-F238E27FC236}">
                <a16:creationId xmlns:a16="http://schemas.microsoft.com/office/drawing/2014/main" id="{AC7AD36F-668C-FE79-3521-254CDE00599F}"/>
              </a:ext>
            </a:extLst>
          </p:cNvPr>
          <p:cNvSpPr txBox="1"/>
          <p:nvPr/>
        </p:nvSpPr>
        <p:spPr>
          <a:xfrm>
            <a:off x="-230834" y="837361"/>
            <a:ext cx="5666955" cy="369332"/>
          </a:xfrm>
          <a:prstGeom prst="rect">
            <a:avLst/>
          </a:prstGeom>
          <a:noFill/>
          <a:ln>
            <a:noFill/>
          </a:ln>
        </p:spPr>
        <p:txBody>
          <a:bodyPr wrap="square" rtlCol="0">
            <a:spAutoFit/>
          </a:bodyPr>
          <a:lstStyle/>
          <a:p>
            <a:pPr algn="ctr"/>
            <a:r>
              <a:rPr lang="en-US" sz="1800" b="1" dirty="0">
                <a:solidFill>
                  <a:srgbClr val="050505"/>
                </a:solidFill>
              </a:rPr>
              <a:t>Section 34 – Setting Aside Arbitral Awards</a:t>
            </a:r>
            <a:endParaRPr lang="en-US" sz="1800" b="1" dirty="0">
              <a:solidFill>
                <a:srgbClr val="050505"/>
              </a:solidFill>
              <a:ea typeface="Lato" panose="020F0502020204030203" pitchFamily="34" charset="0"/>
              <a:cs typeface="Poppins Medium" pitchFamily="2" charset="77"/>
            </a:endParaRPr>
          </a:p>
        </p:txBody>
      </p:sp>
      <p:sp>
        <p:nvSpPr>
          <p:cNvPr id="5" name="Rectangle 1">
            <a:extLst>
              <a:ext uri="{FF2B5EF4-FFF2-40B4-BE49-F238E27FC236}">
                <a16:creationId xmlns:a16="http://schemas.microsoft.com/office/drawing/2014/main" id="{EB59D3AF-745B-1CF7-A7A6-E49BC19A6B27}"/>
              </a:ext>
            </a:extLst>
          </p:cNvPr>
          <p:cNvSpPr txBox="1">
            <a:spLocks noChangeArrowheads="1"/>
          </p:cNvSpPr>
          <p:nvPr/>
        </p:nvSpPr>
        <p:spPr bwMode="auto">
          <a:xfrm>
            <a:off x="287226" y="1206693"/>
            <a:ext cx="5588299" cy="3939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171450" indent="-171450" algn="l" defTabSz="1838325" rtl="0" eaLnBrk="0" fontAlgn="base" hangingPunct="0">
              <a:spcBef>
                <a:spcPct val="7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1pPr>
            <a:lvl2pPr marL="342900" indent="-171450" algn="l" defTabSz="1838325" rtl="0" eaLnBrk="0" fontAlgn="base" hangingPunct="0">
              <a:spcBef>
                <a:spcPct val="25000"/>
              </a:spcBef>
              <a:spcAft>
                <a:spcPct val="0"/>
              </a:spcAft>
              <a:buClr>
                <a:schemeClr val="accent1"/>
              </a:buClr>
              <a:buSzPct val="100000"/>
              <a:buFont typeface="Arial"/>
              <a:buChar char="–"/>
              <a:defRPr sz="1400" b="0">
                <a:solidFill>
                  <a:sysClr val="windowText" lastClr="000000"/>
                </a:solidFill>
                <a:latin typeface="Poppins Light" panose="00000400000000000000" pitchFamily="2" charset="0"/>
                <a:ea typeface="+mn-ea"/>
                <a:cs typeface="Poppins Light" panose="00000400000000000000" pitchFamily="2" charset="0"/>
              </a:defRPr>
            </a:lvl2pPr>
            <a:lvl3pPr marL="514350" indent="-171450" algn="l" defTabSz="1838325" rtl="0" eaLnBrk="0" fontAlgn="base" hangingPunct="0">
              <a:spcBef>
                <a:spcPct val="25000"/>
              </a:spcBef>
              <a:spcAft>
                <a:spcPct val="0"/>
              </a:spcAft>
              <a:buClr>
                <a:schemeClr val="accent1"/>
              </a:buClr>
              <a:buSzPct val="100000"/>
              <a:buFont typeface="Wingdings" panose="05000000000000000000" pitchFamily="2" charset="2"/>
              <a:buChar char="§"/>
              <a:defRPr sz="1400" b="0">
                <a:solidFill>
                  <a:sysClr val="windowText" lastClr="000000"/>
                </a:solidFill>
                <a:latin typeface="Poppins Light" panose="00000400000000000000" pitchFamily="2" charset="0"/>
                <a:ea typeface="+mn-ea"/>
                <a:cs typeface="Poppins Light" panose="00000400000000000000" pitchFamily="2" charset="0"/>
              </a:defRPr>
            </a:lvl3pPr>
            <a:lvl4pPr marL="685800" indent="-171450" algn="l" defTabSz="1838325" rtl="0" eaLnBrk="0" fontAlgn="base" hangingPunct="0">
              <a:spcBef>
                <a:spcPct val="25000"/>
              </a:spcBef>
              <a:spcAft>
                <a:spcPct val="0"/>
              </a:spcAft>
              <a:buClr>
                <a:schemeClr val="accent1"/>
              </a:buClr>
              <a:buSzPct val="100000"/>
              <a:buFont typeface="Courier New" panose="02070309020205020404" pitchFamily="49" charset="0"/>
              <a:buChar char="o"/>
              <a:defRPr sz="1400" b="0">
                <a:solidFill>
                  <a:sysClr val="windowText" lastClr="000000"/>
                </a:solidFill>
                <a:latin typeface="Poppins Light" panose="00000400000000000000" pitchFamily="2" charset="0"/>
                <a:ea typeface="+mn-ea"/>
                <a:cs typeface="Poppins Light" panose="00000400000000000000" pitchFamily="2" charset="0"/>
              </a:defRPr>
            </a:lvl4pPr>
            <a:lvl5pPr marL="857250" indent="-171450" algn="l" defTabSz="1838325" rtl="0" eaLnBrk="0" fontAlgn="base" hangingPunct="0">
              <a:spcBef>
                <a:spcPct val="2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5pPr>
            <a:lvl6pPr marL="1028700" indent="-171450" algn="l" defTabSz="1838325" rtl="0" eaLnBrk="0" fontAlgn="base" hangingPunct="0">
              <a:spcBef>
                <a:spcPct val="25000"/>
              </a:spcBef>
              <a:spcAft>
                <a:spcPct val="0"/>
              </a:spcAft>
              <a:buClr>
                <a:schemeClr val="accent1"/>
              </a:buClr>
              <a:buSzPct val="100000"/>
              <a:buFont typeface="Arial"/>
              <a:buChar char="–"/>
              <a:defRPr sz="1400" b="0">
                <a:solidFill>
                  <a:sysClr val="windowText" lastClr="000000"/>
                </a:solidFill>
                <a:latin typeface="Poppins Light" panose="00000400000000000000" pitchFamily="2" charset="0"/>
                <a:ea typeface="+mn-ea"/>
                <a:cs typeface="Poppins Light" panose="00000400000000000000" pitchFamily="2" charset="0"/>
              </a:defRPr>
            </a:lvl6pPr>
            <a:lvl7pPr marL="1200150" indent="-171450" algn="l" defTabSz="1838325" rtl="0" eaLnBrk="0" fontAlgn="base" hangingPunct="0">
              <a:spcBef>
                <a:spcPct val="25000"/>
              </a:spcBef>
              <a:spcAft>
                <a:spcPct val="0"/>
              </a:spcAft>
              <a:buClr>
                <a:schemeClr val="accent1"/>
              </a:buClr>
              <a:buSzPct val="100000"/>
              <a:buFont typeface="Wingdings" panose="05000000000000000000" pitchFamily="2" charset="2"/>
              <a:buChar char="§"/>
              <a:defRPr sz="1400" b="0">
                <a:solidFill>
                  <a:sysClr val="windowText" lastClr="000000"/>
                </a:solidFill>
                <a:latin typeface="Poppins Light" panose="00000400000000000000" pitchFamily="2" charset="0"/>
                <a:ea typeface="+mn-ea"/>
                <a:cs typeface="Poppins Light" panose="00000400000000000000" pitchFamily="2" charset="0"/>
              </a:defRPr>
            </a:lvl7pPr>
            <a:lvl8pPr marL="1371600" indent="-171450" algn="l" defTabSz="1838325" rtl="0" eaLnBrk="0" fontAlgn="base" hangingPunct="0">
              <a:spcBef>
                <a:spcPct val="25000"/>
              </a:spcBef>
              <a:spcAft>
                <a:spcPct val="0"/>
              </a:spcAft>
              <a:buClr>
                <a:schemeClr val="accent1"/>
              </a:buClr>
              <a:buSzPct val="100000"/>
              <a:buFont typeface="Courier New" panose="02070309020205020404" pitchFamily="49" charset="0"/>
              <a:buChar char="o"/>
              <a:defRPr sz="1400" b="0">
                <a:solidFill>
                  <a:sysClr val="windowText" lastClr="000000"/>
                </a:solidFill>
                <a:latin typeface="Poppins Light" panose="00000400000000000000" pitchFamily="2" charset="0"/>
                <a:ea typeface="+mn-ea"/>
                <a:cs typeface="Poppins Light" panose="00000400000000000000" pitchFamily="2" charset="0"/>
              </a:defRPr>
            </a:lvl8pPr>
            <a:lvl9pPr marL="1543050" indent="-171450" algn="l" defTabSz="1838325" rtl="0" eaLnBrk="0" fontAlgn="base" hangingPunct="0">
              <a:spcBef>
                <a:spcPct val="2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9pPr>
          </a:lstStyle>
          <a:p>
            <a:pPr marL="0" indent="0" algn="just">
              <a:lnSpc>
                <a:spcPct val="150000"/>
              </a:lnSpc>
              <a:spcBef>
                <a:spcPct val="0"/>
              </a:spcBef>
              <a:buNone/>
            </a:pPr>
            <a:r>
              <a:rPr lang="en-US" dirty="0">
                <a:latin typeface="+mn-lt"/>
              </a:rPr>
              <a:t>Allows challenge on limited grounds:</a:t>
            </a:r>
          </a:p>
          <a:p>
            <a:pPr algn="just">
              <a:lnSpc>
                <a:spcPct val="150000"/>
              </a:lnSpc>
              <a:spcBef>
                <a:spcPct val="0"/>
              </a:spcBef>
            </a:pPr>
            <a:r>
              <a:rPr lang="en-US" dirty="0">
                <a:latin typeface="+mn-lt"/>
              </a:rPr>
              <a:t>Incapacity of party or invalid arbitration agreement.</a:t>
            </a:r>
          </a:p>
          <a:p>
            <a:pPr algn="just">
              <a:lnSpc>
                <a:spcPct val="150000"/>
              </a:lnSpc>
              <a:spcBef>
                <a:spcPct val="0"/>
              </a:spcBef>
            </a:pPr>
            <a:r>
              <a:rPr lang="en-US" dirty="0">
                <a:latin typeface="+mn-lt"/>
              </a:rPr>
              <a:t>Procedural unfairness (e.g., no notice, denied hearing).</a:t>
            </a:r>
          </a:p>
          <a:p>
            <a:pPr algn="just">
              <a:lnSpc>
                <a:spcPct val="150000"/>
              </a:lnSpc>
              <a:spcBef>
                <a:spcPct val="0"/>
              </a:spcBef>
            </a:pPr>
            <a:r>
              <a:rPr lang="en-US" dirty="0">
                <a:latin typeface="+mn-lt"/>
              </a:rPr>
              <a:t>Exceeds scope of submission to arbitration / non-arbitrable subject matter.</a:t>
            </a:r>
          </a:p>
          <a:p>
            <a:pPr algn="just">
              <a:lnSpc>
                <a:spcPct val="150000"/>
              </a:lnSpc>
              <a:spcBef>
                <a:spcPct val="0"/>
              </a:spcBef>
            </a:pPr>
            <a:r>
              <a:rPr lang="en-US" dirty="0">
                <a:latin typeface="+mn-lt"/>
              </a:rPr>
              <a:t>Public policy violation – fraud, corruption, contrary to fundamental policy, morality, or justice.</a:t>
            </a:r>
          </a:p>
          <a:p>
            <a:pPr marL="0" indent="0" algn="just">
              <a:lnSpc>
                <a:spcPct val="150000"/>
              </a:lnSpc>
              <a:spcBef>
                <a:spcPct val="0"/>
              </a:spcBef>
              <a:buNone/>
            </a:pPr>
            <a:endParaRPr lang="en-US" dirty="0">
              <a:latin typeface="+mn-lt"/>
            </a:endParaRPr>
          </a:p>
          <a:p>
            <a:pPr marL="0" indent="0" algn="just">
              <a:lnSpc>
                <a:spcPct val="150000"/>
              </a:lnSpc>
              <a:spcBef>
                <a:spcPct val="0"/>
              </a:spcBef>
              <a:buNone/>
            </a:pPr>
            <a:r>
              <a:rPr lang="en-US" b="1" i="1" dirty="0">
                <a:latin typeface="+mn-lt"/>
              </a:rPr>
              <a:t>Note</a:t>
            </a:r>
            <a:r>
              <a:rPr lang="en-US" i="1" dirty="0">
                <a:latin typeface="+mn-lt"/>
              </a:rPr>
              <a:t>: </a:t>
            </a:r>
            <a:r>
              <a:rPr lang="en-US" dirty="0">
                <a:latin typeface="+mn-lt"/>
              </a:rPr>
              <a:t>The scope of “public policy” was narrowed by the Arbitration and Conciliation (Amendment) Act, 2015, effective from October 23, 2015. As held in </a:t>
            </a:r>
            <a:r>
              <a:rPr lang="en-US" b="1" dirty="0" err="1">
                <a:latin typeface="+mn-lt"/>
              </a:rPr>
              <a:t>Ssangyong</a:t>
            </a:r>
            <a:r>
              <a:rPr lang="en-US" b="1" dirty="0">
                <a:latin typeface="+mn-lt"/>
              </a:rPr>
              <a:t> Engineering v. NHAI</a:t>
            </a:r>
            <a:r>
              <a:rPr lang="en-US" dirty="0">
                <a:latin typeface="+mn-lt"/>
              </a:rPr>
              <a:t>, (2019), the amendment is prospective in nature.</a:t>
            </a:r>
            <a:endParaRPr lang="en-US" altLang="en-US" kern="0" dirty="0">
              <a:solidFill>
                <a:schemeClr val="tx1"/>
              </a:solidFill>
              <a:latin typeface="+mn-lt"/>
            </a:endParaRPr>
          </a:p>
        </p:txBody>
      </p:sp>
      <p:sp>
        <p:nvSpPr>
          <p:cNvPr id="6" name="TextBox 5">
            <a:extLst>
              <a:ext uri="{FF2B5EF4-FFF2-40B4-BE49-F238E27FC236}">
                <a16:creationId xmlns:a16="http://schemas.microsoft.com/office/drawing/2014/main" id="{BAA2DBA9-4522-BF17-816B-D7956A978DE7}"/>
              </a:ext>
            </a:extLst>
          </p:cNvPr>
          <p:cNvSpPr txBox="1"/>
          <p:nvPr/>
        </p:nvSpPr>
        <p:spPr>
          <a:xfrm>
            <a:off x="5298124" y="837361"/>
            <a:ext cx="5666955" cy="369332"/>
          </a:xfrm>
          <a:prstGeom prst="rect">
            <a:avLst/>
          </a:prstGeom>
          <a:noFill/>
          <a:ln>
            <a:noFill/>
          </a:ln>
        </p:spPr>
        <p:txBody>
          <a:bodyPr wrap="square" rtlCol="0">
            <a:spAutoFit/>
          </a:bodyPr>
          <a:lstStyle/>
          <a:p>
            <a:pPr algn="ctr"/>
            <a:r>
              <a:rPr lang="en-US" sz="1800" b="1" dirty="0">
                <a:solidFill>
                  <a:srgbClr val="050505"/>
                </a:solidFill>
              </a:rPr>
              <a:t>Section 37 – Appeals Against Orders</a:t>
            </a:r>
            <a:endParaRPr lang="en-US" sz="1800" b="1" dirty="0">
              <a:solidFill>
                <a:srgbClr val="050505"/>
              </a:solidFill>
              <a:ea typeface="Lato" panose="020F0502020204030203" pitchFamily="34" charset="0"/>
              <a:cs typeface="Poppins Medium" pitchFamily="2" charset="77"/>
            </a:endParaRPr>
          </a:p>
        </p:txBody>
      </p:sp>
      <p:sp>
        <p:nvSpPr>
          <p:cNvPr id="7" name="Rectangle 1">
            <a:extLst>
              <a:ext uri="{FF2B5EF4-FFF2-40B4-BE49-F238E27FC236}">
                <a16:creationId xmlns:a16="http://schemas.microsoft.com/office/drawing/2014/main" id="{48F00D56-0C0B-5617-D45C-892014AAE2B8}"/>
              </a:ext>
            </a:extLst>
          </p:cNvPr>
          <p:cNvSpPr txBox="1">
            <a:spLocks noChangeArrowheads="1"/>
          </p:cNvSpPr>
          <p:nvPr/>
        </p:nvSpPr>
        <p:spPr bwMode="auto">
          <a:xfrm>
            <a:off x="6162731" y="1206693"/>
            <a:ext cx="5682384" cy="3616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171450" indent="-171450" algn="l" defTabSz="1838325" rtl="0" eaLnBrk="0" fontAlgn="base" hangingPunct="0">
              <a:spcBef>
                <a:spcPct val="7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1pPr>
            <a:lvl2pPr marL="342900" indent="-171450" algn="l" defTabSz="1838325" rtl="0" eaLnBrk="0" fontAlgn="base" hangingPunct="0">
              <a:spcBef>
                <a:spcPct val="25000"/>
              </a:spcBef>
              <a:spcAft>
                <a:spcPct val="0"/>
              </a:spcAft>
              <a:buClr>
                <a:schemeClr val="accent1"/>
              </a:buClr>
              <a:buSzPct val="100000"/>
              <a:buFont typeface="Arial"/>
              <a:buChar char="–"/>
              <a:defRPr sz="1400" b="0">
                <a:solidFill>
                  <a:sysClr val="windowText" lastClr="000000"/>
                </a:solidFill>
                <a:latin typeface="Poppins Light" panose="00000400000000000000" pitchFamily="2" charset="0"/>
                <a:ea typeface="+mn-ea"/>
                <a:cs typeface="Poppins Light" panose="00000400000000000000" pitchFamily="2" charset="0"/>
              </a:defRPr>
            </a:lvl2pPr>
            <a:lvl3pPr marL="514350" indent="-171450" algn="l" defTabSz="1838325" rtl="0" eaLnBrk="0" fontAlgn="base" hangingPunct="0">
              <a:spcBef>
                <a:spcPct val="25000"/>
              </a:spcBef>
              <a:spcAft>
                <a:spcPct val="0"/>
              </a:spcAft>
              <a:buClr>
                <a:schemeClr val="accent1"/>
              </a:buClr>
              <a:buSzPct val="100000"/>
              <a:buFont typeface="Wingdings" panose="05000000000000000000" pitchFamily="2" charset="2"/>
              <a:buChar char="§"/>
              <a:defRPr sz="1400" b="0">
                <a:solidFill>
                  <a:sysClr val="windowText" lastClr="000000"/>
                </a:solidFill>
                <a:latin typeface="Poppins Light" panose="00000400000000000000" pitchFamily="2" charset="0"/>
                <a:ea typeface="+mn-ea"/>
                <a:cs typeface="Poppins Light" panose="00000400000000000000" pitchFamily="2" charset="0"/>
              </a:defRPr>
            </a:lvl3pPr>
            <a:lvl4pPr marL="685800" indent="-171450" algn="l" defTabSz="1838325" rtl="0" eaLnBrk="0" fontAlgn="base" hangingPunct="0">
              <a:spcBef>
                <a:spcPct val="25000"/>
              </a:spcBef>
              <a:spcAft>
                <a:spcPct val="0"/>
              </a:spcAft>
              <a:buClr>
                <a:schemeClr val="accent1"/>
              </a:buClr>
              <a:buSzPct val="100000"/>
              <a:buFont typeface="Courier New" panose="02070309020205020404" pitchFamily="49" charset="0"/>
              <a:buChar char="o"/>
              <a:defRPr sz="1400" b="0">
                <a:solidFill>
                  <a:sysClr val="windowText" lastClr="000000"/>
                </a:solidFill>
                <a:latin typeface="Poppins Light" panose="00000400000000000000" pitchFamily="2" charset="0"/>
                <a:ea typeface="+mn-ea"/>
                <a:cs typeface="Poppins Light" panose="00000400000000000000" pitchFamily="2" charset="0"/>
              </a:defRPr>
            </a:lvl4pPr>
            <a:lvl5pPr marL="857250" indent="-171450" algn="l" defTabSz="1838325" rtl="0" eaLnBrk="0" fontAlgn="base" hangingPunct="0">
              <a:spcBef>
                <a:spcPct val="2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5pPr>
            <a:lvl6pPr marL="1028700" indent="-171450" algn="l" defTabSz="1838325" rtl="0" eaLnBrk="0" fontAlgn="base" hangingPunct="0">
              <a:spcBef>
                <a:spcPct val="25000"/>
              </a:spcBef>
              <a:spcAft>
                <a:spcPct val="0"/>
              </a:spcAft>
              <a:buClr>
                <a:schemeClr val="accent1"/>
              </a:buClr>
              <a:buSzPct val="100000"/>
              <a:buFont typeface="Arial"/>
              <a:buChar char="–"/>
              <a:defRPr sz="1400" b="0">
                <a:solidFill>
                  <a:sysClr val="windowText" lastClr="000000"/>
                </a:solidFill>
                <a:latin typeface="Poppins Light" panose="00000400000000000000" pitchFamily="2" charset="0"/>
                <a:ea typeface="+mn-ea"/>
                <a:cs typeface="Poppins Light" panose="00000400000000000000" pitchFamily="2" charset="0"/>
              </a:defRPr>
            </a:lvl6pPr>
            <a:lvl7pPr marL="1200150" indent="-171450" algn="l" defTabSz="1838325" rtl="0" eaLnBrk="0" fontAlgn="base" hangingPunct="0">
              <a:spcBef>
                <a:spcPct val="25000"/>
              </a:spcBef>
              <a:spcAft>
                <a:spcPct val="0"/>
              </a:spcAft>
              <a:buClr>
                <a:schemeClr val="accent1"/>
              </a:buClr>
              <a:buSzPct val="100000"/>
              <a:buFont typeface="Wingdings" panose="05000000000000000000" pitchFamily="2" charset="2"/>
              <a:buChar char="§"/>
              <a:defRPr sz="1400" b="0">
                <a:solidFill>
                  <a:sysClr val="windowText" lastClr="000000"/>
                </a:solidFill>
                <a:latin typeface="Poppins Light" panose="00000400000000000000" pitchFamily="2" charset="0"/>
                <a:ea typeface="+mn-ea"/>
                <a:cs typeface="Poppins Light" panose="00000400000000000000" pitchFamily="2" charset="0"/>
              </a:defRPr>
            </a:lvl7pPr>
            <a:lvl8pPr marL="1371600" indent="-171450" algn="l" defTabSz="1838325" rtl="0" eaLnBrk="0" fontAlgn="base" hangingPunct="0">
              <a:spcBef>
                <a:spcPct val="25000"/>
              </a:spcBef>
              <a:spcAft>
                <a:spcPct val="0"/>
              </a:spcAft>
              <a:buClr>
                <a:schemeClr val="accent1"/>
              </a:buClr>
              <a:buSzPct val="100000"/>
              <a:buFont typeface="Courier New" panose="02070309020205020404" pitchFamily="49" charset="0"/>
              <a:buChar char="o"/>
              <a:defRPr sz="1400" b="0">
                <a:solidFill>
                  <a:sysClr val="windowText" lastClr="000000"/>
                </a:solidFill>
                <a:latin typeface="Poppins Light" panose="00000400000000000000" pitchFamily="2" charset="0"/>
                <a:ea typeface="+mn-ea"/>
                <a:cs typeface="Poppins Light" panose="00000400000000000000" pitchFamily="2" charset="0"/>
              </a:defRPr>
            </a:lvl8pPr>
            <a:lvl9pPr marL="1543050" indent="-171450" algn="l" defTabSz="1838325" rtl="0" eaLnBrk="0" fontAlgn="base" hangingPunct="0">
              <a:spcBef>
                <a:spcPct val="2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9pPr>
          </a:lstStyle>
          <a:p>
            <a:pPr marL="0" indent="0" algn="just">
              <a:lnSpc>
                <a:spcPct val="150000"/>
              </a:lnSpc>
              <a:spcBef>
                <a:spcPct val="0"/>
              </a:spcBef>
              <a:buNone/>
            </a:pPr>
            <a:r>
              <a:rPr lang="en-US" dirty="0">
                <a:latin typeface="+mn-lt"/>
              </a:rPr>
              <a:t>Provides for appeals against specific orders under the Act, including:</a:t>
            </a:r>
          </a:p>
          <a:p>
            <a:pPr algn="just">
              <a:lnSpc>
                <a:spcPct val="150000"/>
              </a:lnSpc>
              <a:spcBef>
                <a:spcPct val="0"/>
              </a:spcBef>
            </a:pPr>
            <a:r>
              <a:rPr lang="en-US" dirty="0">
                <a:latin typeface="+mn-lt"/>
              </a:rPr>
              <a:t>Setting aside/refusing to set aside award under Section 34.</a:t>
            </a:r>
          </a:p>
          <a:p>
            <a:pPr algn="just">
              <a:lnSpc>
                <a:spcPct val="150000"/>
              </a:lnSpc>
              <a:spcBef>
                <a:spcPct val="0"/>
              </a:spcBef>
            </a:pPr>
            <a:r>
              <a:rPr lang="en-US" dirty="0">
                <a:latin typeface="+mn-lt"/>
              </a:rPr>
              <a:t>Accepting/rejecting jurisdictional objections under Section 16.</a:t>
            </a:r>
          </a:p>
          <a:p>
            <a:pPr algn="just">
              <a:lnSpc>
                <a:spcPct val="150000"/>
              </a:lnSpc>
              <a:spcBef>
                <a:spcPct val="0"/>
              </a:spcBef>
            </a:pPr>
            <a:r>
              <a:rPr lang="en-US" dirty="0">
                <a:latin typeface="+mn-lt"/>
              </a:rPr>
              <a:t>Granting/refusing interim measures under Section 17.</a:t>
            </a:r>
          </a:p>
          <a:p>
            <a:pPr marL="0" indent="0" algn="just">
              <a:lnSpc>
                <a:spcPct val="150000"/>
              </a:lnSpc>
              <a:spcBef>
                <a:spcPct val="0"/>
              </a:spcBef>
              <a:buNone/>
            </a:pPr>
            <a:r>
              <a:rPr lang="en-US" dirty="0">
                <a:latin typeface="+mn-lt"/>
              </a:rPr>
              <a:t>In exercising appellate jurisdiction under Section 37, courts are not meant to reappreciate evidence or interpret the contract, except in cases where the award is patently illegal or shocks the judicial conscience (</a:t>
            </a:r>
            <a:r>
              <a:rPr lang="en-US" b="1" dirty="0">
                <a:latin typeface="+mn-lt"/>
              </a:rPr>
              <a:t>MMTC Ltd. v. Vedanta Ltd., 2019</a:t>
            </a:r>
            <a:r>
              <a:rPr lang="en-US" dirty="0">
                <a:latin typeface="+mn-lt"/>
              </a:rPr>
              <a:t>).</a:t>
            </a:r>
          </a:p>
          <a:p>
            <a:pPr marL="0" indent="0" algn="just">
              <a:lnSpc>
                <a:spcPct val="150000"/>
              </a:lnSpc>
              <a:spcBef>
                <a:spcPct val="0"/>
              </a:spcBef>
              <a:buNone/>
            </a:pPr>
            <a:r>
              <a:rPr lang="en-US" dirty="0">
                <a:latin typeface="+mn-lt"/>
              </a:rPr>
              <a:t>Under Section 34 as well as Section 37, courts do not have the power to modify the arbitral award; they may only set it aside or remit the matter back to the tribunal for reconsideration (</a:t>
            </a:r>
            <a:r>
              <a:rPr lang="en-US" b="1" dirty="0">
                <a:latin typeface="+mn-lt"/>
              </a:rPr>
              <a:t>NHAI v. M. Hakeem, 2021</a:t>
            </a:r>
            <a:r>
              <a:rPr lang="en-US" dirty="0">
                <a:latin typeface="+mn-lt"/>
              </a:rPr>
              <a:t>).</a:t>
            </a:r>
            <a:endParaRPr lang="en-US" altLang="en-US" kern="0" dirty="0">
              <a:solidFill>
                <a:schemeClr val="tx1"/>
              </a:solidFill>
              <a:latin typeface="+mn-lt"/>
            </a:endParaRPr>
          </a:p>
        </p:txBody>
      </p:sp>
    </p:spTree>
    <p:extLst>
      <p:ext uri="{BB962C8B-B14F-4D97-AF65-F5344CB8AC3E}">
        <p14:creationId xmlns:p14="http://schemas.microsoft.com/office/powerpoint/2010/main" val="3397148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92497-C7D1-83B1-63FF-A5676758413B}"/>
            </a:ext>
          </a:extLst>
        </p:cNvPr>
        <p:cNvGrpSpPr/>
        <p:nvPr/>
      </p:nvGrpSpPr>
      <p:grpSpPr>
        <a:xfrm>
          <a:off x="0" y="0"/>
          <a:ext cx="0" cy="0"/>
          <a:chOff x="0" y="0"/>
          <a:chExt cx="0" cy="0"/>
        </a:xfrm>
      </p:grpSpPr>
      <p:pic>
        <p:nvPicPr>
          <p:cNvPr id="3" name="Picture 2" descr="A white background with many logos&#10;&#10;AI-generated content may be incorrect.">
            <a:extLst>
              <a:ext uri="{FF2B5EF4-FFF2-40B4-BE49-F238E27FC236}">
                <a16:creationId xmlns:a16="http://schemas.microsoft.com/office/drawing/2014/main" id="{9237D27C-F88A-30FE-AC08-4EFB4E938574}"/>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itle 1">
            <a:extLst>
              <a:ext uri="{FF2B5EF4-FFF2-40B4-BE49-F238E27FC236}">
                <a16:creationId xmlns:a16="http://schemas.microsoft.com/office/drawing/2014/main" id="{9529BC78-1805-B7E6-BDF8-B2E6B5F80C8A}"/>
              </a:ext>
            </a:extLst>
          </p:cNvPr>
          <p:cNvSpPr txBox="1">
            <a:spLocks/>
          </p:cNvSpPr>
          <p:nvPr/>
        </p:nvSpPr>
        <p:spPr>
          <a:xfrm>
            <a:off x="304712" y="84211"/>
            <a:ext cx="11813116" cy="3693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400" b="1" dirty="0">
                <a:latin typeface="+mn-lt"/>
              </a:rPr>
              <a:t>MORTH Initiatives applicable for NHAI</a:t>
            </a:r>
            <a:endParaRPr lang="en-IN" sz="2400" b="1" dirty="0">
              <a:latin typeface="+mn-lt"/>
            </a:endParaRPr>
          </a:p>
        </p:txBody>
      </p:sp>
      <p:sp>
        <p:nvSpPr>
          <p:cNvPr id="4" name="Content Placeholder 4">
            <a:extLst>
              <a:ext uri="{FF2B5EF4-FFF2-40B4-BE49-F238E27FC236}">
                <a16:creationId xmlns:a16="http://schemas.microsoft.com/office/drawing/2014/main" id="{1C8D5EF7-B284-9D5A-E9DA-1EC013CCCAED}"/>
              </a:ext>
            </a:extLst>
          </p:cNvPr>
          <p:cNvSpPr txBox="1">
            <a:spLocks/>
          </p:cNvSpPr>
          <p:nvPr/>
        </p:nvSpPr>
        <p:spPr>
          <a:xfrm>
            <a:off x="79272" y="953441"/>
            <a:ext cx="6810983" cy="3583802"/>
          </a:xfrm>
          <a:prstGeom prst="rect">
            <a:avLst/>
          </a:prstGeom>
          <a:solidFill>
            <a:schemeClr val="bg1"/>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914400">
              <a:spcBef>
                <a:spcPct val="0"/>
              </a:spcBef>
              <a:buClrTx/>
              <a:buSzTx/>
              <a:buFont typeface="Symbol"/>
              <a:buNone/>
            </a:pPr>
            <a:endParaRPr lang="en-US" altLang="en-US" sz="1400" kern="0" dirty="0">
              <a:solidFill>
                <a:srgbClr val="050505"/>
              </a:solidFill>
            </a:endParaRPr>
          </a:p>
          <a:p>
            <a:pPr algn="just">
              <a:spcBef>
                <a:spcPct val="0"/>
              </a:spcBef>
            </a:pPr>
            <a:r>
              <a:rPr lang="en-US" altLang="en-US" sz="1400" kern="0" dirty="0">
                <a:solidFill>
                  <a:srgbClr val="050505"/>
                </a:solidFill>
              </a:rPr>
              <a:t>Launched first time in May 2023, MORTH issued Office Memorandum to implement one time settlement scheme called </a:t>
            </a:r>
            <a:r>
              <a:rPr lang="en-US" altLang="en-US" sz="1400" kern="0" dirty="0" err="1">
                <a:solidFill>
                  <a:srgbClr val="050505"/>
                </a:solidFill>
              </a:rPr>
              <a:t>Vivad</a:t>
            </a:r>
            <a:r>
              <a:rPr lang="en-US" altLang="en-US" sz="1400" kern="0" dirty="0">
                <a:solidFill>
                  <a:srgbClr val="050505"/>
                </a:solidFill>
              </a:rPr>
              <a:t> se </a:t>
            </a:r>
            <a:r>
              <a:rPr lang="en-US" altLang="en-US" sz="1400" kern="0" dirty="0" err="1">
                <a:solidFill>
                  <a:srgbClr val="050505"/>
                </a:solidFill>
              </a:rPr>
              <a:t>vishwas</a:t>
            </a:r>
            <a:r>
              <a:rPr lang="en-US" altLang="en-US" sz="1400" kern="0" dirty="0">
                <a:solidFill>
                  <a:srgbClr val="050505"/>
                </a:solidFill>
              </a:rPr>
              <a:t> to effectively settle pending disputes on the arbitral awards and court orders.</a:t>
            </a:r>
          </a:p>
          <a:p>
            <a:pPr algn="just">
              <a:spcBef>
                <a:spcPct val="0"/>
              </a:spcBef>
            </a:pPr>
            <a:endParaRPr lang="en-US" altLang="en-US" sz="1400" kern="0" dirty="0">
              <a:solidFill>
                <a:srgbClr val="050505"/>
              </a:solidFill>
            </a:endParaRPr>
          </a:p>
          <a:p>
            <a:pPr algn="just">
              <a:spcBef>
                <a:spcPct val="0"/>
              </a:spcBef>
            </a:pPr>
            <a:r>
              <a:rPr lang="en-US" altLang="en-US" sz="1400" kern="0" dirty="0">
                <a:solidFill>
                  <a:srgbClr val="050505"/>
                </a:solidFill>
              </a:rPr>
              <a:t>The scheme encourages amicable settlements by way of conciliation mechanism under the Arbitration and Conciliation Act ,1996, to provide quick dispute closure and improve liquidity.</a:t>
            </a:r>
          </a:p>
          <a:p>
            <a:pPr algn="just">
              <a:spcBef>
                <a:spcPct val="0"/>
              </a:spcBef>
            </a:pPr>
            <a:endParaRPr lang="en-US" altLang="en-US" sz="1400" kern="0" dirty="0">
              <a:solidFill>
                <a:srgbClr val="050505"/>
              </a:solidFill>
            </a:endParaRPr>
          </a:p>
          <a:p>
            <a:pPr algn="just">
              <a:spcBef>
                <a:spcPct val="0"/>
              </a:spcBef>
            </a:pPr>
            <a:r>
              <a:rPr lang="en-US" altLang="en-US" sz="1400" kern="0" dirty="0">
                <a:solidFill>
                  <a:srgbClr val="050505"/>
                </a:solidFill>
              </a:rPr>
              <a:t>Process involves claim submission, committee review, settlement proposal, and legal closure upon acceptance. </a:t>
            </a:r>
          </a:p>
          <a:p>
            <a:pPr algn="just">
              <a:spcBef>
                <a:spcPct val="0"/>
              </a:spcBef>
            </a:pPr>
            <a:endParaRPr lang="en-US" altLang="en-US" sz="1400" kern="0" dirty="0">
              <a:solidFill>
                <a:srgbClr val="050505"/>
              </a:solidFill>
            </a:endParaRPr>
          </a:p>
          <a:p>
            <a:pPr algn="just">
              <a:spcBef>
                <a:spcPct val="0"/>
              </a:spcBef>
            </a:pPr>
            <a:r>
              <a:rPr lang="en-US" altLang="en-US" sz="1400" kern="0" dirty="0">
                <a:solidFill>
                  <a:srgbClr val="050505"/>
                </a:solidFill>
              </a:rPr>
              <a:t>This scheme provides for a one-time settlement under which the dispute can be settled by paying a certain percentage of the disputed amount.</a:t>
            </a:r>
          </a:p>
          <a:p>
            <a:pPr algn="just">
              <a:spcBef>
                <a:spcPct val="0"/>
              </a:spcBef>
            </a:pPr>
            <a:endParaRPr lang="en-US" altLang="en-US" sz="1400" kern="0" dirty="0">
              <a:solidFill>
                <a:srgbClr val="050505"/>
              </a:solidFill>
            </a:endParaRPr>
          </a:p>
          <a:p>
            <a:pPr algn="just">
              <a:spcBef>
                <a:spcPct val="0"/>
              </a:spcBef>
            </a:pPr>
            <a:r>
              <a:rPr lang="en-US" altLang="en-US" sz="1400" kern="0" dirty="0">
                <a:solidFill>
                  <a:srgbClr val="050505"/>
                </a:solidFill>
              </a:rPr>
              <a:t>The deadline for applying for settlement under this scheme is being extended from time to time to by the Authority and the last extension was till 31</a:t>
            </a:r>
            <a:r>
              <a:rPr lang="en-US" altLang="en-US" sz="1400" kern="0" baseline="30000" dirty="0">
                <a:solidFill>
                  <a:srgbClr val="050505"/>
                </a:solidFill>
              </a:rPr>
              <a:t>st</a:t>
            </a:r>
            <a:r>
              <a:rPr lang="en-US" altLang="en-US" sz="1400" kern="0" dirty="0">
                <a:solidFill>
                  <a:srgbClr val="050505"/>
                </a:solidFill>
              </a:rPr>
              <a:t> March 2024 for awards till 31</a:t>
            </a:r>
            <a:r>
              <a:rPr lang="en-US" altLang="en-US" sz="1400" kern="0" baseline="30000" dirty="0">
                <a:solidFill>
                  <a:srgbClr val="050505"/>
                </a:solidFill>
              </a:rPr>
              <a:t>st</a:t>
            </a:r>
            <a:r>
              <a:rPr lang="en-US" altLang="en-US" sz="1400" kern="0" dirty="0">
                <a:solidFill>
                  <a:srgbClr val="050505"/>
                </a:solidFill>
              </a:rPr>
              <a:t> Jan 2023 and Court Orders issued till 30</a:t>
            </a:r>
            <a:r>
              <a:rPr lang="en-US" altLang="en-US" sz="1400" kern="0" baseline="30000" dirty="0">
                <a:solidFill>
                  <a:srgbClr val="050505"/>
                </a:solidFill>
              </a:rPr>
              <a:t>th</a:t>
            </a:r>
            <a:r>
              <a:rPr lang="en-US" altLang="en-US" sz="1400" kern="0" dirty="0">
                <a:solidFill>
                  <a:srgbClr val="050505"/>
                </a:solidFill>
              </a:rPr>
              <a:t> April 2023.</a:t>
            </a:r>
          </a:p>
        </p:txBody>
      </p:sp>
      <p:sp>
        <p:nvSpPr>
          <p:cNvPr id="5" name="Rectangle 4">
            <a:extLst>
              <a:ext uri="{FF2B5EF4-FFF2-40B4-BE49-F238E27FC236}">
                <a16:creationId xmlns:a16="http://schemas.microsoft.com/office/drawing/2014/main" id="{30D54FAA-3646-2C0A-E682-0A88C89DF37C}"/>
              </a:ext>
            </a:extLst>
          </p:cNvPr>
          <p:cNvSpPr/>
          <p:nvPr/>
        </p:nvSpPr>
        <p:spPr>
          <a:xfrm rot="10800000" flipV="1">
            <a:off x="7260770" y="953441"/>
            <a:ext cx="4560716" cy="2475559"/>
          </a:xfrm>
          <a:prstGeom prst="rect">
            <a:avLst/>
          </a:prstGeom>
          <a:solidFill>
            <a:schemeClr val="accent6">
              <a:lumMod val="60000"/>
              <a:lumOff val="40000"/>
            </a:schemeClr>
          </a:solidFill>
          <a:ln>
            <a:solidFill>
              <a:srgbClr val="99CE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None/>
              <a:tabLst/>
            </a:pPr>
            <a:r>
              <a:rPr kumimoji="0" lang="en-US" altLang="en-US" b="1" i="0" u="none" strike="noStrike" cap="none" normalizeH="0" baseline="0" dirty="0">
                <a:ln>
                  <a:noFill/>
                </a:ln>
                <a:solidFill>
                  <a:schemeClr val="tx1"/>
                </a:solidFill>
                <a:effectLst/>
              </a:rPr>
              <a:t>"</a:t>
            </a:r>
            <a:r>
              <a:rPr kumimoji="0" lang="en-US" altLang="en-US" b="1" i="0" u="none" strike="noStrike" cap="none" normalizeH="0" baseline="0" dirty="0" err="1">
                <a:ln>
                  <a:noFill/>
                </a:ln>
                <a:solidFill>
                  <a:srgbClr val="050505"/>
                </a:solidFill>
                <a:effectLst/>
              </a:rPr>
              <a:t>Vivad</a:t>
            </a:r>
            <a:r>
              <a:rPr kumimoji="0" lang="en-US" altLang="en-US" b="1" i="0" u="none" strike="noStrike" cap="none" normalizeH="0" baseline="0" dirty="0">
                <a:ln>
                  <a:noFill/>
                </a:ln>
                <a:solidFill>
                  <a:srgbClr val="050505"/>
                </a:solidFill>
                <a:effectLst/>
              </a:rPr>
              <a:t> se Vishwas" Scheme</a:t>
            </a:r>
          </a:p>
        </p:txBody>
      </p:sp>
      <p:sp>
        <p:nvSpPr>
          <p:cNvPr id="6" name="Content Placeholder 4">
            <a:extLst>
              <a:ext uri="{FF2B5EF4-FFF2-40B4-BE49-F238E27FC236}">
                <a16:creationId xmlns:a16="http://schemas.microsoft.com/office/drawing/2014/main" id="{369E9701-D57B-E4EC-4171-3402BFDCB319}"/>
              </a:ext>
            </a:extLst>
          </p:cNvPr>
          <p:cNvSpPr txBox="1">
            <a:spLocks/>
          </p:cNvSpPr>
          <p:nvPr/>
        </p:nvSpPr>
        <p:spPr>
          <a:xfrm>
            <a:off x="7260768" y="3554346"/>
            <a:ext cx="4560719" cy="1838708"/>
          </a:xfrm>
          <a:prstGeom prst="rect">
            <a:avLst/>
          </a:prstGeom>
          <a:solidFill>
            <a:schemeClr val="bg1"/>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0"/>
              </a:spcBef>
            </a:pPr>
            <a:endParaRPr lang="en-US" altLang="en-US" sz="1400" kern="0" dirty="0">
              <a:solidFill>
                <a:srgbClr val="050505"/>
              </a:solidFill>
            </a:endParaRPr>
          </a:p>
          <a:p>
            <a:pPr algn="just">
              <a:spcBef>
                <a:spcPct val="0"/>
              </a:spcBef>
            </a:pPr>
            <a:r>
              <a:rPr lang="en-US" altLang="en-US" sz="1400" kern="0" dirty="0">
                <a:solidFill>
                  <a:srgbClr val="050505"/>
                </a:solidFill>
              </a:rPr>
              <a:t>Under this scheme </a:t>
            </a:r>
            <a:r>
              <a:rPr lang="en-US" sz="1400" kern="0" dirty="0">
                <a:solidFill>
                  <a:srgbClr val="050505"/>
                </a:solidFill>
              </a:rPr>
              <a:t>NHAI and PNC Kanpur Highways Limited dispute was resolved.</a:t>
            </a:r>
          </a:p>
          <a:p>
            <a:pPr marL="0" indent="0" algn="just">
              <a:spcBef>
                <a:spcPct val="0"/>
              </a:spcBef>
              <a:buNone/>
            </a:pPr>
            <a:endParaRPr lang="en-US" sz="1400" kern="0" dirty="0">
              <a:solidFill>
                <a:srgbClr val="050505"/>
              </a:solidFill>
            </a:endParaRPr>
          </a:p>
          <a:p>
            <a:pPr algn="just">
              <a:spcBef>
                <a:spcPct val="0"/>
              </a:spcBef>
            </a:pPr>
            <a:r>
              <a:rPr lang="en-US" altLang="en-US" sz="1400" kern="0" dirty="0">
                <a:solidFill>
                  <a:srgbClr val="050505"/>
                </a:solidFill>
              </a:rPr>
              <a:t>On May 9, 2024, PNC Infratech paid Rs 391 crore under the '</a:t>
            </a:r>
            <a:r>
              <a:rPr lang="en-US" altLang="en-US" sz="1400" kern="0" dirty="0" err="1">
                <a:solidFill>
                  <a:srgbClr val="050505"/>
                </a:solidFill>
              </a:rPr>
              <a:t>Vivaad</a:t>
            </a:r>
            <a:r>
              <a:rPr lang="en-US" altLang="en-US" sz="1400" kern="0" dirty="0">
                <a:solidFill>
                  <a:srgbClr val="050505"/>
                </a:solidFill>
              </a:rPr>
              <a:t> se Vishwas II (Contractual Disputes)' scheme of the Government of India, which was a landmark settlement agreement.</a:t>
            </a:r>
          </a:p>
          <a:p>
            <a:pPr algn="just">
              <a:spcBef>
                <a:spcPct val="0"/>
              </a:spcBef>
            </a:pPr>
            <a:endParaRPr lang="en-US" altLang="en-US" sz="1400" kern="0" dirty="0">
              <a:solidFill>
                <a:srgbClr val="050505"/>
              </a:solidFill>
            </a:endParaRPr>
          </a:p>
        </p:txBody>
      </p:sp>
    </p:spTree>
    <p:extLst>
      <p:ext uri="{BB962C8B-B14F-4D97-AF65-F5344CB8AC3E}">
        <p14:creationId xmlns:p14="http://schemas.microsoft.com/office/powerpoint/2010/main" val="1412539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4C335-6330-C239-EB75-DBFE03BB0134}"/>
            </a:ext>
          </a:extLst>
        </p:cNvPr>
        <p:cNvGrpSpPr/>
        <p:nvPr/>
      </p:nvGrpSpPr>
      <p:grpSpPr>
        <a:xfrm>
          <a:off x="0" y="0"/>
          <a:ext cx="0" cy="0"/>
          <a:chOff x="0" y="0"/>
          <a:chExt cx="0" cy="0"/>
        </a:xfrm>
      </p:grpSpPr>
      <p:pic>
        <p:nvPicPr>
          <p:cNvPr id="3" name="Picture 2" descr="A white background with many logos&#10;&#10;AI-generated content may be incorrect.">
            <a:extLst>
              <a:ext uri="{FF2B5EF4-FFF2-40B4-BE49-F238E27FC236}">
                <a16:creationId xmlns:a16="http://schemas.microsoft.com/office/drawing/2014/main" id="{0CAD931D-3C57-53CE-BE3D-0D995F8CFC95}"/>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itle 4">
            <a:extLst>
              <a:ext uri="{FF2B5EF4-FFF2-40B4-BE49-F238E27FC236}">
                <a16:creationId xmlns:a16="http://schemas.microsoft.com/office/drawing/2014/main" id="{683917FF-5896-BB8D-D769-0CBE49DBEF22}"/>
              </a:ext>
            </a:extLst>
          </p:cNvPr>
          <p:cNvSpPr txBox="1">
            <a:spLocks/>
          </p:cNvSpPr>
          <p:nvPr/>
        </p:nvSpPr>
        <p:spPr>
          <a:xfrm>
            <a:off x="104609" y="1805049"/>
            <a:ext cx="4146757" cy="452716"/>
          </a:xfrm>
          <a:prstGeom prst="rect">
            <a:avLst/>
          </a:prstGeom>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b="1" dirty="0">
                <a:latin typeface="Bookman Old Style" panose="02050604050505020204" pitchFamily="18" charset="0"/>
              </a:rPr>
            </a:br>
            <a:r>
              <a:rPr lang="en-US" sz="9300" b="1" dirty="0">
                <a:latin typeface="+mn-lt"/>
              </a:rPr>
              <a:t>Legal Aspects</a:t>
            </a:r>
            <a:endParaRPr lang="en-US" sz="9300" dirty="0">
              <a:latin typeface="+mn-lt"/>
            </a:endParaRPr>
          </a:p>
        </p:txBody>
      </p:sp>
      <p:sp>
        <p:nvSpPr>
          <p:cNvPr id="4" name="TextBox 3">
            <a:extLst>
              <a:ext uri="{FF2B5EF4-FFF2-40B4-BE49-F238E27FC236}">
                <a16:creationId xmlns:a16="http://schemas.microsoft.com/office/drawing/2014/main" id="{6EA775AC-55AE-61DF-ABE0-A32623E12C36}"/>
              </a:ext>
            </a:extLst>
          </p:cNvPr>
          <p:cNvSpPr txBox="1"/>
          <p:nvPr/>
        </p:nvSpPr>
        <p:spPr>
          <a:xfrm>
            <a:off x="0" y="2551679"/>
            <a:ext cx="8920976" cy="1323439"/>
          </a:xfrm>
          <a:prstGeom prst="rect">
            <a:avLst/>
          </a:prstGeom>
          <a:noFill/>
        </p:spPr>
        <p:txBody>
          <a:bodyPr wrap="square" rtlCol="0">
            <a:spAutoFit/>
          </a:bodyPr>
          <a:lstStyle/>
          <a:p>
            <a:pPr marL="457200" indent="-457200" algn="l">
              <a:buFont typeface="Arial" panose="020B0604020202020204" pitchFamily="34" charset="0"/>
              <a:buChar char="•"/>
            </a:pPr>
            <a:r>
              <a:rPr lang="en-US" sz="2000" dirty="0">
                <a:cs typeface="Times New Roman" panose="02020603050405020304" pitchFamily="18" charset="0"/>
              </a:rPr>
              <a:t>Specific legal challenges faced by the </a:t>
            </a:r>
          </a:p>
          <a:p>
            <a:pPr algn="l"/>
            <a:r>
              <a:rPr lang="en-US" sz="2000" dirty="0">
                <a:cs typeface="Times New Roman" panose="02020603050405020304" pitchFamily="18" charset="0"/>
              </a:rPr>
              <a:t>         Highway operators</a:t>
            </a:r>
          </a:p>
          <a:p>
            <a:pPr algn="l"/>
            <a:endParaRPr lang="en-US" sz="2000" dirty="0">
              <a:cs typeface="Times New Roman" panose="02020603050405020304" pitchFamily="18" charset="0"/>
            </a:endParaRPr>
          </a:p>
          <a:p>
            <a:pPr marL="457200" indent="-457200" algn="l">
              <a:buFont typeface="Arial" panose="020B0604020202020204" pitchFamily="34" charset="0"/>
              <a:buChar char="•"/>
            </a:pPr>
            <a:r>
              <a:rPr lang="en-US" sz="2000" dirty="0">
                <a:cs typeface="Times New Roman" panose="02020603050405020304" pitchFamily="18" charset="0"/>
              </a:rPr>
              <a:t>Solutions and best practices</a:t>
            </a:r>
          </a:p>
        </p:txBody>
      </p:sp>
      <p:sp>
        <p:nvSpPr>
          <p:cNvPr id="5" name="Slide Number Placeholder 2">
            <a:extLst>
              <a:ext uri="{FF2B5EF4-FFF2-40B4-BE49-F238E27FC236}">
                <a16:creationId xmlns:a16="http://schemas.microsoft.com/office/drawing/2014/main" id="{89FE1610-7DFF-AC40-CA3C-A44CE9BDBE4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0CB7AF-D7B7-4025-840F-929172BB8F7C}" type="slidenum">
              <a:rPr lang="en-IN" smtClean="0"/>
              <a:pPr/>
              <a:t>12</a:t>
            </a:fld>
            <a:endParaRPr lang="en-IN"/>
          </a:p>
        </p:txBody>
      </p:sp>
    </p:spTree>
    <p:extLst>
      <p:ext uri="{BB962C8B-B14F-4D97-AF65-F5344CB8AC3E}">
        <p14:creationId xmlns:p14="http://schemas.microsoft.com/office/powerpoint/2010/main" val="2476904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D402B-84C9-6811-0470-7EB9C048EE02}"/>
            </a:ext>
          </a:extLst>
        </p:cNvPr>
        <p:cNvGrpSpPr/>
        <p:nvPr/>
      </p:nvGrpSpPr>
      <p:grpSpPr>
        <a:xfrm>
          <a:off x="0" y="0"/>
          <a:ext cx="0" cy="0"/>
          <a:chOff x="0" y="0"/>
          <a:chExt cx="0" cy="0"/>
        </a:xfrm>
      </p:grpSpPr>
      <p:pic>
        <p:nvPicPr>
          <p:cNvPr id="3" name="Picture 2" descr="A white background with many logos&#10;&#10;AI-generated content may be incorrect.">
            <a:extLst>
              <a:ext uri="{FF2B5EF4-FFF2-40B4-BE49-F238E27FC236}">
                <a16:creationId xmlns:a16="http://schemas.microsoft.com/office/drawing/2014/main" id="{FCE17664-DE88-C8AB-3F31-3144BD9D9896}"/>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itle 1">
            <a:extLst>
              <a:ext uri="{FF2B5EF4-FFF2-40B4-BE49-F238E27FC236}">
                <a16:creationId xmlns:a16="http://schemas.microsoft.com/office/drawing/2014/main" id="{47077D4E-E0E6-1FA3-19BC-6156CFA463F8}"/>
              </a:ext>
            </a:extLst>
          </p:cNvPr>
          <p:cNvSpPr txBox="1">
            <a:spLocks/>
          </p:cNvSpPr>
          <p:nvPr/>
        </p:nvSpPr>
        <p:spPr>
          <a:xfrm>
            <a:off x="187569" y="93825"/>
            <a:ext cx="10515600" cy="435428"/>
          </a:xfrm>
          <a:prstGeom prst="rect">
            <a:avLst/>
          </a:prstGeom>
          <a:noFill/>
          <a:ln>
            <a:noFill/>
          </a:ln>
        </p:spPr>
        <p:txBody>
          <a:bodyPr>
            <a:noAutofit/>
          </a:bodyPr>
          <a:lstStyle>
            <a:lvl1pPr algn="l" rtl="0" eaLnBrk="0" fontAlgn="base" hangingPunct="0">
              <a:spcBef>
                <a:spcPct val="0"/>
              </a:spcBef>
              <a:spcAft>
                <a:spcPct val="0"/>
              </a:spcAft>
              <a:defRPr sz="2400">
                <a:solidFill>
                  <a:srgbClr val="007377"/>
                </a:solidFill>
                <a:latin typeface="Poppins Medium" panose="00000600000000000000" pitchFamily="2" charset="0"/>
                <a:ea typeface="+mj-ea"/>
                <a:cs typeface="Poppins Medium" panose="00000600000000000000" pitchFamily="2" charset="0"/>
              </a:defRPr>
            </a:lvl1pPr>
            <a:lvl2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2pPr>
            <a:lvl3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3pPr>
            <a:lvl4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4pPr>
            <a:lvl5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5pPr>
            <a:lvl6pPr marL="4572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a:lstStyle>
          <a:p>
            <a:pPr algn="just"/>
            <a:r>
              <a:rPr lang="en-US" b="1" dirty="0">
                <a:solidFill>
                  <a:srgbClr val="007377"/>
                </a:solidFill>
                <a:latin typeface="+mn-lt"/>
                <a:cs typeface="Poppins Medium" panose="00000600000000000000" pitchFamily="2" charset="0"/>
              </a:rPr>
              <a:t>Specific Legal Challenges Faced by Highway Operators</a:t>
            </a:r>
            <a:endParaRPr lang="en-US" b="1" kern="0" dirty="0">
              <a:latin typeface="+mn-lt"/>
            </a:endParaRPr>
          </a:p>
        </p:txBody>
      </p:sp>
      <p:sp>
        <p:nvSpPr>
          <p:cNvPr id="4" name="Content Placeholder 2">
            <a:extLst>
              <a:ext uri="{FF2B5EF4-FFF2-40B4-BE49-F238E27FC236}">
                <a16:creationId xmlns:a16="http://schemas.microsoft.com/office/drawing/2014/main" id="{67B0FE92-5D02-E325-4238-C8CF4521EC6B}"/>
              </a:ext>
            </a:extLst>
          </p:cNvPr>
          <p:cNvSpPr txBox="1">
            <a:spLocks/>
          </p:cNvSpPr>
          <p:nvPr/>
        </p:nvSpPr>
        <p:spPr>
          <a:xfrm>
            <a:off x="187569" y="1157251"/>
            <a:ext cx="11816862" cy="4876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u="sng" dirty="0">
                <a:solidFill>
                  <a:srgbClr val="010101"/>
                </a:solidFill>
              </a:rPr>
              <a:t>Land Acquisition Disputes:</a:t>
            </a:r>
          </a:p>
          <a:p>
            <a:pPr lvl="1"/>
            <a:r>
              <a:rPr lang="en-US" sz="1400" dirty="0">
                <a:solidFill>
                  <a:srgbClr val="010101"/>
                </a:solidFill>
              </a:rPr>
              <a:t>LARR Act, 2013 - </a:t>
            </a:r>
            <a:r>
              <a:rPr lang="en-IN" sz="1400" dirty="0">
                <a:solidFill>
                  <a:srgbClr val="010101"/>
                </a:solidFill>
              </a:rPr>
              <a:t>Delays in securing land, disputes over compensation, and resistance from landowners often stall projects.</a:t>
            </a:r>
          </a:p>
          <a:p>
            <a:pPr lvl="1"/>
            <a:r>
              <a:rPr lang="en-IN" sz="1400" dirty="0">
                <a:solidFill>
                  <a:srgbClr val="010101"/>
                </a:solidFill>
              </a:rPr>
              <a:t>Case in point: Delhi-Amritsar-Katra Expressway. Forceful repossession of land by landowners in Sangrur, </a:t>
            </a:r>
            <a:r>
              <a:rPr lang="en-IN" sz="1400" dirty="0" err="1">
                <a:solidFill>
                  <a:srgbClr val="010101"/>
                </a:solidFill>
              </a:rPr>
              <a:t>Malerkotla</a:t>
            </a:r>
            <a:r>
              <a:rPr lang="en-IN" sz="1400" dirty="0">
                <a:solidFill>
                  <a:srgbClr val="010101"/>
                </a:solidFill>
              </a:rPr>
              <a:t>, and </a:t>
            </a:r>
            <a:r>
              <a:rPr lang="en-IN" sz="1400" dirty="0" err="1">
                <a:solidFill>
                  <a:srgbClr val="010101"/>
                </a:solidFill>
              </a:rPr>
              <a:t>Fazilka</a:t>
            </a:r>
            <a:r>
              <a:rPr lang="en-IN" sz="1400" dirty="0">
                <a:solidFill>
                  <a:srgbClr val="010101"/>
                </a:solidFill>
              </a:rPr>
              <a:t> districts of Punjab. INR 40,000 crore project got scuttled. </a:t>
            </a:r>
          </a:p>
          <a:p>
            <a:r>
              <a:rPr lang="en-IN" sz="1400" b="1" u="sng" dirty="0">
                <a:solidFill>
                  <a:srgbClr val="010101"/>
                </a:solidFill>
              </a:rPr>
              <a:t>Toll Policy and Revenue Collection Issues:</a:t>
            </a:r>
          </a:p>
          <a:p>
            <a:pPr lvl="1"/>
            <a:r>
              <a:rPr lang="en-IN" sz="1400" dirty="0">
                <a:solidFill>
                  <a:srgbClr val="010101"/>
                </a:solidFill>
              </a:rPr>
              <a:t>Operators allege that NHAI or government policies (e.g., toll exemptions during protests or for specific vehicles) erode revenue, breaching concession agreements.</a:t>
            </a:r>
          </a:p>
          <a:p>
            <a:pPr lvl="1"/>
            <a:r>
              <a:rPr lang="en-IN" sz="1400" dirty="0">
                <a:solidFill>
                  <a:srgbClr val="010101"/>
                </a:solidFill>
              </a:rPr>
              <a:t>DND Flyway case – Allahabad HC ruled against perpetual tolling. (no defined date and 20%. ROI deemed illegal)</a:t>
            </a:r>
          </a:p>
          <a:p>
            <a:pPr marL="457200" lvl="1" indent="0">
              <a:buFont typeface="Arial" panose="020B0604020202020204" pitchFamily="34" charset="0"/>
              <a:buNone/>
            </a:pPr>
            <a:endParaRPr lang="en-IN" sz="1400" dirty="0">
              <a:solidFill>
                <a:srgbClr val="010101"/>
              </a:solidFill>
            </a:endParaRPr>
          </a:p>
          <a:p>
            <a:endParaRPr lang="en-IN" sz="1400" dirty="0">
              <a:cs typeface="Times New Roman" panose="02020603050405020304" pitchFamily="18" charset="0"/>
            </a:endParaRPr>
          </a:p>
          <a:p>
            <a:pPr lvl="1"/>
            <a:endParaRPr lang="en-US" sz="1400" dirty="0">
              <a:cs typeface="Times New Roman" panose="02020603050405020304" pitchFamily="18" charset="0"/>
            </a:endParaRPr>
          </a:p>
        </p:txBody>
      </p:sp>
    </p:spTree>
    <p:extLst>
      <p:ext uri="{BB962C8B-B14F-4D97-AF65-F5344CB8AC3E}">
        <p14:creationId xmlns:p14="http://schemas.microsoft.com/office/powerpoint/2010/main" val="2727302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7C945-37D9-8FBA-FD19-C5B407EC1A48}"/>
            </a:ext>
          </a:extLst>
        </p:cNvPr>
        <p:cNvGrpSpPr/>
        <p:nvPr/>
      </p:nvGrpSpPr>
      <p:grpSpPr>
        <a:xfrm>
          <a:off x="0" y="0"/>
          <a:ext cx="0" cy="0"/>
          <a:chOff x="0" y="0"/>
          <a:chExt cx="0" cy="0"/>
        </a:xfrm>
      </p:grpSpPr>
      <p:pic>
        <p:nvPicPr>
          <p:cNvPr id="3" name="Picture 2" descr="A white background with many logos&#10;&#10;AI-generated content may be incorrect.">
            <a:extLst>
              <a:ext uri="{FF2B5EF4-FFF2-40B4-BE49-F238E27FC236}">
                <a16:creationId xmlns:a16="http://schemas.microsoft.com/office/drawing/2014/main" id="{0703C49C-9E3D-39F4-4FD3-F66E3C02C5A4}"/>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itle 1">
            <a:extLst>
              <a:ext uri="{FF2B5EF4-FFF2-40B4-BE49-F238E27FC236}">
                <a16:creationId xmlns:a16="http://schemas.microsoft.com/office/drawing/2014/main" id="{DBF1007D-3A18-7825-CBDA-0C77EA360FBD}"/>
              </a:ext>
            </a:extLst>
          </p:cNvPr>
          <p:cNvSpPr txBox="1">
            <a:spLocks/>
          </p:cNvSpPr>
          <p:nvPr/>
        </p:nvSpPr>
        <p:spPr>
          <a:xfrm>
            <a:off x="187569" y="93825"/>
            <a:ext cx="10515600" cy="435428"/>
          </a:xfrm>
          <a:prstGeom prst="rect">
            <a:avLst/>
          </a:prstGeom>
          <a:noFill/>
          <a:ln>
            <a:noFill/>
          </a:ln>
        </p:spPr>
        <p:txBody>
          <a:bodyPr>
            <a:normAutofit lnSpcReduction="10000"/>
          </a:bodyPr>
          <a:lstStyle>
            <a:lvl1pPr algn="l" rtl="0" eaLnBrk="0" fontAlgn="base" hangingPunct="0">
              <a:spcBef>
                <a:spcPct val="0"/>
              </a:spcBef>
              <a:spcAft>
                <a:spcPct val="0"/>
              </a:spcAft>
              <a:defRPr sz="2400">
                <a:solidFill>
                  <a:srgbClr val="007377"/>
                </a:solidFill>
                <a:latin typeface="Poppins Medium" panose="00000600000000000000" pitchFamily="2" charset="0"/>
                <a:ea typeface="+mj-ea"/>
                <a:cs typeface="Poppins Medium" panose="00000600000000000000" pitchFamily="2" charset="0"/>
              </a:defRPr>
            </a:lvl1pPr>
            <a:lvl2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2pPr>
            <a:lvl3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3pPr>
            <a:lvl4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4pPr>
            <a:lvl5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5pPr>
            <a:lvl6pPr marL="4572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a:lstStyle>
          <a:p>
            <a:pPr algn="just"/>
            <a:r>
              <a:rPr lang="en-US" sz="2400" b="1" dirty="0">
                <a:solidFill>
                  <a:srgbClr val="007377"/>
                </a:solidFill>
                <a:latin typeface="+mn-lt"/>
                <a:cs typeface="Poppins Medium" panose="00000600000000000000" pitchFamily="2" charset="0"/>
              </a:rPr>
              <a:t>Specific Legal Challenges Faced by Highway Operators</a:t>
            </a:r>
            <a:endParaRPr lang="en-US" sz="2500" b="1" kern="0" dirty="0">
              <a:latin typeface="+mn-lt"/>
            </a:endParaRPr>
          </a:p>
        </p:txBody>
      </p:sp>
      <p:sp>
        <p:nvSpPr>
          <p:cNvPr id="4" name="Content Placeholder 2">
            <a:extLst>
              <a:ext uri="{FF2B5EF4-FFF2-40B4-BE49-F238E27FC236}">
                <a16:creationId xmlns:a16="http://schemas.microsoft.com/office/drawing/2014/main" id="{91941DB7-439B-76CC-DDDC-70AA57371CEF}"/>
              </a:ext>
            </a:extLst>
          </p:cNvPr>
          <p:cNvSpPr txBox="1">
            <a:spLocks/>
          </p:cNvSpPr>
          <p:nvPr/>
        </p:nvSpPr>
        <p:spPr>
          <a:xfrm>
            <a:off x="81686" y="990600"/>
            <a:ext cx="11816862" cy="4876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1400" b="1" dirty="0">
                <a:solidFill>
                  <a:srgbClr val="010101"/>
                </a:solidFill>
              </a:rPr>
              <a:t>Contractual Breaches and Termination Disputes</a:t>
            </a:r>
          </a:p>
          <a:p>
            <a:pPr lvl="1"/>
            <a:r>
              <a:rPr lang="en-IN" sz="1400" dirty="0">
                <a:solidFill>
                  <a:srgbClr val="010101"/>
                </a:solidFill>
              </a:rPr>
              <a:t>Concession agreements with NHAI often lead to disputes over scope changes, delays in approvals (e.g., General Arrangement Drawing by Railways), or premature termination due to defaults by either party.</a:t>
            </a:r>
          </a:p>
          <a:p>
            <a:r>
              <a:rPr lang="en-IN" sz="1400" b="1" dirty="0">
                <a:solidFill>
                  <a:srgbClr val="010101"/>
                </a:solidFill>
              </a:rPr>
              <a:t>Road Safety and Liability for Accidents</a:t>
            </a:r>
          </a:p>
          <a:p>
            <a:pPr lvl="1"/>
            <a:r>
              <a:rPr lang="en-IN" sz="1400" dirty="0">
                <a:solidFill>
                  <a:srgbClr val="010101"/>
                </a:solidFill>
              </a:rPr>
              <a:t>Highway operators face legal exposure for accidents due to poor maintenance, inadequate signage, or design flaws. National Highways account for 36% of India’s 171,000 road fatalities (2022), despite being 2% of the road network.</a:t>
            </a:r>
          </a:p>
          <a:p>
            <a:r>
              <a:rPr lang="en-IN" sz="1400" b="1" dirty="0">
                <a:solidFill>
                  <a:srgbClr val="010101"/>
                </a:solidFill>
              </a:rPr>
              <a:t>Regulatory and Policy Instability</a:t>
            </a:r>
          </a:p>
          <a:p>
            <a:pPr lvl="1"/>
            <a:r>
              <a:rPr lang="en-IN" sz="1400" dirty="0">
                <a:solidFill>
                  <a:srgbClr val="010101"/>
                </a:solidFill>
              </a:rPr>
              <a:t>Inconsistent highway development policies and lack of coordination among agencies (e.g., NHAI, state governments, RTOs) create uncertainty. Overloading, legalized by some states via special tokens, violates the Motor Vehicles Act and damages roads. Enforcement is weak any which way. </a:t>
            </a:r>
          </a:p>
          <a:p>
            <a:pPr lvl="1"/>
            <a:r>
              <a:rPr lang="en-IN" sz="1400" dirty="0">
                <a:solidFill>
                  <a:srgbClr val="010101"/>
                </a:solidFill>
              </a:rPr>
              <a:t>Environmental clearances (rules change as per State)/LARR requires social impact assessment. </a:t>
            </a:r>
          </a:p>
          <a:p>
            <a:endParaRPr lang="en-IN" sz="1400" dirty="0">
              <a:solidFill>
                <a:srgbClr val="010101"/>
              </a:solidFill>
            </a:endParaRPr>
          </a:p>
          <a:p>
            <a:pPr lvl="1"/>
            <a:endParaRPr lang="en-US" sz="1400" dirty="0">
              <a:cs typeface="Times New Roman" panose="02020603050405020304" pitchFamily="18" charset="0"/>
            </a:endParaRPr>
          </a:p>
        </p:txBody>
      </p:sp>
    </p:spTree>
    <p:extLst>
      <p:ext uri="{BB962C8B-B14F-4D97-AF65-F5344CB8AC3E}">
        <p14:creationId xmlns:p14="http://schemas.microsoft.com/office/powerpoint/2010/main" val="649010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8CAB1-38C5-8BF1-725C-69EB48EC6A5A}"/>
            </a:ext>
          </a:extLst>
        </p:cNvPr>
        <p:cNvGrpSpPr/>
        <p:nvPr/>
      </p:nvGrpSpPr>
      <p:grpSpPr>
        <a:xfrm>
          <a:off x="0" y="0"/>
          <a:ext cx="0" cy="0"/>
          <a:chOff x="0" y="0"/>
          <a:chExt cx="0" cy="0"/>
        </a:xfrm>
      </p:grpSpPr>
      <p:pic>
        <p:nvPicPr>
          <p:cNvPr id="3" name="Picture 2" descr="A white background with many logos&#10;&#10;AI-generated content may be incorrect.">
            <a:extLst>
              <a:ext uri="{FF2B5EF4-FFF2-40B4-BE49-F238E27FC236}">
                <a16:creationId xmlns:a16="http://schemas.microsoft.com/office/drawing/2014/main" id="{E65DBDA4-C395-2979-99A6-60764639352E}"/>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itle 1">
            <a:extLst>
              <a:ext uri="{FF2B5EF4-FFF2-40B4-BE49-F238E27FC236}">
                <a16:creationId xmlns:a16="http://schemas.microsoft.com/office/drawing/2014/main" id="{0F45EC7C-4C93-2EEA-D51D-5FAEE5D21C04}"/>
              </a:ext>
            </a:extLst>
          </p:cNvPr>
          <p:cNvSpPr txBox="1">
            <a:spLocks/>
          </p:cNvSpPr>
          <p:nvPr/>
        </p:nvSpPr>
        <p:spPr>
          <a:xfrm>
            <a:off x="213755" y="40483"/>
            <a:ext cx="10515600" cy="452727"/>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400" b="1" dirty="0">
                <a:solidFill>
                  <a:srgbClr val="007377"/>
                </a:solidFill>
                <a:latin typeface="+mn-lt"/>
                <a:cs typeface="Poppins Medium" panose="00000600000000000000" pitchFamily="2" charset="0"/>
              </a:rPr>
              <a:t>Solutions and Best Practices</a:t>
            </a:r>
            <a:endParaRPr lang="en-US" sz="2400" b="1" dirty="0">
              <a:solidFill>
                <a:srgbClr val="007377"/>
              </a:solidFill>
              <a:latin typeface="+mn-lt"/>
              <a:cs typeface="Poppins Medium" panose="00000600000000000000" pitchFamily="2" charset="0"/>
            </a:endParaRPr>
          </a:p>
        </p:txBody>
      </p:sp>
      <p:sp>
        <p:nvSpPr>
          <p:cNvPr id="4" name="Content Placeholder 2">
            <a:extLst>
              <a:ext uri="{FF2B5EF4-FFF2-40B4-BE49-F238E27FC236}">
                <a16:creationId xmlns:a16="http://schemas.microsoft.com/office/drawing/2014/main" id="{4B69411A-D6D3-EFAD-FAD4-0EB8D482CC56}"/>
              </a:ext>
            </a:extLst>
          </p:cNvPr>
          <p:cNvSpPr txBox="1">
            <a:spLocks/>
          </p:cNvSpPr>
          <p:nvPr/>
        </p:nvSpPr>
        <p:spPr>
          <a:xfrm>
            <a:off x="0" y="958959"/>
            <a:ext cx="12110720" cy="573029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dirty="0">
                <a:solidFill>
                  <a:srgbClr val="010101"/>
                </a:solidFill>
              </a:rPr>
              <a:t>Legal &amp; Contractual Measures:</a:t>
            </a:r>
          </a:p>
          <a:p>
            <a:pPr lvl="1"/>
            <a:r>
              <a:rPr lang="en-US" sz="1400" dirty="0">
                <a:solidFill>
                  <a:srgbClr val="010101"/>
                </a:solidFill>
              </a:rPr>
              <a:t>Fast Track Arbitration: Mandatory 12-18 months period. For Sec.34/37 also mandate timeline for courts else deemed dismissal of application. </a:t>
            </a:r>
          </a:p>
          <a:p>
            <a:pPr lvl="1"/>
            <a:r>
              <a:rPr lang="en-US" sz="1400" dirty="0">
                <a:solidFill>
                  <a:srgbClr val="010101"/>
                </a:solidFill>
              </a:rPr>
              <a:t>Specialized Arbitration Benches in Courts – Dedicated to hear Sec. 34/37 only.</a:t>
            </a:r>
          </a:p>
          <a:p>
            <a:pPr lvl="1"/>
            <a:r>
              <a:rPr lang="en-US" sz="1400" dirty="0">
                <a:solidFill>
                  <a:srgbClr val="010101"/>
                </a:solidFill>
              </a:rPr>
              <a:t>Modern age Arbitrators: Have people from industry as arbitrators and not merely the retired judges. </a:t>
            </a:r>
          </a:p>
          <a:p>
            <a:pPr lvl="1">
              <a:lnSpc>
                <a:spcPts val="1500"/>
              </a:lnSpc>
            </a:pPr>
            <a:r>
              <a:rPr lang="en-IN" sz="1400" dirty="0">
                <a:solidFill>
                  <a:srgbClr val="010101"/>
                </a:solidFill>
              </a:rPr>
              <a:t>Mediation First: Promote pre-arbitration mediation under the Commercial Courts Act, 2015, to settle disputes amicably, avoiding costly Section 34/37 litigation.</a:t>
            </a:r>
          </a:p>
          <a:p>
            <a:pPr lvl="1">
              <a:lnSpc>
                <a:spcPts val="1500"/>
              </a:lnSpc>
            </a:pPr>
            <a:r>
              <a:rPr lang="en-IN" sz="1400" dirty="0">
                <a:solidFill>
                  <a:srgbClr val="010101"/>
                </a:solidFill>
              </a:rPr>
              <a:t>Award Transparency: Require arbitral tribunals to publish reasoned awards, aligning with </a:t>
            </a:r>
            <a:r>
              <a:rPr lang="en-IN" sz="1400" dirty="0" err="1">
                <a:solidFill>
                  <a:srgbClr val="010101"/>
                </a:solidFill>
              </a:rPr>
              <a:t>Ssangyong</a:t>
            </a:r>
            <a:r>
              <a:rPr lang="en-IN" sz="1400" dirty="0">
                <a:solidFill>
                  <a:srgbClr val="010101"/>
                </a:solidFill>
              </a:rPr>
              <a:t> (2019), to reduce Section 34 challenges for procedural unfairness.</a:t>
            </a:r>
          </a:p>
          <a:p>
            <a:r>
              <a:rPr lang="en-US" sz="1400" b="1" dirty="0">
                <a:solidFill>
                  <a:srgbClr val="010101"/>
                </a:solidFill>
              </a:rPr>
              <a:t>Policy Reforms:</a:t>
            </a:r>
          </a:p>
          <a:p>
            <a:pPr lvl="1"/>
            <a:r>
              <a:rPr lang="en-IN" sz="1400" dirty="0">
                <a:solidFill>
                  <a:srgbClr val="010101"/>
                </a:solidFill>
              </a:rPr>
              <a:t>Transparent Compensation Mechanisms: Implement market-based compensation aligned with the  LARR Act. Conduct independent audits of land valuations to ensure fairness, reducing disputes like those in Punjab where farmers demanded Rs 1.5 crore per acre against NHAI’s Rs 25 lakh.</a:t>
            </a:r>
          </a:p>
          <a:p>
            <a:pPr lvl="1"/>
            <a:r>
              <a:rPr lang="en-IN" sz="1400" dirty="0">
                <a:solidFill>
                  <a:srgbClr val="010101"/>
                </a:solidFill>
              </a:rPr>
              <a:t>Pre-Project Community Engagement.</a:t>
            </a:r>
          </a:p>
          <a:p>
            <a:pPr lvl="1"/>
            <a:r>
              <a:rPr lang="en-IN" sz="1400" dirty="0">
                <a:solidFill>
                  <a:srgbClr val="010101"/>
                </a:solidFill>
              </a:rPr>
              <a:t>Dedicated Land Acquisition Tribunals: Establish fast-track tribunals to resolve compensation disputes, reducing court backlogs.</a:t>
            </a:r>
          </a:p>
          <a:p>
            <a:pPr lvl="1"/>
            <a:r>
              <a:rPr lang="en-IN" sz="1400" dirty="0">
                <a:solidFill>
                  <a:srgbClr val="010101"/>
                </a:solidFill>
              </a:rPr>
              <a:t>Digital Land Records: Use blockchain-based land registries to verify ownership and prevent disputes, ensuring encumbrance-free land handover.</a:t>
            </a:r>
          </a:p>
          <a:p>
            <a:r>
              <a:rPr lang="en-IN" sz="1400" b="1" dirty="0">
                <a:solidFill>
                  <a:srgbClr val="010101"/>
                </a:solidFill>
              </a:rPr>
              <a:t>Toll Related issues may be addressed:</a:t>
            </a:r>
          </a:p>
          <a:p>
            <a:pPr lvl="1"/>
            <a:r>
              <a:rPr lang="en-IN" sz="1400" dirty="0">
                <a:solidFill>
                  <a:srgbClr val="010101"/>
                </a:solidFill>
              </a:rPr>
              <a:t>Fixed Concession Period / Dynamic Toll Adjustment/ Revenue Sharing Models/Public Awareness Campaigns.</a:t>
            </a:r>
          </a:p>
          <a:p>
            <a:pPr lvl="1"/>
            <a:endParaRPr lang="en-US" sz="1400" dirty="0">
              <a:cs typeface="Times New Roman" panose="02020603050405020304" pitchFamily="18" charset="0"/>
            </a:endParaRPr>
          </a:p>
        </p:txBody>
      </p:sp>
    </p:spTree>
    <p:extLst>
      <p:ext uri="{BB962C8B-B14F-4D97-AF65-F5344CB8AC3E}">
        <p14:creationId xmlns:p14="http://schemas.microsoft.com/office/powerpoint/2010/main" val="914139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6221A-A209-8092-29F2-284684916C8C}"/>
            </a:ext>
          </a:extLst>
        </p:cNvPr>
        <p:cNvGrpSpPr/>
        <p:nvPr/>
      </p:nvGrpSpPr>
      <p:grpSpPr>
        <a:xfrm>
          <a:off x="0" y="0"/>
          <a:ext cx="0" cy="0"/>
          <a:chOff x="0" y="0"/>
          <a:chExt cx="0" cy="0"/>
        </a:xfrm>
      </p:grpSpPr>
      <p:pic>
        <p:nvPicPr>
          <p:cNvPr id="3" name="Picture 2" descr="A white background with many logos&#10;&#10;AI-generated content may be incorrect.">
            <a:extLst>
              <a:ext uri="{FF2B5EF4-FFF2-40B4-BE49-F238E27FC236}">
                <a16:creationId xmlns:a16="http://schemas.microsoft.com/office/drawing/2014/main" id="{5506BCBA-A152-6573-F251-96B15842D636}"/>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itle 1">
            <a:extLst>
              <a:ext uri="{FF2B5EF4-FFF2-40B4-BE49-F238E27FC236}">
                <a16:creationId xmlns:a16="http://schemas.microsoft.com/office/drawing/2014/main" id="{8F8C2623-AE46-5800-556A-7FA2C933A9CC}"/>
              </a:ext>
            </a:extLst>
          </p:cNvPr>
          <p:cNvSpPr txBox="1">
            <a:spLocks/>
          </p:cNvSpPr>
          <p:nvPr/>
        </p:nvSpPr>
        <p:spPr>
          <a:xfrm>
            <a:off x="120602" y="205759"/>
            <a:ext cx="10515600" cy="452727"/>
          </a:xfrm>
        </p:spPr>
        <p:txBody>
          <a:bodyPr/>
          <a:lstStyle>
            <a:lvl1pPr algn="l" rtl="0" eaLnBrk="0" fontAlgn="base" hangingPunct="0">
              <a:spcBef>
                <a:spcPct val="0"/>
              </a:spcBef>
              <a:spcAft>
                <a:spcPct val="0"/>
              </a:spcAft>
              <a:defRPr sz="2400">
                <a:solidFill>
                  <a:schemeClr val="accent3"/>
                </a:solidFill>
                <a:latin typeface="Book Antiqua" panose="02040602050305030304" pitchFamily="18" charset="0"/>
                <a:ea typeface="+mj-ea"/>
                <a:cs typeface="+mj-cs"/>
              </a:defRPr>
            </a:lvl1pPr>
            <a:lvl2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2pPr>
            <a:lvl3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3pPr>
            <a:lvl4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4pPr>
            <a:lvl5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5pPr>
            <a:lvl6pPr marL="4572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a:lstStyle>
          <a:p>
            <a:r>
              <a:rPr lang="en-IN" b="1" kern="0" dirty="0">
                <a:solidFill>
                  <a:srgbClr val="007377"/>
                </a:solidFill>
                <a:latin typeface="+mn-lt"/>
                <a:cs typeface="Poppins Medium" panose="00000600000000000000" pitchFamily="2" charset="0"/>
              </a:rPr>
              <a:t>Solutions and Best Practices</a:t>
            </a:r>
            <a:endParaRPr lang="en-US" b="1" kern="0" dirty="0">
              <a:solidFill>
                <a:srgbClr val="007377"/>
              </a:solidFill>
              <a:latin typeface="+mn-lt"/>
              <a:cs typeface="Poppins Medium" panose="00000600000000000000" pitchFamily="2" charset="0"/>
            </a:endParaRPr>
          </a:p>
        </p:txBody>
      </p:sp>
      <p:sp>
        <p:nvSpPr>
          <p:cNvPr id="4" name="Content Placeholder 2">
            <a:extLst>
              <a:ext uri="{FF2B5EF4-FFF2-40B4-BE49-F238E27FC236}">
                <a16:creationId xmlns:a16="http://schemas.microsoft.com/office/drawing/2014/main" id="{189E7647-4200-A056-CCD8-1D33CE4F321C}"/>
              </a:ext>
            </a:extLst>
          </p:cNvPr>
          <p:cNvSpPr txBox="1">
            <a:spLocks/>
          </p:cNvSpPr>
          <p:nvPr/>
        </p:nvSpPr>
        <p:spPr>
          <a:xfrm>
            <a:off x="0" y="1047201"/>
            <a:ext cx="11720944" cy="542208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1400" b="1" dirty="0">
                <a:solidFill>
                  <a:srgbClr val="010101"/>
                </a:solidFill>
              </a:rPr>
              <a:t>Mitigating Road Safety Liabilities:</a:t>
            </a:r>
          </a:p>
          <a:p>
            <a:pPr lvl="1"/>
            <a:r>
              <a:rPr lang="en-IN" sz="1400" dirty="0">
                <a:solidFill>
                  <a:srgbClr val="010101"/>
                </a:solidFill>
              </a:rPr>
              <a:t>Mandatory Safety Audits: Conduct regular third-party safety audits to ensure compliance with Indian Road Congress (IRC) standards, addressing issues like poor signage or geometric designs. </a:t>
            </a:r>
          </a:p>
          <a:p>
            <a:pPr lvl="1"/>
            <a:r>
              <a:rPr lang="en-IN" sz="1400" dirty="0">
                <a:solidFill>
                  <a:srgbClr val="010101"/>
                </a:solidFill>
              </a:rPr>
              <a:t>Clear Indemnity Clauses: Include clauses in contracts shifting design-related liabilities to NHAI or consultants, reducing operator exposure. </a:t>
            </a:r>
          </a:p>
          <a:p>
            <a:pPr lvl="1"/>
            <a:r>
              <a:rPr lang="en-IN" sz="1400" dirty="0">
                <a:solidFill>
                  <a:srgbClr val="010101"/>
                </a:solidFill>
              </a:rPr>
              <a:t>Technology Integration: Deploy AI-based traffic monitoring and IoT sensors for real-time maintenance alerts, improving safety and deflecting tort claims under the Motor Vehicles Act, 1988.</a:t>
            </a:r>
          </a:p>
          <a:p>
            <a:pPr lvl="1"/>
            <a:r>
              <a:rPr lang="en-IN" sz="1400" dirty="0">
                <a:solidFill>
                  <a:srgbClr val="010101"/>
                </a:solidFill>
              </a:rPr>
              <a:t>Insurance Mechanisms: Mandate comprehensive liability insurance for operators to cover accident claims, reducing financial risks and arbitration over indemnities.</a:t>
            </a:r>
          </a:p>
          <a:p>
            <a:r>
              <a:rPr lang="en-IN" sz="1400" b="1" dirty="0">
                <a:solidFill>
                  <a:srgbClr val="010101"/>
                </a:solidFill>
              </a:rPr>
              <a:t>Environment and Social Issues:</a:t>
            </a:r>
          </a:p>
          <a:p>
            <a:pPr lvl="1"/>
            <a:r>
              <a:rPr lang="en-IN" sz="1400" dirty="0">
                <a:solidFill>
                  <a:srgbClr val="010101"/>
                </a:solidFill>
              </a:rPr>
              <a:t>Proactive Clearances: Obtain environmental clearances under the Environment Protection Act, 1986, before bidding, using GIS-based impact assessments to pre-empt PILs.</a:t>
            </a:r>
          </a:p>
          <a:p>
            <a:pPr lvl="1"/>
            <a:r>
              <a:rPr lang="en-IN" sz="1400" dirty="0">
                <a:solidFill>
                  <a:srgbClr val="010101"/>
                </a:solidFill>
              </a:rPr>
              <a:t>Social Impact Mitigation: Implement robust rehabilitation plans under the LARR Act, offering skill training or alternative livelihoods to affected communities, reducing resistance like Punjab’s farmer protests.</a:t>
            </a:r>
          </a:p>
          <a:p>
            <a:pPr lvl="1"/>
            <a:endParaRPr lang="en-IN" sz="1400" dirty="0">
              <a:solidFill>
                <a:srgbClr val="000000"/>
              </a:solidFill>
              <a:cs typeface="Times New Roman" panose="02020603050405020304" pitchFamily="18" charset="0"/>
            </a:endParaRPr>
          </a:p>
          <a:p>
            <a:pPr lvl="1"/>
            <a:endParaRPr lang="en-US" sz="1400" dirty="0">
              <a:cs typeface="Times New Roman" panose="02020603050405020304" pitchFamily="18" charset="0"/>
            </a:endParaRPr>
          </a:p>
        </p:txBody>
      </p:sp>
    </p:spTree>
    <p:extLst>
      <p:ext uri="{BB962C8B-B14F-4D97-AF65-F5344CB8AC3E}">
        <p14:creationId xmlns:p14="http://schemas.microsoft.com/office/powerpoint/2010/main" val="1147898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52432-EF76-722E-4260-BEA58668F5DB}"/>
            </a:ext>
          </a:extLst>
        </p:cNvPr>
        <p:cNvGrpSpPr/>
        <p:nvPr/>
      </p:nvGrpSpPr>
      <p:grpSpPr>
        <a:xfrm>
          <a:off x="0" y="0"/>
          <a:ext cx="0" cy="0"/>
          <a:chOff x="0" y="0"/>
          <a:chExt cx="0" cy="0"/>
        </a:xfrm>
      </p:grpSpPr>
      <p:pic>
        <p:nvPicPr>
          <p:cNvPr id="3" name="Picture 2" descr="A white background with many logos&#10;&#10;AI-generated content may be incorrect.">
            <a:extLst>
              <a:ext uri="{FF2B5EF4-FFF2-40B4-BE49-F238E27FC236}">
                <a16:creationId xmlns:a16="http://schemas.microsoft.com/office/drawing/2014/main" id="{085AC1BB-2FD2-BABF-4D54-C027BE056C61}"/>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itle 4">
            <a:extLst>
              <a:ext uri="{FF2B5EF4-FFF2-40B4-BE49-F238E27FC236}">
                <a16:creationId xmlns:a16="http://schemas.microsoft.com/office/drawing/2014/main" id="{13E07F53-B1D0-C543-63C4-2C6DA9C41549}"/>
              </a:ext>
            </a:extLst>
          </p:cNvPr>
          <p:cNvSpPr txBox="1">
            <a:spLocks/>
          </p:cNvSpPr>
          <p:nvPr/>
        </p:nvSpPr>
        <p:spPr>
          <a:xfrm>
            <a:off x="104609" y="1805049"/>
            <a:ext cx="4146757" cy="452716"/>
          </a:xfrm>
          <a:prstGeom prst="rect">
            <a:avLst/>
          </a:prstGeom>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b="1" dirty="0">
                <a:latin typeface="Bookman Old Style" panose="02050604050505020204" pitchFamily="18" charset="0"/>
              </a:rPr>
            </a:br>
            <a:r>
              <a:rPr lang="en-US" sz="8000" b="1" dirty="0">
                <a:latin typeface="+mn-lt"/>
              </a:rPr>
              <a:t>CASE LAWS</a:t>
            </a:r>
            <a:endParaRPr lang="en-US" sz="8000" dirty="0">
              <a:latin typeface="+mn-lt"/>
            </a:endParaRPr>
          </a:p>
        </p:txBody>
      </p:sp>
      <p:sp>
        <p:nvSpPr>
          <p:cNvPr id="4" name="TextBox 3">
            <a:extLst>
              <a:ext uri="{FF2B5EF4-FFF2-40B4-BE49-F238E27FC236}">
                <a16:creationId xmlns:a16="http://schemas.microsoft.com/office/drawing/2014/main" id="{09236918-500B-F762-F33A-0F1EE0499E01}"/>
              </a:ext>
            </a:extLst>
          </p:cNvPr>
          <p:cNvSpPr txBox="1"/>
          <p:nvPr/>
        </p:nvSpPr>
        <p:spPr>
          <a:xfrm>
            <a:off x="-23751" y="2267597"/>
            <a:ext cx="8920976" cy="1477328"/>
          </a:xfrm>
          <a:prstGeom prst="rect">
            <a:avLst/>
          </a:prstGeom>
          <a:noFill/>
        </p:spPr>
        <p:txBody>
          <a:bodyPr wrap="square" rtlCol="0">
            <a:spAutoFit/>
          </a:bodyPr>
          <a:lstStyle/>
          <a:p>
            <a:pPr marL="457200" indent="-457200" algn="l">
              <a:buFont typeface="Arial" panose="020B0604020202020204" pitchFamily="34" charset="0"/>
              <a:buChar char="•"/>
            </a:pPr>
            <a:r>
              <a:rPr lang="en-US" dirty="0">
                <a:solidFill>
                  <a:srgbClr val="050505"/>
                </a:solidFill>
                <a:cs typeface="Times New Roman" panose="02020603050405020304" pitchFamily="18" charset="0"/>
              </a:rPr>
              <a:t>Delhi Gurgaon Expressway</a:t>
            </a:r>
          </a:p>
          <a:p>
            <a:pPr marL="457200" indent="-457200" algn="l">
              <a:buFont typeface="Arial" panose="020B0604020202020204" pitchFamily="34" charset="0"/>
              <a:buChar char="•"/>
            </a:pPr>
            <a:r>
              <a:rPr lang="en-US" dirty="0">
                <a:solidFill>
                  <a:srgbClr val="050505"/>
                </a:solidFill>
                <a:cs typeface="Times New Roman" panose="02020603050405020304" pitchFamily="18" charset="0"/>
              </a:rPr>
              <a:t>Reliance Infra (TKTR) v. NHAI</a:t>
            </a:r>
          </a:p>
          <a:p>
            <a:pPr marL="457200" indent="-457200" algn="l">
              <a:buFont typeface="Arial" panose="020B0604020202020204" pitchFamily="34" charset="0"/>
              <a:buChar char="•"/>
            </a:pPr>
            <a:r>
              <a:rPr lang="en-US" dirty="0">
                <a:solidFill>
                  <a:srgbClr val="050505"/>
                </a:solidFill>
                <a:cs typeface="Times New Roman" panose="02020603050405020304" pitchFamily="18" charset="0"/>
              </a:rPr>
              <a:t>DMRC v. DAMEPL</a:t>
            </a:r>
          </a:p>
          <a:p>
            <a:pPr marL="457200" indent="-457200" algn="l">
              <a:buFont typeface="Arial" panose="020B0604020202020204" pitchFamily="34" charset="0"/>
              <a:buChar char="•"/>
            </a:pPr>
            <a:r>
              <a:rPr lang="en-US" dirty="0">
                <a:solidFill>
                  <a:srgbClr val="050505"/>
                </a:solidFill>
                <a:cs typeface="Times New Roman" panose="02020603050405020304" pitchFamily="18" charset="0"/>
              </a:rPr>
              <a:t>Afcon Infra v. Ircon</a:t>
            </a:r>
          </a:p>
          <a:p>
            <a:pPr marL="457200" indent="-457200" algn="l">
              <a:buFont typeface="Arial" panose="020B0604020202020204" pitchFamily="34" charset="0"/>
              <a:buChar char="•"/>
            </a:pPr>
            <a:r>
              <a:rPr lang="en-US" dirty="0">
                <a:solidFill>
                  <a:srgbClr val="050505"/>
                </a:solidFill>
                <a:cs typeface="Times New Roman" panose="02020603050405020304" pitchFamily="18" charset="0"/>
              </a:rPr>
              <a:t>Gayatri </a:t>
            </a:r>
            <a:r>
              <a:rPr lang="en-US" dirty="0" err="1">
                <a:solidFill>
                  <a:srgbClr val="050505"/>
                </a:solidFill>
                <a:cs typeface="Times New Roman" panose="02020603050405020304" pitchFamily="18" charset="0"/>
              </a:rPr>
              <a:t>Balasamy</a:t>
            </a:r>
            <a:r>
              <a:rPr lang="en-US" dirty="0">
                <a:solidFill>
                  <a:srgbClr val="050505"/>
                </a:solidFill>
                <a:cs typeface="Times New Roman" panose="02020603050405020304" pitchFamily="18" charset="0"/>
              </a:rPr>
              <a:t> v. NHAI </a:t>
            </a:r>
          </a:p>
        </p:txBody>
      </p:sp>
      <p:sp>
        <p:nvSpPr>
          <p:cNvPr id="5" name="Slide Number Placeholder 2">
            <a:extLst>
              <a:ext uri="{FF2B5EF4-FFF2-40B4-BE49-F238E27FC236}">
                <a16:creationId xmlns:a16="http://schemas.microsoft.com/office/drawing/2014/main" id="{B5D090A9-0E6F-6669-5BCB-4FB2D823B21E}"/>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0CB7AF-D7B7-4025-840F-929172BB8F7C}" type="slidenum">
              <a:rPr lang="en-IN" smtClean="0"/>
              <a:pPr/>
              <a:t>17</a:t>
            </a:fld>
            <a:endParaRPr lang="en-IN"/>
          </a:p>
        </p:txBody>
      </p:sp>
    </p:spTree>
    <p:extLst>
      <p:ext uri="{BB962C8B-B14F-4D97-AF65-F5344CB8AC3E}">
        <p14:creationId xmlns:p14="http://schemas.microsoft.com/office/powerpoint/2010/main" val="979365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84B5B-9660-55B9-53B3-CDC5288B3B1A}"/>
            </a:ext>
          </a:extLst>
        </p:cNvPr>
        <p:cNvGrpSpPr/>
        <p:nvPr/>
      </p:nvGrpSpPr>
      <p:grpSpPr>
        <a:xfrm>
          <a:off x="0" y="0"/>
          <a:ext cx="0" cy="0"/>
          <a:chOff x="0" y="0"/>
          <a:chExt cx="0" cy="0"/>
        </a:xfrm>
      </p:grpSpPr>
      <p:pic>
        <p:nvPicPr>
          <p:cNvPr id="3" name="Picture 2" descr="A white background with many logos&#10;&#10;AI-generated content may be incorrect.">
            <a:extLst>
              <a:ext uri="{FF2B5EF4-FFF2-40B4-BE49-F238E27FC236}">
                <a16:creationId xmlns:a16="http://schemas.microsoft.com/office/drawing/2014/main" id="{BE18020E-46F6-2B63-A4E2-5350D84B524E}"/>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Content Placeholder 2">
            <a:extLst>
              <a:ext uri="{FF2B5EF4-FFF2-40B4-BE49-F238E27FC236}">
                <a16:creationId xmlns:a16="http://schemas.microsoft.com/office/drawing/2014/main" id="{0F53C5D2-D9A9-EB1B-3B27-2F47E6BA8D28}"/>
              </a:ext>
            </a:extLst>
          </p:cNvPr>
          <p:cNvSpPr txBox="1">
            <a:spLocks/>
          </p:cNvSpPr>
          <p:nvPr/>
        </p:nvSpPr>
        <p:spPr>
          <a:xfrm>
            <a:off x="203315" y="1018521"/>
            <a:ext cx="11785370" cy="58381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tabLst>
                <a:tab pos="457200" algn="l"/>
              </a:tabLst>
            </a:pPr>
            <a:r>
              <a:rPr lang="en-IN" sz="1400" b="1" dirty="0">
                <a:solidFill>
                  <a:srgbClr val="010101"/>
                </a:solidFill>
              </a:rPr>
              <a:t>Project Overview</a:t>
            </a:r>
          </a:p>
          <a:p>
            <a:pPr lvl="1" algn="just">
              <a:tabLst>
                <a:tab pos="457200" algn="l"/>
              </a:tabLst>
            </a:pPr>
            <a:r>
              <a:rPr lang="en-IN" sz="1400" dirty="0">
                <a:solidFill>
                  <a:srgbClr val="010101"/>
                </a:solidFill>
              </a:rPr>
              <a:t>27.7 km, 6/8-lane BOT project, commissioned 2008</a:t>
            </a:r>
          </a:p>
          <a:p>
            <a:pPr lvl="1" algn="just">
              <a:tabLst>
                <a:tab pos="457200" algn="l"/>
              </a:tabLst>
            </a:pPr>
            <a:r>
              <a:rPr lang="en-IN" sz="1400" dirty="0">
                <a:solidFill>
                  <a:srgbClr val="010101"/>
                </a:solidFill>
              </a:rPr>
              <a:t>Concessionaire: Delhi Gurgaon Super Connectivity Ltd. (DGSCL)</a:t>
            </a:r>
          </a:p>
          <a:p>
            <a:pPr lvl="1" algn="just">
              <a:tabLst>
                <a:tab pos="457200" algn="l"/>
              </a:tabLst>
            </a:pPr>
            <a:r>
              <a:rPr lang="en-IN" sz="1400" dirty="0">
                <a:solidFill>
                  <a:srgbClr val="010101"/>
                </a:solidFill>
              </a:rPr>
              <a:t>20-year concession, negative grant (Rs 61 crore to NHAI)</a:t>
            </a:r>
          </a:p>
          <a:p>
            <a:pPr algn="just">
              <a:tabLst>
                <a:tab pos="457200" algn="l"/>
              </a:tabLst>
            </a:pPr>
            <a:r>
              <a:rPr lang="en-IN" sz="1400" b="1" dirty="0">
                <a:solidFill>
                  <a:srgbClr val="010101"/>
                </a:solidFill>
              </a:rPr>
              <a:t>Arbitration Trigger (2011–2012)</a:t>
            </a:r>
          </a:p>
          <a:p>
            <a:pPr lvl="1" algn="just">
              <a:tabLst>
                <a:tab pos="457200" algn="l"/>
              </a:tabLst>
            </a:pPr>
            <a:r>
              <a:rPr lang="en-IN" sz="1400" dirty="0">
                <a:solidFill>
                  <a:srgbClr val="010101"/>
                </a:solidFill>
              </a:rPr>
              <a:t>NHAI termination notices for:</a:t>
            </a:r>
          </a:p>
          <a:p>
            <a:pPr lvl="2" algn="just">
              <a:tabLst>
                <a:tab pos="457200" algn="l"/>
              </a:tabLst>
            </a:pPr>
            <a:r>
              <a:rPr lang="en-IN" sz="1400" dirty="0">
                <a:solidFill>
                  <a:srgbClr val="010101"/>
                </a:solidFill>
              </a:rPr>
              <a:t>Congestion failures</a:t>
            </a:r>
          </a:p>
          <a:p>
            <a:pPr lvl="2" algn="just">
              <a:tabLst>
                <a:tab pos="457200" algn="l"/>
              </a:tabLst>
            </a:pPr>
            <a:r>
              <a:rPr lang="en-IN" sz="1400" dirty="0">
                <a:solidFill>
                  <a:srgbClr val="010101"/>
                </a:solidFill>
              </a:rPr>
              <a:t>No maintenance plan</a:t>
            </a:r>
          </a:p>
          <a:p>
            <a:pPr lvl="2" algn="just">
              <a:tabLst>
                <a:tab pos="457200" algn="l"/>
              </a:tabLst>
            </a:pPr>
            <a:r>
              <a:rPr lang="en-IN" sz="1400" dirty="0">
                <a:solidFill>
                  <a:srgbClr val="010101"/>
                </a:solidFill>
              </a:rPr>
              <a:t>Unauthorized refinancing</a:t>
            </a:r>
          </a:p>
          <a:p>
            <a:pPr lvl="1" algn="just">
              <a:tabLst>
                <a:tab pos="457200" algn="l"/>
              </a:tabLst>
            </a:pPr>
            <a:r>
              <a:rPr lang="en-IN" sz="1400" dirty="0">
                <a:solidFill>
                  <a:srgbClr val="010101"/>
                </a:solidFill>
              </a:rPr>
              <a:t>Lenders (IDFC) contested, citing Rs 1,400 crore exposure</a:t>
            </a:r>
          </a:p>
          <a:p>
            <a:pPr lvl="1" algn="just">
              <a:tabLst>
                <a:tab pos="457200" algn="l"/>
              </a:tabLst>
            </a:pPr>
            <a:r>
              <a:rPr lang="en-IN" sz="1400" dirty="0">
                <a:solidFill>
                  <a:srgbClr val="010101"/>
                </a:solidFill>
              </a:rPr>
              <a:t>Section 9 plea DGSCL sought toll collection rights at </a:t>
            </a:r>
            <a:r>
              <a:rPr lang="en-IN" sz="1400" dirty="0" err="1">
                <a:solidFill>
                  <a:srgbClr val="010101"/>
                </a:solidFill>
              </a:rPr>
              <a:t>Rajokari</a:t>
            </a:r>
            <a:endParaRPr lang="en-IN" sz="1400" dirty="0">
              <a:solidFill>
                <a:srgbClr val="010101"/>
              </a:solidFill>
            </a:endParaRPr>
          </a:p>
          <a:p>
            <a:pPr algn="just">
              <a:tabLst>
                <a:tab pos="457200" algn="l"/>
              </a:tabLst>
            </a:pPr>
            <a:r>
              <a:rPr lang="en-IN" sz="1400" b="1" dirty="0">
                <a:solidFill>
                  <a:srgbClr val="010101"/>
                </a:solidFill>
              </a:rPr>
              <a:t>Key Disputes</a:t>
            </a:r>
          </a:p>
          <a:p>
            <a:pPr lvl="1" algn="just">
              <a:tabLst>
                <a:tab pos="457200" algn="l"/>
              </a:tabLst>
            </a:pPr>
            <a:r>
              <a:rPr lang="en-IN" sz="1400" dirty="0">
                <a:solidFill>
                  <a:srgbClr val="010101"/>
                </a:solidFill>
              </a:rPr>
              <a:t>Validity of termination notices</a:t>
            </a:r>
          </a:p>
          <a:p>
            <a:pPr lvl="1" algn="just">
              <a:tabLst>
                <a:tab pos="457200" algn="l"/>
              </a:tabLst>
            </a:pPr>
            <a:r>
              <a:rPr lang="en-IN" sz="1400" dirty="0">
                <a:solidFill>
                  <a:srgbClr val="010101"/>
                </a:solidFill>
              </a:rPr>
              <a:t>Toll plaza operations (11% service charge for MCD tax)</a:t>
            </a:r>
          </a:p>
          <a:p>
            <a:pPr lvl="1" algn="just">
              <a:tabLst>
                <a:tab pos="457200" algn="l"/>
              </a:tabLst>
            </a:pPr>
            <a:r>
              <a:rPr lang="en-IN" sz="1400" dirty="0">
                <a:solidFill>
                  <a:srgbClr val="010101"/>
                </a:solidFill>
              </a:rPr>
              <a:t>Lender rights amid unapproved refinancing</a:t>
            </a:r>
          </a:p>
          <a:p>
            <a:pPr algn="just">
              <a:lnSpc>
                <a:spcPct val="110000"/>
              </a:lnSpc>
              <a:tabLst>
                <a:tab pos="457200" algn="l"/>
              </a:tabLst>
            </a:pPr>
            <a:r>
              <a:rPr lang="en-IN" sz="1400" b="1" dirty="0">
                <a:solidFill>
                  <a:srgbClr val="010101"/>
                </a:solidFill>
              </a:rPr>
              <a:t>Judicial Pronouncement: </a:t>
            </a:r>
            <a:r>
              <a:rPr lang="en-IN" sz="1400" dirty="0">
                <a:solidFill>
                  <a:srgbClr val="010101"/>
                </a:solidFill>
              </a:rPr>
              <a:t>In 2014, the Delhi High Court accepted a settlement where IDFC took over the project, dismantled the </a:t>
            </a:r>
            <a:r>
              <a:rPr lang="en-IN" sz="1400" dirty="0" err="1">
                <a:solidFill>
                  <a:srgbClr val="010101"/>
                </a:solidFill>
              </a:rPr>
              <a:t>Sirhol</a:t>
            </a:r>
            <a:r>
              <a:rPr lang="en-IN" sz="1400" dirty="0">
                <a:solidFill>
                  <a:srgbClr val="010101"/>
                </a:solidFill>
              </a:rPr>
              <a:t> toll plaza (km 24), and shifted tolling to </a:t>
            </a:r>
            <a:r>
              <a:rPr lang="en-IN" sz="1400" dirty="0" err="1">
                <a:solidFill>
                  <a:srgbClr val="010101"/>
                </a:solidFill>
              </a:rPr>
              <a:t>Kherki</a:t>
            </a:r>
            <a:r>
              <a:rPr lang="en-IN" sz="1400" dirty="0">
                <a:solidFill>
                  <a:srgbClr val="010101"/>
                </a:solidFill>
              </a:rPr>
              <a:t> Dhaula (km 42), ending arbitration disputes. The court directed IDFC to appoint a new concessionaire within 90 days, resolving claims against DGSCL and NHAI.</a:t>
            </a:r>
          </a:p>
          <a:p>
            <a:pPr algn="just">
              <a:buSzPts val="1000"/>
              <a:buFont typeface="Wingdings" pitchFamily="2" charset="2"/>
              <a:buChar char="v"/>
              <a:tabLst>
                <a:tab pos="914400" algn="l"/>
              </a:tabLst>
            </a:pPr>
            <a:endParaRPr lang="en-IN" sz="1400" b="1" kern="100" dirty="0">
              <a:ea typeface="Aptos" panose="020B0004020202020204" pitchFamily="34" charset="0"/>
              <a:cs typeface="Times New Roman" panose="02020603050405020304" pitchFamily="18" charset="0"/>
            </a:endParaRPr>
          </a:p>
          <a:p>
            <a:pPr algn="just">
              <a:lnSpc>
                <a:spcPts val="1500"/>
              </a:lnSpc>
              <a:buFont typeface="Arial" panose="020B0604020202020204" pitchFamily="34" charset="0"/>
              <a:buNone/>
            </a:pPr>
            <a:endParaRPr lang="en-IN" sz="1400" dirty="0">
              <a:solidFill>
                <a:srgbClr val="000000"/>
              </a:solidFill>
            </a:endParaRPr>
          </a:p>
        </p:txBody>
      </p:sp>
      <p:sp>
        <p:nvSpPr>
          <p:cNvPr id="8" name="TextBox 7">
            <a:extLst>
              <a:ext uri="{FF2B5EF4-FFF2-40B4-BE49-F238E27FC236}">
                <a16:creationId xmlns:a16="http://schemas.microsoft.com/office/drawing/2014/main" id="{6B4916A2-F612-8F32-D5D5-07BA1EAF4149}"/>
              </a:ext>
            </a:extLst>
          </p:cNvPr>
          <p:cNvSpPr txBox="1"/>
          <p:nvPr/>
        </p:nvSpPr>
        <p:spPr>
          <a:xfrm>
            <a:off x="239482" y="140721"/>
            <a:ext cx="6689638" cy="461665"/>
          </a:xfrm>
          <a:prstGeom prst="rect">
            <a:avLst/>
          </a:prstGeom>
          <a:noFill/>
        </p:spPr>
        <p:txBody>
          <a:bodyPr wrap="square">
            <a:spAutoFit/>
          </a:bodyPr>
          <a:lstStyle/>
          <a:p>
            <a:r>
              <a:rPr lang="en-IN" sz="2400" b="1" dirty="0">
                <a:solidFill>
                  <a:srgbClr val="007377"/>
                </a:solidFill>
                <a:cs typeface="Poppins Medium" panose="00000600000000000000" pitchFamily="2" charset="0"/>
              </a:rPr>
              <a:t> Delhi-Gurgaon Expressway Arbitration Case</a:t>
            </a:r>
            <a:endParaRPr lang="en-IN" sz="2400" dirty="0"/>
          </a:p>
        </p:txBody>
      </p:sp>
    </p:spTree>
    <p:extLst>
      <p:ext uri="{BB962C8B-B14F-4D97-AF65-F5344CB8AC3E}">
        <p14:creationId xmlns:p14="http://schemas.microsoft.com/office/powerpoint/2010/main" val="4255595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C914A-1E43-B2FB-B29C-7D91CCCBACA2}"/>
            </a:ext>
          </a:extLst>
        </p:cNvPr>
        <p:cNvGrpSpPr/>
        <p:nvPr/>
      </p:nvGrpSpPr>
      <p:grpSpPr>
        <a:xfrm>
          <a:off x="0" y="0"/>
          <a:ext cx="0" cy="0"/>
          <a:chOff x="0" y="0"/>
          <a:chExt cx="0" cy="0"/>
        </a:xfrm>
      </p:grpSpPr>
      <p:pic>
        <p:nvPicPr>
          <p:cNvPr id="3" name="Picture 2" descr="A white background with many logos&#10;&#10;AI-generated content may be incorrect.">
            <a:extLst>
              <a:ext uri="{FF2B5EF4-FFF2-40B4-BE49-F238E27FC236}">
                <a16:creationId xmlns:a16="http://schemas.microsoft.com/office/drawing/2014/main" id="{9373DC14-E1A1-B330-AB57-FC326628DBBE}"/>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itle 1">
            <a:extLst>
              <a:ext uri="{FF2B5EF4-FFF2-40B4-BE49-F238E27FC236}">
                <a16:creationId xmlns:a16="http://schemas.microsoft.com/office/drawing/2014/main" id="{753C6A88-92DE-EEA2-ED49-EED502DE8D95}"/>
              </a:ext>
            </a:extLst>
          </p:cNvPr>
          <p:cNvSpPr txBox="1">
            <a:spLocks/>
          </p:cNvSpPr>
          <p:nvPr/>
        </p:nvSpPr>
        <p:spPr>
          <a:xfrm>
            <a:off x="192313" y="92561"/>
            <a:ext cx="10515600" cy="424483"/>
          </a:xfr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IN" sz="2400" b="1" dirty="0">
                <a:solidFill>
                  <a:srgbClr val="007377"/>
                </a:solidFill>
                <a:latin typeface="+mn-lt"/>
                <a:cs typeface="Poppins Medium" panose="00000600000000000000" pitchFamily="2" charset="0"/>
              </a:rPr>
              <a:t>Reliance Infra v. NHAI</a:t>
            </a:r>
            <a:endParaRPr lang="en-US" sz="2400" b="1" dirty="0">
              <a:solidFill>
                <a:srgbClr val="007377"/>
              </a:solidFill>
              <a:latin typeface="+mn-lt"/>
              <a:cs typeface="Poppins Medium" panose="00000600000000000000" pitchFamily="2" charset="0"/>
            </a:endParaRPr>
          </a:p>
        </p:txBody>
      </p:sp>
      <p:graphicFrame>
        <p:nvGraphicFramePr>
          <p:cNvPr id="4" name="Diagram 3">
            <a:extLst>
              <a:ext uri="{FF2B5EF4-FFF2-40B4-BE49-F238E27FC236}">
                <a16:creationId xmlns:a16="http://schemas.microsoft.com/office/drawing/2014/main" id="{B721EEAD-61EA-120D-B8ED-16DC028372D0}"/>
              </a:ext>
            </a:extLst>
          </p:cNvPr>
          <p:cNvGraphicFramePr/>
          <p:nvPr>
            <p:extLst>
              <p:ext uri="{D42A27DB-BD31-4B8C-83A1-F6EECF244321}">
                <p14:modId xmlns:p14="http://schemas.microsoft.com/office/powerpoint/2010/main" val="3696827052"/>
              </p:ext>
            </p:extLst>
          </p:nvPr>
        </p:nvGraphicFramePr>
        <p:xfrm>
          <a:off x="192313" y="873365"/>
          <a:ext cx="11684727" cy="5375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56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C540AE-1D9B-E1CC-F138-4CE57D1E78C3}"/>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394E530B-72F0-043D-B588-1CB5226A1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white background with many logos&#10;&#10;AI-generated content may be incorrect.">
            <a:extLst>
              <a:ext uri="{FF2B5EF4-FFF2-40B4-BE49-F238E27FC236}">
                <a16:creationId xmlns:a16="http://schemas.microsoft.com/office/drawing/2014/main" id="{3DB0B8EC-A818-263F-2DFB-EF96B8C43264}"/>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13492"/>
            <a:ext cx="12191980" cy="6856718"/>
          </a:xfrm>
          <a:prstGeom prst="rect">
            <a:avLst/>
          </a:prstGeom>
        </p:spPr>
      </p:pic>
      <p:sp>
        <p:nvSpPr>
          <p:cNvPr id="2" name="Title 1">
            <a:extLst>
              <a:ext uri="{FF2B5EF4-FFF2-40B4-BE49-F238E27FC236}">
                <a16:creationId xmlns:a16="http://schemas.microsoft.com/office/drawing/2014/main" id="{A45E42B9-ED42-5730-43F0-28B4EA2D027B}"/>
              </a:ext>
            </a:extLst>
          </p:cNvPr>
          <p:cNvSpPr txBox="1">
            <a:spLocks/>
          </p:cNvSpPr>
          <p:nvPr/>
        </p:nvSpPr>
        <p:spPr>
          <a:xfrm>
            <a:off x="92167" y="374693"/>
            <a:ext cx="11813116" cy="3693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800" b="1" dirty="0">
                <a:latin typeface="Bookman Old Style" panose="02050604050505020204" pitchFamily="18" charset="0"/>
              </a:rPr>
              <a:t>Introduction</a:t>
            </a:r>
          </a:p>
        </p:txBody>
      </p:sp>
      <p:sp>
        <p:nvSpPr>
          <p:cNvPr id="5" name="Subtitle 2">
            <a:extLst>
              <a:ext uri="{FF2B5EF4-FFF2-40B4-BE49-F238E27FC236}">
                <a16:creationId xmlns:a16="http://schemas.microsoft.com/office/drawing/2014/main" id="{E8FF59DF-A2F9-E86A-F1BE-7BB5E4EF8C79}"/>
              </a:ext>
            </a:extLst>
          </p:cNvPr>
          <p:cNvSpPr txBox="1">
            <a:spLocks/>
          </p:cNvSpPr>
          <p:nvPr/>
        </p:nvSpPr>
        <p:spPr>
          <a:xfrm>
            <a:off x="92166" y="1005225"/>
            <a:ext cx="12008393" cy="5330374"/>
          </a:xfrm>
          <a:prstGeom prst="rect">
            <a:avLst/>
          </a:prstGeom>
        </p:spPr>
        <p:txBody>
          <a:bodyPr>
            <a:noAutofit/>
          </a:bodyPr>
          <a:lstStyle>
            <a:lvl1pPr marL="171450" indent="-171450" algn="l" defTabSz="1838325" rtl="0" eaLnBrk="0" fontAlgn="base" hangingPunct="0">
              <a:spcBef>
                <a:spcPct val="7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1pPr>
            <a:lvl2pPr marL="342900" indent="-171450" algn="l" defTabSz="1838325" rtl="0" eaLnBrk="0" fontAlgn="base" hangingPunct="0">
              <a:spcBef>
                <a:spcPct val="25000"/>
              </a:spcBef>
              <a:spcAft>
                <a:spcPct val="0"/>
              </a:spcAft>
              <a:buClr>
                <a:schemeClr val="accent1"/>
              </a:buClr>
              <a:buSzPct val="100000"/>
              <a:buFont typeface="Arial"/>
              <a:buChar char="–"/>
              <a:defRPr sz="1400" b="0">
                <a:solidFill>
                  <a:sysClr val="windowText" lastClr="000000"/>
                </a:solidFill>
                <a:latin typeface="Poppins Light" panose="00000400000000000000" pitchFamily="2" charset="0"/>
                <a:ea typeface="+mn-ea"/>
                <a:cs typeface="Poppins Light" panose="00000400000000000000" pitchFamily="2" charset="0"/>
              </a:defRPr>
            </a:lvl2pPr>
            <a:lvl3pPr marL="514350" indent="-171450" algn="l" defTabSz="1838325" rtl="0" eaLnBrk="0" fontAlgn="base" hangingPunct="0">
              <a:spcBef>
                <a:spcPct val="25000"/>
              </a:spcBef>
              <a:spcAft>
                <a:spcPct val="0"/>
              </a:spcAft>
              <a:buClr>
                <a:schemeClr val="accent1"/>
              </a:buClr>
              <a:buSzPct val="100000"/>
              <a:buFont typeface="Wingdings" panose="05000000000000000000" pitchFamily="2" charset="2"/>
              <a:buChar char="§"/>
              <a:defRPr sz="1400" b="0">
                <a:solidFill>
                  <a:sysClr val="windowText" lastClr="000000"/>
                </a:solidFill>
                <a:latin typeface="Poppins Light" panose="00000400000000000000" pitchFamily="2" charset="0"/>
                <a:ea typeface="+mn-ea"/>
                <a:cs typeface="Poppins Light" panose="00000400000000000000" pitchFamily="2" charset="0"/>
              </a:defRPr>
            </a:lvl3pPr>
            <a:lvl4pPr marL="685800" indent="-171450" algn="l" defTabSz="1838325" rtl="0" eaLnBrk="0" fontAlgn="base" hangingPunct="0">
              <a:spcBef>
                <a:spcPct val="25000"/>
              </a:spcBef>
              <a:spcAft>
                <a:spcPct val="0"/>
              </a:spcAft>
              <a:buClr>
                <a:schemeClr val="accent1"/>
              </a:buClr>
              <a:buSzPct val="100000"/>
              <a:buFont typeface="Courier New" panose="02070309020205020404" pitchFamily="49" charset="0"/>
              <a:buChar char="o"/>
              <a:defRPr sz="1400" b="0">
                <a:solidFill>
                  <a:sysClr val="windowText" lastClr="000000"/>
                </a:solidFill>
                <a:latin typeface="Poppins Light" panose="00000400000000000000" pitchFamily="2" charset="0"/>
                <a:ea typeface="+mn-ea"/>
                <a:cs typeface="Poppins Light" panose="00000400000000000000" pitchFamily="2" charset="0"/>
              </a:defRPr>
            </a:lvl4pPr>
            <a:lvl5pPr marL="857250" indent="-171450" algn="l" defTabSz="1838325" rtl="0" eaLnBrk="0" fontAlgn="base" hangingPunct="0">
              <a:spcBef>
                <a:spcPct val="2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5pPr>
            <a:lvl6pPr marL="1028700" indent="-171450" algn="l" defTabSz="1838325" rtl="0" eaLnBrk="0" fontAlgn="base" hangingPunct="0">
              <a:spcBef>
                <a:spcPct val="25000"/>
              </a:spcBef>
              <a:spcAft>
                <a:spcPct val="0"/>
              </a:spcAft>
              <a:buClr>
                <a:schemeClr val="accent1"/>
              </a:buClr>
              <a:buSzPct val="100000"/>
              <a:buFont typeface="Arial"/>
              <a:buChar char="–"/>
              <a:defRPr sz="1400" b="0">
                <a:solidFill>
                  <a:sysClr val="windowText" lastClr="000000"/>
                </a:solidFill>
                <a:latin typeface="Poppins Light" panose="00000400000000000000" pitchFamily="2" charset="0"/>
                <a:ea typeface="+mn-ea"/>
                <a:cs typeface="Poppins Light" panose="00000400000000000000" pitchFamily="2" charset="0"/>
              </a:defRPr>
            </a:lvl6pPr>
            <a:lvl7pPr marL="1200150" indent="-171450" algn="l" defTabSz="1838325" rtl="0" eaLnBrk="0" fontAlgn="base" hangingPunct="0">
              <a:spcBef>
                <a:spcPct val="25000"/>
              </a:spcBef>
              <a:spcAft>
                <a:spcPct val="0"/>
              </a:spcAft>
              <a:buClr>
                <a:schemeClr val="accent1"/>
              </a:buClr>
              <a:buSzPct val="100000"/>
              <a:buFont typeface="Wingdings" panose="05000000000000000000" pitchFamily="2" charset="2"/>
              <a:buChar char="§"/>
              <a:defRPr sz="1400" b="0">
                <a:solidFill>
                  <a:sysClr val="windowText" lastClr="000000"/>
                </a:solidFill>
                <a:latin typeface="Poppins Light" panose="00000400000000000000" pitchFamily="2" charset="0"/>
                <a:ea typeface="+mn-ea"/>
                <a:cs typeface="Poppins Light" panose="00000400000000000000" pitchFamily="2" charset="0"/>
              </a:defRPr>
            </a:lvl7pPr>
            <a:lvl8pPr marL="1371600" indent="-171450" algn="l" defTabSz="1838325" rtl="0" eaLnBrk="0" fontAlgn="base" hangingPunct="0">
              <a:spcBef>
                <a:spcPct val="25000"/>
              </a:spcBef>
              <a:spcAft>
                <a:spcPct val="0"/>
              </a:spcAft>
              <a:buClr>
                <a:schemeClr val="accent1"/>
              </a:buClr>
              <a:buSzPct val="100000"/>
              <a:buFont typeface="Courier New" panose="02070309020205020404" pitchFamily="49" charset="0"/>
              <a:buChar char="o"/>
              <a:defRPr sz="1400" b="0">
                <a:solidFill>
                  <a:sysClr val="windowText" lastClr="000000"/>
                </a:solidFill>
                <a:latin typeface="Poppins Light" panose="00000400000000000000" pitchFamily="2" charset="0"/>
                <a:ea typeface="+mn-ea"/>
                <a:cs typeface="Poppins Light" panose="00000400000000000000" pitchFamily="2" charset="0"/>
              </a:defRPr>
            </a:lvl8pPr>
            <a:lvl9pPr marL="1543050" indent="-171450" algn="l" defTabSz="1838325" rtl="0" eaLnBrk="0" fontAlgn="base" hangingPunct="0">
              <a:spcBef>
                <a:spcPct val="2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9pPr>
          </a:lstStyle>
          <a:p>
            <a:pPr algn="just"/>
            <a:r>
              <a:rPr lang="en-US" sz="1200" b="1" kern="0" dirty="0">
                <a:latin typeface="+mn-lt"/>
              </a:rPr>
              <a:t>Importance of Highway Infrastructure and PPPs:</a:t>
            </a:r>
          </a:p>
          <a:p>
            <a:pPr marL="285750" indent="-285750" algn="just">
              <a:buFont typeface="Arial" panose="020B0604020202020204" pitchFamily="34" charset="0"/>
              <a:buChar char="•"/>
            </a:pPr>
            <a:r>
              <a:rPr lang="en-US" sz="1200" kern="0" dirty="0">
                <a:latin typeface="+mn-lt"/>
              </a:rPr>
              <a:t>Highway infrastructure is vital for economic growth, facilitating trade, connectivity, and regional development.</a:t>
            </a:r>
          </a:p>
          <a:p>
            <a:pPr marL="285750" indent="-285750" algn="just">
              <a:buFont typeface="Arial" panose="020B0604020202020204" pitchFamily="34" charset="0"/>
              <a:buChar char="•"/>
            </a:pPr>
            <a:r>
              <a:rPr lang="en-US" sz="1200" kern="0" dirty="0">
                <a:latin typeface="+mn-lt"/>
              </a:rPr>
              <a:t>It enhances mobility, reduces transportation costs, and supports the movement of goods and people across regions.</a:t>
            </a:r>
          </a:p>
          <a:p>
            <a:pPr algn="just"/>
            <a:r>
              <a:rPr lang="en-US" sz="1200" b="1" kern="0" dirty="0">
                <a:latin typeface="+mn-lt"/>
              </a:rPr>
              <a:t>Role of Public-Private Partnerships (PPPs):</a:t>
            </a:r>
          </a:p>
          <a:p>
            <a:pPr marL="285750" indent="-285750" algn="just">
              <a:buFont typeface="Arial" panose="020B0604020202020204" pitchFamily="34" charset="0"/>
              <a:buChar char="•"/>
            </a:pPr>
            <a:r>
              <a:rPr lang="en-US" sz="1200" kern="0" dirty="0">
                <a:latin typeface="+mn-lt"/>
              </a:rPr>
              <a:t>PPPs enable the leveraging of private sector efficiency and investment in public infrastructure projects.</a:t>
            </a:r>
          </a:p>
          <a:p>
            <a:pPr marL="285750" indent="-285750" algn="just">
              <a:buFont typeface="Arial" panose="020B0604020202020204" pitchFamily="34" charset="0"/>
              <a:buChar char="•"/>
            </a:pPr>
            <a:r>
              <a:rPr lang="en-US" sz="1200" kern="0" dirty="0">
                <a:latin typeface="+mn-lt"/>
              </a:rPr>
              <a:t>They bring in innovation, risk-sharing, and additional funding sources, accelerating project implementation.</a:t>
            </a:r>
          </a:p>
          <a:p>
            <a:pPr algn="just"/>
            <a:r>
              <a:rPr lang="en-US" sz="1200" b="1" kern="0" dirty="0">
                <a:latin typeface="+mn-lt"/>
              </a:rPr>
              <a:t>Common Legal and Operational Issues:</a:t>
            </a:r>
          </a:p>
          <a:p>
            <a:pPr marL="285750" indent="-285750" algn="just">
              <a:buFont typeface="Arial" panose="020B0604020202020204" pitchFamily="34" charset="0"/>
              <a:buChar char="•"/>
            </a:pPr>
            <a:r>
              <a:rPr lang="en-US" sz="1200" u="sng" kern="0" dirty="0">
                <a:latin typeface="+mn-lt"/>
              </a:rPr>
              <a:t>Land Acquisition: </a:t>
            </a:r>
            <a:r>
              <a:rPr lang="en-US" sz="1200" kern="0" dirty="0">
                <a:latin typeface="+mn-lt"/>
              </a:rPr>
              <a:t>Delays due to legal disputes, compensation issues, and resistance from landowners can stall projects. Such delays often lead to cost overruns and strained relationships between stakeholders.</a:t>
            </a:r>
          </a:p>
          <a:p>
            <a:pPr marL="285750" indent="-285750" algn="just">
              <a:buFont typeface="Arial" panose="020B0604020202020204" pitchFamily="34" charset="0"/>
              <a:buChar char="•"/>
            </a:pPr>
            <a:r>
              <a:rPr lang="en-US" sz="1200" u="sng" kern="0" dirty="0">
                <a:latin typeface="+mn-lt"/>
              </a:rPr>
              <a:t>Scope Changes and Construction Delays: </a:t>
            </a:r>
            <a:r>
              <a:rPr lang="en-US" sz="1200" kern="0" dirty="0">
                <a:latin typeface="+mn-lt"/>
              </a:rPr>
              <a:t>Arising from design changes, inadequate utility mapping, and unforeseen site conditions, these factors contribute to extended project timelines and increased financial burden.</a:t>
            </a:r>
          </a:p>
          <a:p>
            <a:pPr marL="285750" indent="-285750" algn="just">
              <a:buFont typeface="Arial" panose="020B0604020202020204" pitchFamily="34" charset="0"/>
              <a:buChar char="•"/>
            </a:pPr>
            <a:r>
              <a:rPr lang="en-US" sz="1200" u="sng" kern="0" dirty="0">
                <a:latin typeface="+mn-lt"/>
              </a:rPr>
              <a:t>Toll Revenue Challenges: </a:t>
            </a:r>
            <a:r>
              <a:rPr lang="en-US" sz="1200" kern="0" dirty="0">
                <a:latin typeface="+mn-lt"/>
              </a:rPr>
              <a:t>Discrepancies in traffic projections, policy changes affecting toll collection, and public opposition, lack of anticipated support. This impacts return on investment and jeopardizes financial viability.</a:t>
            </a:r>
          </a:p>
          <a:p>
            <a:pPr algn="just"/>
            <a:r>
              <a:rPr lang="en-US" sz="1200" b="1" kern="0" dirty="0">
                <a:latin typeface="+mn-lt"/>
              </a:rPr>
              <a:t>Arbitration as a Dispute Resolution Mechanism:</a:t>
            </a:r>
          </a:p>
          <a:p>
            <a:pPr marL="285750" indent="-285750" algn="just">
              <a:buFont typeface="Arial" panose="020B0604020202020204" pitchFamily="34" charset="0"/>
              <a:buChar char="•"/>
            </a:pPr>
            <a:r>
              <a:rPr lang="en-US" sz="1200" kern="0" dirty="0">
                <a:latin typeface="+mn-lt"/>
              </a:rPr>
              <a:t>Preferred for its efficiency, confidentiality, and expertise in handling complex infrastructure disputes.</a:t>
            </a:r>
          </a:p>
          <a:p>
            <a:pPr marL="285750" indent="-285750" algn="just">
              <a:buFont typeface="Arial" panose="020B0604020202020204" pitchFamily="34" charset="0"/>
              <a:buChar char="•"/>
            </a:pPr>
            <a:r>
              <a:rPr lang="en-US" sz="1200" kern="0" dirty="0">
                <a:latin typeface="+mn-lt"/>
              </a:rPr>
              <a:t>Arbitration allows for tailored solutions and reduces the burden on traditional courts.</a:t>
            </a:r>
          </a:p>
          <a:p>
            <a:pPr marL="285750" indent="-285750" algn="just">
              <a:buFont typeface="Arial" panose="020B0604020202020204" pitchFamily="34" charset="0"/>
              <a:buChar char="•"/>
            </a:pPr>
            <a:r>
              <a:rPr lang="en-US" sz="1200" kern="0" dirty="0">
                <a:latin typeface="+mn-lt"/>
              </a:rPr>
              <a:t>Department of Expenditure Guidelines (2024): Arbitration clauses in government contracts are recommended only for disputes valued below ₹10 crore.</a:t>
            </a:r>
          </a:p>
          <a:p>
            <a:pPr marL="285750" indent="-285750" algn="just">
              <a:buFont typeface="Arial" panose="020B0604020202020204" pitchFamily="34" charset="0"/>
              <a:buChar char="•"/>
            </a:pPr>
            <a:r>
              <a:rPr lang="en-US" sz="1200" kern="0" dirty="0">
                <a:latin typeface="+mn-lt"/>
              </a:rPr>
              <a:t>Under these guidelines, for higher-value disputes, inclusion of arbitration clauses requires approval from senior authorities. </a:t>
            </a:r>
            <a:endParaRPr lang="en-IN" sz="1200" kern="0" dirty="0">
              <a:latin typeface="+mn-lt"/>
            </a:endParaRPr>
          </a:p>
        </p:txBody>
      </p:sp>
    </p:spTree>
    <p:extLst>
      <p:ext uri="{BB962C8B-B14F-4D97-AF65-F5344CB8AC3E}">
        <p14:creationId xmlns:p14="http://schemas.microsoft.com/office/powerpoint/2010/main" val="1937338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4CEBD-4DCB-85CC-6677-BA3837B95B20}"/>
            </a:ext>
          </a:extLst>
        </p:cNvPr>
        <p:cNvGrpSpPr/>
        <p:nvPr/>
      </p:nvGrpSpPr>
      <p:grpSpPr>
        <a:xfrm>
          <a:off x="0" y="0"/>
          <a:ext cx="0" cy="0"/>
          <a:chOff x="0" y="0"/>
          <a:chExt cx="0" cy="0"/>
        </a:xfrm>
      </p:grpSpPr>
      <p:pic>
        <p:nvPicPr>
          <p:cNvPr id="3" name="Picture 2" descr="A white background with many logos&#10;&#10;AI-generated content may be incorrect.">
            <a:extLst>
              <a:ext uri="{FF2B5EF4-FFF2-40B4-BE49-F238E27FC236}">
                <a16:creationId xmlns:a16="http://schemas.microsoft.com/office/drawing/2014/main" id="{984D7E59-5D1F-EB66-6F1B-8E0E560A1A83}"/>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itle 1">
            <a:extLst>
              <a:ext uri="{FF2B5EF4-FFF2-40B4-BE49-F238E27FC236}">
                <a16:creationId xmlns:a16="http://schemas.microsoft.com/office/drawing/2014/main" id="{BCF573E6-539F-1594-AA65-FD837732F906}"/>
              </a:ext>
            </a:extLst>
          </p:cNvPr>
          <p:cNvSpPr txBox="1">
            <a:spLocks/>
          </p:cNvSpPr>
          <p:nvPr/>
        </p:nvSpPr>
        <p:spPr>
          <a:xfrm>
            <a:off x="127819" y="267541"/>
            <a:ext cx="10515600" cy="424483"/>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400" b="1" dirty="0">
                <a:solidFill>
                  <a:srgbClr val="007377"/>
                </a:solidFill>
                <a:latin typeface="+mn-lt"/>
                <a:cs typeface="Poppins Medium" panose="00000600000000000000" pitchFamily="2" charset="0"/>
              </a:rPr>
              <a:t>Reliance Infra v. NHAI - Delhi High Court Ruling (August 9, 2023)</a:t>
            </a:r>
            <a:br>
              <a:rPr lang="en-IN" sz="2400" kern="100" dirty="0">
                <a:latin typeface="+mn-lt"/>
                <a:ea typeface="Aptos" panose="020B0004020202020204" pitchFamily="34" charset="0"/>
                <a:cs typeface="Times New Roman" panose="02020603050405020304" pitchFamily="18" charset="0"/>
              </a:rPr>
            </a:br>
            <a:endParaRPr lang="en-US" sz="2400" b="1" dirty="0">
              <a:solidFill>
                <a:srgbClr val="007377"/>
              </a:solidFill>
              <a:latin typeface="+mn-lt"/>
              <a:cs typeface="Poppins Medium" panose="00000600000000000000" pitchFamily="2" charset="0"/>
            </a:endParaRPr>
          </a:p>
        </p:txBody>
      </p:sp>
      <p:sp>
        <p:nvSpPr>
          <p:cNvPr id="4" name="TextBox 3">
            <a:extLst>
              <a:ext uri="{FF2B5EF4-FFF2-40B4-BE49-F238E27FC236}">
                <a16:creationId xmlns:a16="http://schemas.microsoft.com/office/drawing/2014/main" id="{FCC05662-6D03-4552-697E-D91121B8A39C}"/>
              </a:ext>
            </a:extLst>
          </p:cNvPr>
          <p:cNvSpPr txBox="1"/>
          <p:nvPr/>
        </p:nvSpPr>
        <p:spPr>
          <a:xfrm>
            <a:off x="0" y="1080202"/>
            <a:ext cx="11691258" cy="3054682"/>
          </a:xfrm>
          <a:prstGeom prst="rect">
            <a:avLst/>
          </a:prstGeom>
          <a:noFill/>
        </p:spPr>
        <p:txBody>
          <a:bodyPr wrap="square">
            <a:spAutoFit/>
          </a:bodyPr>
          <a:lstStyle/>
          <a:p>
            <a:pPr marL="171450" indent="-171450" algn="just" defTabSz="1838325" eaLnBrk="0" hangingPunct="0">
              <a:spcBef>
                <a:spcPct val="75000"/>
              </a:spcBef>
              <a:buClr>
                <a:schemeClr val="accent1"/>
              </a:buClr>
              <a:buSzPct val="100000"/>
              <a:buFont typeface="Symbol"/>
              <a:buChar char="·"/>
              <a:tabLst>
                <a:tab pos="457200" algn="l"/>
              </a:tabLst>
            </a:pPr>
            <a:r>
              <a:rPr lang="en-IN" sz="1400" b="1" dirty="0">
                <a:solidFill>
                  <a:srgbClr val="010101"/>
                </a:solidFill>
                <a:ea typeface="+mn-ea"/>
                <a:cs typeface="Poppins Light" panose="00000400000000000000" pitchFamily="2" charset="0"/>
              </a:rPr>
              <a:t>Dismissal of Challenge: </a:t>
            </a:r>
          </a:p>
          <a:p>
            <a:pPr algn="just" defTabSz="1838325" eaLnBrk="0" hangingPunct="0">
              <a:spcBef>
                <a:spcPct val="75000"/>
              </a:spcBef>
              <a:buClr>
                <a:schemeClr val="accent1"/>
              </a:buClr>
              <a:buSzPct val="100000"/>
              <a:tabLst>
                <a:tab pos="457200" algn="l"/>
              </a:tabLst>
            </a:pPr>
            <a:r>
              <a:rPr lang="en-IN" sz="1400" dirty="0">
                <a:solidFill>
                  <a:srgbClr val="010101"/>
                </a:solidFill>
                <a:ea typeface="+mn-ea"/>
                <a:cs typeface="Poppins Light" panose="00000400000000000000" pitchFamily="2" charset="0"/>
              </a:rPr>
              <a:t>The court, presided by Justice Navin Chawla, dismissed NHAI’s petition, upholding the arbitral award.</a:t>
            </a:r>
          </a:p>
          <a:p>
            <a:pPr marL="342900" lvl="0" indent="-342900" algn="l">
              <a:buSzPts val="1000"/>
              <a:buFont typeface="Symbol" pitchFamily="2" charset="2"/>
              <a:buChar char=""/>
              <a:tabLst>
                <a:tab pos="457200" algn="l"/>
              </a:tabLst>
            </a:pPr>
            <a:endParaRPr lang="en-IN" sz="1400" dirty="0">
              <a:solidFill>
                <a:srgbClr val="010101"/>
              </a:solidFill>
              <a:ea typeface="+mn-ea"/>
              <a:cs typeface="Poppins Light" panose="00000400000000000000" pitchFamily="2" charset="0"/>
            </a:endParaRPr>
          </a:p>
          <a:p>
            <a:pPr marL="171450" lvl="0" indent="-171450" algn="just" defTabSz="1838325" eaLnBrk="0" hangingPunct="0">
              <a:spcBef>
                <a:spcPct val="75000"/>
              </a:spcBef>
              <a:buClr>
                <a:schemeClr val="accent1"/>
              </a:buClr>
              <a:buSzPct val="100000"/>
              <a:buFont typeface="Symbol"/>
              <a:buChar char="·"/>
              <a:tabLst>
                <a:tab pos="457200" algn="l"/>
              </a:tabLst>
            </a:pPr>
            <a:r>
              <a:rPr lang="en-IN" sz="1400" b="1" dirty="0">
                <a:solidFill>
                  <a:srgbClr val="010101"/>
                </a:solidFill>
                <a:ea typeface="+mn-ea"/>
                <a:cs typeface="Poppins Light" panose="00000400000000000000" pitchFamily="2" charset="0"/>
              </a:rPr>
              <a:t>Key Findings:</a:t>
            </a:r>
          </a:p>
          <a:p>
            <a:pPr marL="628650" lvl="2" indent="-171450" algn="just" defTabSz="1838325" eaLnBrk="0" hangingPunct="0">
              <a:spcBef>
                <a:spcPct val="75000"/>
              </a:spcBef>
              <a:buClr>
                <a:schemeClr val="accent1"/>
              </a:buClr>
              <a:buSzPct val="100000"/>
              <a:buFont typeface="Symbol"/>
              <a:buChar char="·"/>
              <a:tabLst>
                <a:tab pos="457200" algn="l"/>
              </a:tabLst>
            </a:pPr>
            <a:r>
              <a:rPr lang="en-IN" sz="1400" b="1" dirty="0">
                <a:solidFill>
                  <a:srgbClr val="010101"/>
                </a:solidFill>
                <a:ea typeface="+mn-ea"/>
                <a:cs typeface="Poppins Light" panose="00000400000000000000" pitchFamily="2" charset="0"/>
              </a:rPr>
              <a:t>No Patent Illegality: </a:t>
            </a:r>
            <a:r>
              <a:rPr lang="en-IN" sz="1400" dirty="0">
                <a:solidFill>
                  <a:srgbClr val="010101"/>
                </a:solidFill>
                <a:ea typeface="+mn-ea"/>
                <a:cs typeface="Poppins Light" panose="00000400000000000000" pitchFamily="2" charset="0"/>
              </a:rPr>
              <a:t>The tribunal’s findings were based on evidence, not conjectures, and aligned with the arbitral record, per </a:t>
            </a:r>
            <a:r>
              <a:rPr lang="en-IN" sz="1400" dirty="0" err="1">
                <a:solidFill>
                  <a:srgbClr val="010101"/>
                </a:solidFill>
                <a:ea typeface="+mn-ea"/>
                <a:cs typeface="Poppins Light" panose="00000400000000000000" pitchFamily="2" charset="0"/>
              </a:rPr>
              <a:t>Ssangyong</a:t>
            </a:r>
            <a:r>
              <a:rPr lang="en-IN" sz="1400" dirty="0">
                <a:solidFill>
                  <a:srgbClr val="010101"/>
                </a:solidFill>
                <a:ea typeface="+mn-ea"/>
                <a:cs typeface="Poppins Light" panose="00000400000000000000" pitchFamily="2" charset="0"/>
              </a:rPr>
              <a:t> Engineering v. NHAI (2019), which restricts Section 34 interference to clear errors.</a:t>
            </a:r>
          </a:p>
          <a:p>
            <a:pPr marL="628650" lvl="2" indent="-171450" algn="just" defTabSz="1838325" eaLnBrk="0" hangingPunct="0">
              <a:spcBef>
                <a:spcPct val="75000"/>
              </a:spcBef>
              <a:buClr>
                <a:schemeClr val="accent1"/>
              </a:buClr>
              <a:buSzPct val="100000"/>
              <a:buFont typeface="Symbol"/>
              <a:buChar char="·"/>
              <a:tabLst>
                <a:tab pos="457200" algn="l"/>
              </a:tabLst>
            </a:pPr>
            <a:r>
              <a:rPr lang="en-IN" sz="1400" b="1" dirty="0">
                <a:solidFill>
                  <a:srgbClr val="010101"/>
                </a:solidFill>
                <a:ea typeface="+mn-ea"/>
                <a:cs typeface="Poppins Light" panose="00000400000000000000" pitchFamily="2" charset="0"/>
              </a:rPr>
              <a:t>Public Policy: </a:t>
            </a:r>
            <a:r>
              <a:rPr lang="en-IN" sz="1400" dirty="0">
                <a:solidFill>
                  <a:srgbClr val="010101"/>
                </a:solidFill>
                <a:ea typeface="+mn-ea"/>
                <a:cs typeface="Poppins Light" panose="00000400000000000000" pitchFamily="2" charset="0"/>
              </a:rPr>
              <a:t>NHAI failed to prove fraud, corruption, or violation of India’s fundamental policy, as required post-2015 amendment. The award was consistent with public interest, compensating TKTR for NHAI’s breaches.</a:t>
            </a:r>
          </a:p>
          <a:p>
            <a:pPr marL="628650" lvl="2" indent="-171450" algn="just" defTabSz="1838325" eaLnBrk="0" hangingPunct="0">
              <a:spcBef>
                <a:spcPct val="75000"/>
              </a:spcBef>
              <a:buClr>
                <a:schemeClr val="accent1"/>
              </a:buClr>
              <a:buSzPct val="100000"/>
              <a:buFont typeface="Symbol"/>
              <a:buChar char="·"/>
              <a:tabLst>
                <a:tab pos="457200" algn="l"/>
              </a:tabLst>
            </a:pPr>
            <a:r>
              <a:rPr lang="en-IN" sz="1400" b="1" dirty="0">
                <a:solidFill>
                  <a:srgbClr val="010101"/>
                </a:solidFill>
                <a:ea typeface="+mn-ea"/>
                <a:cs typeface="Poppins Light" panose="00000400000000000000" pitchFamily="2" charset="0"/>
              </a:rPr>
              <a:t>Jurisdiction and Limitation: </a:t>
            </a:r>
            <a:r>
              <a:rPr lang="en-IN" sz="1400" dirty="0">
                <a:solidFill>
                  <a:srgbClr val="010101"/>
                </a:solidFill>
                <a:ea typeface="+mn-ea"/>
                <a:cs typeface="Poppins Light" panose="00000400000000000000" pitchFamily="2" charset="0"/>
              </a:rPr>
              <a:t>The 2013 agreement did not bar claims for ongoing losses (e.g., toll plaza relocation), and the tribunal had authority to adjudicate. Claims were within the limitation period, as losses persisted post-2013.</a:t>
            </a:r>
          </a:p>
        </p:txBody>
      </p:sp>
    </p:spTree>
    <p:extLst>
      <p:ext uri="{BB962C8B-B14F-4D97-AF65-F5344CB8AC3E}">
        <p14:creationId xmlns:p14="http://schemas.microsoft.com/office/powerpoint/2010/main" val="1174973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20903-6561-78FB-509B-6E0F28DC84C4}"/>
            </a:ext>
          </a:extLst>
        </p:cNvPr>
        <p:cNvGrpSpPr/>
        <p:nvPr/>
      </p:nvGrpSpPr>
      <p:grpSpPr>
        <a:xfrm>
          <a:off x="0" y="0"/>
          <a:ext cx="0" cy="0"/>
          <a:chOff x="0" y="0"/>
          <a:chExt cx="0" cy="0"/>
        </a:xfrm>
      </p:grpSpPr>
      <p:pic>
        <p:nvPicPr>
          <p:cNvPr id="3" name="Picture 2" descr="A white background with many logos&#10;&#10;AI-generated content may be incorrect.">
            <a:extLst>
              <a:ext uri="{FF2B5EF4-FFF2-40B4-BE49-F238E27FC236}">
                <a16:creationId xmlns:a16="http://schemas.microsoft.com/office/drawing/2014/main" id="{A61025D1-7C2C-5B4C-3E20-4E55D0626E0A}"/>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itle 1">
            <a:extLst>
              <a:ext uri="{FF2B5EF4-FFF2-40B4-BE49-F238E27FC236}">
                <a16:creationId xmlns:a16="http://schemas.microsoft.com/office/drawing/2014/main" id="{C595EB93-1653-E353-DE0E-B2B10BBBB1A0}"/>
              </a:ext>
            </a:extLst>
          </p:cNvPr>
          <p:cNvSpPr txBox="1">
            <a:spLocks/>
          </p:cNvSpPr>
          <p:nvPr/>
        </p:nvSpPr>
        <p:spPr>
          <a:xfrm>
            <a:off x="99142" y="169132"/>
            <a:ext cx="11353800" cy="544761"/>
          </a:xfr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400" b="1" dirty="0">
                <a:solidFill>
                  <a:srgbClr val="007377"/>
                </a:solidFill>
                <a:latin typeface="+mn-lt"/>
                <a:cs typeface="Poppins Medium" panose="00000600000000000000" pitchFamily="2" charset="0"/>
              </a:rPr>
              <a:t>Delhi Metro Rail Corporation v. Delhi Airport Metro Express </a:t>
            </a:r>
            <a:r>
              <a:rPr lang="en-IN" sz="2400" b="1" dirty="0" err="1">
                <a:solidFill>
                  <a:srgbClr val="007377"/>
                </a:solidFill>
                <a:latin typeface="+mn-lt"/>
                <a:cs typeface="Poppins Medium" panose="00000600000000000000" pitchFamily="2" charset="0"/>
              </a:rPr>
              <a:t>Pvt.</a:t>
            </a:r>
            <a:r>
              <a:rPr lang="en-IN" sz="2400" b="1" dirty="0">
                <a:solidFill>
                  <a:srgbClr val="007377"/>
                </a:solidFill>
                <a:latin typeface="+mn-lt"/>
                <a:cs typeface="Poppins Medium" panose="00000600000000000000" pitchFamily="2" charset="0"/>
              </a:rPr>
              <a:t> Ltd.</a:t>
            </a:r>
          </a:p>
        </p:txBody>
      </p:sp>
      <p:sp>
        <p:nvSpPr>
          <p:cNvPr id="4" name="TextBox 3">
            <a:extLst>
              <a:ext uri="{FF2B5EF4-FFF2-40B4-BE49-F238E27FC236}">
                <a16:creationId xmlns:a16="http://schemas.microsoft.com/office/drawing/2014/main" id="{E65A8BCD-896A-A6C1-4B67-EB52FCC73E1E}"/>
              </a:ext>
            </a:extLst>
          </p:cNvPr>
          <p:cNvSpPr txBox="1"/>
          <p:nvPr/>
        </p:nvSpPr>
        <p:spPr>
          <a:xfrm>
            <a:off x="0" y="881743"/>
            <a:ext cx="11919857" cy="3346814"/>
          </a:xfrm>
          <a:prstGeom prst="rect">
            <a:avLst/>
          </a:prstGeom>
          <a:noFill/>
        </p:spPr>
        <p:txBody>
          <a:bodyPr wrap="square">
            <a:spAutoFit/>
          </a:bodyPr>
          <a:lstStyle>
            <a:defPPr>
              <a:defRPr lang="en-US"/>
            </a:defPPr>
            <a:lvl1pPr marL="171450" indent="-171450" algn="just" defTabSz="1838325" eaLnBrk="0" hangingPunct="0">
              <a:spcBef>
                <a:spcPct val="75000"/>
              </a:spcBef>
              <a:buClr>
                <a:schemeClr val="accent1"/>
              </a:buClr>
              <a:buSzPct val="100000"/>
              <a:buFont typeface="Symbol"/>
              <a:buChar char="·"/>
              <a:tabLst>
                <a:tab pos="457200" algn="l"/>
              </a:tabLst>
              <a:defRPr sz="1800" b="1">
                <a:solidFill>
                  <a:srgbClr val="010101"/>
                </a:solidFill>
                <a:latin typeface="Bookman Old Style" panose="02050604050505020204" pitchFamily="18" charset="0"/>
                <a:ea typeface="+mn-ea"/>
                <a:cs typeface="Poppins Light" panose="00000400000000000000" pitchFamily="2" charset="0"/>
              </a:defRPr>
            </a:lvl1pPr>
            <a:lvl3pPr marL="628650" lvl="2" indent="-171450" algn="just" defTabSz="1838325" eaLnBrk="0" hangingPunct="0">
              <a:spcBef>
                <a:spcPct val="75000"/>
              </a:spcBef>
              <a:buClr>
                <a:schemeClr val="accent1"/>
              </a:buClr>
              <a:buSzPct val="100000"/>
              <a:buFont typeface="Symbol"/>
              <a:buChar char="·"/>
              <a:tabLst>
                <a:tab pos="457200" algn="l"/>
              </a:tabLst>
              <a:defRPr sz="1800" b="1">
                <a:solidFill>
                  <a:srgbClr val="010101"/>
                </a:solidFill>
                <a:latin typeface="Bookman Old Style" panose="02050604050505020204" pitchFamily="18" charset="0"/>
                <a:ea typeface="+mn-ea"/>
                <a:cs typeface="Poppins Light" panose="00000400000000000000" pitchFamily="2" charset="0"/>
              </a:defRPr>
            </a:lvl3pPr>
          </a:lstStyle>
          <a:p>
            <a:pPr marL="0" indent="0">
              <a:buNone/>
            </a:pPr>
            <a:r>
              <a:rPr lang="en-IN" sz="1400" dirty="0">
                <a:latin typeface="+mn-lt"/>
              </a:rPr>
              <a:t>Project Overview</a:t>
            </a:r>
          </a:p>
          <a:p>
            <a:pPr>
              <a:lnSpc>
                <a:spcPct val="150000"/>
              </a:lnSpc>
            </a:pPr>
            <a:r>
              <a:rPr lang="en-IN" sz="1400" b="0" dirty="0">
                <a:latin typeface="+mn-lt"/>
              </a:rPr>
              <a:t>The Delhi Airport Metro Express Line, a 22.7 km metro connecting New Delhi Railway Station to Indira Gandhi International Airport, was developed under a 2008 Concession Agreement between </a:t>
            </a:r>
            <a:r>
              <a:rPr lang="en-IN" sz="1400" dirty="0">
                <a:latin typeface="+mn-lt"/>
              </a:rPr>
              <a:t>Delhi Metro Rail Corporation (DMRC), </a:t>
            </a:r>
            <a:r>
              <a:rPr lang="en-IN" sz="1400" b="0" dirty="0">
                <a:latin typeface="+mn-lt"/>
              </a:rPr>
              <a:t>a state-owned entity, and </a:t>
            </a:r>
            <a:r>
              <a:rPr lang="en-IN" sz="1400" dirty="0">
                <a:latin typeface="+mn-lt"/>
              </a:rPr>
              <a:t>Delhi Airport Metro Express </a:t>
            </a:r>
            <a:r>
              <a:rPr lang="en-IN" sz="1400" dirty="0" err="1">
                <a:latin typeface="+mn-lt"/>
              </a:rPr>
              <a:t>Pvt.</a:t>
            </a:r>
            <a:r>
              <a:rPr lang="en-IN" sz="1400" dirty="0">
                <a:latin typeface="+mn-lt"/>
              </a:rPr>
              <a:t> Ltd. (DAMEPL)</a:t>
            </a:r>
            <a:r>
              <a:rPr lang="en-IN" sz="1400" b="0" dirty="0">
                <a:latin typeface="+mn-lt"/>
              </a:rPr>
              <a:t>, a special-purpose vehicle formed by a consortium of Reliance Infrastructure Ltd. (</a:t>
            </a:r>
            <a:r>
              <a:rPr lang="en-IN" sz="1400" b="0" dirty="0" err="1">
                <a:latin typeface="+mn-lt"/>
              </a:rPr>
              <a:t>RInfra</a:t>
            </a:r>
            <a:r>
              <a:rPr lang="en-IN" sz="1400" b="0" dirty="0">
                <a:latin typeface="+mn-lt"/>
              </a:rPr>
              <a:t>) and Construcciones y Auxiliar de </a:t>
            </a:r>
            <a:r>
              <a:rPr lang="en-IN" sz="1400" b="0" dirty="0" err="1">
                <a:latin typeface="+mn-lt"/>
              </a:rPr>
              <a:t>Ferrocarriles</a:t>
            </a:r>
            <a:r>
              <a:rPr lang="en-IN" sz="1400" b="0" dirty="0">
                <a:latin typeface="+mn-lt"/>
              </a:rPr>
              <a:t> SA, Spain.</a:t>
            </a:r>
          </a:p>
          <a:p>
            <a:pPr>
              <a:lnSpc>
                <a:spcPct val="150000"/>
              </a:lnSpc>
            </a:pPr>
            <a:r>
              <a:rPr lang="en-IN" sz="1400" b="0" dirty="0">
                <a:latin typeface="+mn-lt"/>
              </a:rPr>
              <a:t>DMRC was responsible for civil works and government clearances, while DAMEPL handled financing, design, installation, and operations. The concession period extended until August 2038.</a:t>
            </a:r>
          </a:p>
          <a:p>
            <a:pPr>
              <a:lnSpc>
                <a:spcPct val="150000"/>
              </a:lnSpc>
            </a:pPr>
            <a:r>
              <a:rPr lang="en-IN" sz="1400" b="0" dirty="0">
                <a:latin typeface="+mn-lt"/>
              </a:rPr>
              <a:t>The project faced delays, with commercial operations starting in February 2011 after safety clearances from the Commissioner of Metro Railway Safety (CMRS).</a:t>
            </a:r>
          </a:p>
        </p:txBody>
      </p:sp>
    </p:spTree>
    <p:extLst>
      <p:ext uri="{BB962C8B-B14F-4D97-AF65-F5344CB8AC3E}">
        <p14:creationId xmlns:p14="http://schemas.microsoft.com/office/powerpoint/2010/main" val="204473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BD27F-62F0-A33A-353E-FDFEDA64B94A}"/>
            </a:ext>
          </a:extLst>
        </p:cNvPr>
        <p:cNvGrpSpPr/>
        <p:nvPr/>
      </p:nvGrpSpPr>
      <p:grpSpPr>
        <a:xfrm>
          <a:off x="0" y="0"/>
          <a:ext cx="0" cy="0"/>
          <a:chOff x="0" y="0"/>
          <a:chExt cx="0" cy="0"/>
        </a:xfrm>
      </p:grpSpPr>
      <p:pic>
        <p:nvPicPr>
          <p:cNvPr id="3" name="Picture 2" descr="A white background with many logos&#10;&#10;AI-generated content may be incorrect.">
            <a:extLst>
              <a:ext uri="{FF2B5EF4-FFF2-40B4-BE49-F238E27FC236}">
                <a16:creationId xmlns:a16="http://schemas.microsoft.com/office/drawing/2014/main" id="{6C7EB7B6-853D-66F8-D3EC-F1E87C224FEB}"/>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itle 1">
            <a:extLst>
              <a:ext uri="{FF2B5EF4-FFF2-40B4-BE49-F238E27FC236}">
                <a16:creationId xmlns:a16="http://schemas.microsoft.com/office/drawing/2014/main" id="{44E7B056-D982-3670-56BC-E66F40DB0961}"/>
              </a:ext>
            </a:extLst>
          </p:cNvPr>
          <p:cNvSpPr txBox="1">
            <a:spLocks/>
          </p:cNvSpPr>
          <p:nvPr/>
        </p:nvSpPr>
        <p:spPr>
          <a:xfrm>
            <a:off x="99142" y="347516"/>
            <a:ext cx="11353800" cy="544761"/>
          </a:xfrm>
        </p:spPr>
        <p:txBody>
          <a:bodyPr>
            <a:normAutofit/>
          </a:bodyPr>
          <a:lstStyle>
            <a:lvl1pPr algn="l" rtl="0" eaLnBrk="0" fontAlgn="base" hangingPunct="0">
              <a:spcBef>
                <a:spcPct val="0"/>
              </a:spcBef>
              <a:spcAft>
                <a:spcPct val="0"/>
              </a:spcAft>
              <a:defRPr sz="2400">
                <a:solidFill>
                  <a:schemeClr val="accent3"/>
                </a:solidFill>
                <a:latin typeface="Book Antiqua" panose="02040602050305030304" pitchFamily="18" charset="0"/>
                <a:ea typeface="+mj-ea"/>
                <a:cs typeface="+mj-cs"/>
              </a:defRPr>
            </a:lvl1pPr>
            <a:lvl2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2pPr>
            <a:lvl3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3pPr>
            <a:lvl4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4pPr>
            <a:lvl5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5pPr>
            <a:lvl6pPr marL="4572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a:lstStyle>
          <a:p>
            <a:r>
              <a:rPr lang="en-IN" b="1" kern="0" dirty="0">
                <a:solidFill>
                  <a:srgbClr val="007377"/>
                </a:solidFill>
                <a:latin typeface="+mn-lt"/>
                <a:cs typeface="Poppins Medium" panose="00000600000000000000" pitchFamily="2" charset="0"/>
              </a:rPr>
              <a:t>Delhi Metro Rail Corporation v. Delhi Airport Metro Express </a:t>
            </a:r>
            <a:r>
              <a:rPr lang="en-IN" b="1" kern="0" dirty="0" err="1">
                <a:solidFill>
                  <a:srgbClr val="007377"/>
                </a:solidFill>
                <a:latin typeface="+mn-lt"/>
                <a:cs typeface="Poppins Medium" panose="00000600000000000000" pitchFamily="2" charset="0"/>
              </a:rPr>
              <a:t>Pvt.</a:t>
            </a:r>
            <a:r>
              <a:rPr lang="en-IN" b="1" kern="0" dirty="0">
                <a:solidFill>
                  <a:srgbClr val="007377"/>
                </a:solidFill>
                <a:latin typeface="+mn-lt"/>
                <a:cs typeface="Poppins Medium" panose="00000600000000000000" pitchFamily="2" charset="0"/>
              </a:rPr>
              <a:t> Ltd.</a:t>
            </a:r>
          </a:p>
        </p:txBody>
      </p:sp>
      <p:sp>
        <p:nvSpPr>
          <p:cNvPr id="4" name="Content Placeholder 6">
            <a:extLst>
              <a:ext uri="{FF2B5EF4-FFF2-40B4-BE49-F238E27FC236}">
                <a16:creationId xmlns:a16="http://schemas.microsoft.com/office/drawing/2014/main" id="{F4308AD1-85CE-F4A7-6DFC-9C7ACB8DCB1E}"/>
              </a:ext>
            </a:extLst>
          </p:cNvPr>
          <p:cNvSpPr txBox="1">
            <a:spLocks/>
          </p:cNvSpPr>
          <p:nvPr/>
        </p:nvSpPr>
        <p:spPr>
          <a:xfrm>
            <a:off x="187325" y="1034517"/>
            <a:ext cx="11817350" cy="2678938"/>
          </a:xfrm>
          <a:prstGeom prst="rect">
            <a:avLst/>
          </a:prstGeom>
          <a:noFill/>
        </p:spPr>
        <p:txBody>
          <a:bodyPr wrap="square">
            <a:spAutoFit/>
          </a:bodyPr>
          <a:lstStyle>
            <a:defPPr>
              <a:defRPr lang="en-US"/>
            </a:defPPr>
            <a:lvl1pPr marL="171450" indent="-171450" algn="just" defTabSz="1838325" rtl="0" eaLnBrk="0" latinLnBrk="0" hangingPunct="0">
              <a:lnSpc>
                <a:spcPct val="90000"/>
              </a:lnSpc>
              <a:spcBef>
                <a:spcPct val="75000"/>
              </a:spcBef>
              <a:buClr>
                <a:schemeClr val="accent1"/>
              </a:buClr>
              <a:buSzPct val="100000"/>
              <a:buFont typeface="Symbol"/>
              <a:buChar char="·"/>
              <a:tabLst>
                <a:tab pos="457200" algn="l"/>
              </a:tabLst>
              <a:defRPr sz="1800" b="1" kern="1200">
                <a:solidFill>
                  <a:srgbClr val="010101"/>
                </a:solidFill>
                <a:latin typeface="Bookman Old Style" panose="02050604050505020204" pitchFamily="18" charset="0"/>
                <a:ea typeface="+mn-ea"/>
                <a:cs typeface="Poppins Light" panose="000004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628650" lvl="2" indent="-171450" algn="just" defTabSz="1838325" rtl="0" eaLnBrk="0" latinLnBrk="0" hangingPunct="0">
              <a:lnSpc>
                <a:spcPct val="90000"/>
              </a:lnSpc>
              <a:spcBef>
                <a:spcPct val="75000"/>
              </a:spcBef>
              <a:buClr>
                <a:schemeClr val="accent1"/>
              </a:buClr>
              <a:buSzPct val="100000"/>
              <a:buFont typeface="Symbol"/>
              <a:buChar char="·"/>
              <a:tabLst>
                <a:tab pos="457200" algn="l"/>
              </a:tabLst>
              <a:defRPr sz="1800" b="1" kern="1200">
                <a:solidFill>
                  <a:srgbClr val="010101"/>
                </a:solidFill>
                <a:latin typeface="Bookman Old Style" panose="02050604050505020204" pitchFamily="18" charset="0"/>
                <a:ea typeface="+mn-ea"/>
                <a:cs typeface="Poppins Light" panose="000004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Symbol"/>
              <a:buNone/>
            </a:pPr>
            <a:r>
              <a:rPr lang="en-IN" sz="1400" dirty="0">
                <a:latin typeface="+mn-lt"/>
              </a:rPr>
              <a:t>Dispute Origin</a:t>
            </a:r>
          </a:p>
          <a:p>
            <a:r>
              <a:rPr lang="en-IN" sz="1400" b="0" dirty="0">
                <a:latin typeface="+mn-lt"/>
              </a:rPr>
              <a:t>In 2012, DAMEPL identified structural defects (e.g., cracks in girders) in DMRC’s civil works, alleging safety risks. On July 8, 2012, DAMEPL halted operations, citing unsafe conditions, and issued a notice to DMRC to cure defects within 90 days.</a:t>
            </a:r>
          </a:p>
          <a:p>
            <a:r>
              <a:rPr lang="en-IN" sz="1400" b="0" dirty="0">
                <a:latin typeface="+mn-lt"/>
              </a:rPr>
              <a:t>On October 8, 2012, DAMEPL issued a termination notice, claiming DMRC failed to cure defects, constituting a material breach under Clause 29.5.1(</a:t>
            </a:r>
            <a:r>
              <a:rPr lang="en-IN" sz="1400" b="0" dirty="0" err="1">
                <a:latin typeface="+mn-lt"/>
              </a:rPr>
              <a:t>i</a:t>
            </a:r>
            <a:r>
              <a:rPr lang="en-IN" sz="1400" b="0" dirty="0">
                <a:latin typeface="+mn-lt"/>
              </a:rPr>
              <a:t>) of the agreement, which allowed termination if DMRC “failed to cure such breach or take effective steps for curing such breach” within the cure period.</a:t>
            </a:r>
          </a:p>
          <a:p>
            <a:r>
              <a:rPr lang="en-IN" sz="1400" b="0" dirty="0">
                <a:latin typeface="+mn-lt"/>
              </a:rPr>
              <a:t>DMRC disputed the termination and initiated arbitration. Meanwhile, both parties jointly applied to CMRS for line reopening. On January 18, 2013, CMRS issued a conditional sanction with speed restrictions (50 kmph, increasable to 80 kmph in 10 kmph steps), allowing operations to resume.</a:t>
            </a:r>
          </a:p>
          <a:p>
            <a:r>
              <a:rPr lang="en-IN" sz="1400" b="0" dirty="0">
                <a:latin typeface="+mn-lt"/>
              </a:rPr>
              <a:t>DAMEPL resumed operations in January 2013 but handed over the line to DMRC on June 30, 2013, citing persistent issues. DMRC has operated the line since July 2013.</a:t>
            </a:r>
          </a:p>
        </p:txBody>
      </p:sp>
    </p:spTree>
    <p:extLst>
      <p:ext uri="{BB962C8B-B14F-4D97-AF65-F5344CB8AC3E}">
        <p14:creationId xmlns:p14="http://schemas.microsoft.com/office/powerpoint/2010/main" val="3272922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7F572-1DF9-0916-DFF6-5264E1EA0A68}"/>
            </a:ext>
          </a:extLst>
        </p:cNvPr>
        <p:cNvGrpSpPr/>
        <p:nvPr/>
      </p:nvGrpSpPr>
      <p:grpSpPr>
        <a:xfrm>
          <a:off x="0" y="0"/>
          <a:ext cx="0" cy="0"/>
          <a:chOff x="0" y="0"/>
          <a:chExt cx="0" cy="0"/>
        </a:xfrm>
      </p:grpSpPr>
      <p:pic>
        <p:nvPicPr>
          <p:cNvPr id="3" name="Picture 2" descr="A white background with many logos&#10;&#10;AI-generated content may be incorrect.">
            <a:extLst>
              <a:ext uri="{FF2B5EF4-FFF2-40B4-BE49-F238E27FC236}">
                <a16:creationId xmlns:a16="http://schemas.microsoft.com/office/drawing/2014/main" id="{EC9E8136-7D48-2ED2-6C96-DB037E16B886}"/>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33F86DED-EAD6-680B-8DBD-0394B872CAB8}"/>
              </a:ext>
            </a:extLst>
          </p:cNvPr>
          <p:cNvSpPr txBox="1"/>
          <p:nvPr/>
        </p:nvSpPr>
        <p:spPr>
          <a:xfrm>
            <a:off x="336664" y="175598"/>
            <a:ext cx="9640455" cy="461665"/>
          </a:xfrm>
          <a:prstGeom prst="rect">
            <a:avLst/>
          </a:prstGeom>
          <a:noFill/>
        </p:spPr>
        <p:txBody>
          <a:bodyPr wrap="square">
            <a:spAutoFit/>
          </a:bodyPr>
          <a:lstStyle/>
          <a:p>
            <a:r>
              <a:rPr lang="en-IN" sz="2400" b="1" dirty="0">
                <a:solidFill>
                  <a:srgbClr val="007377"/>
                </a:solidFill>
                <a:cs typeface="Poppins Medium" panose="00000600000000000000" pitchFamily="2" charset="0"/>
              </a:rPr>
              <a:t>Delhi Metro Rail Corporation v. Delhi Airport Metro Express </a:t>
            </a:r>
            <a:r>
              <a:rPr lang="en-IN" sz="2400" b="1" dirty="0" err="1">
                <a:solidFill>
                  <a:srgbClr val="007377"/>
                </a:solidFill>
                <a:cs typeface="Poppins Medium" panose="00000600000000000000" pitchFamily="2" charset="0"/>
              </a:rPr>
              <a:t>Pvt.</a:t>
            </a:r>
            <a:r>
              <a:rPr lang="en-IN" sz="2400" b="1" dirty="0">
                <a:solidFill>
                  <a:srgbClr val="007377"/>
                </a:solidFill>
                <a:cs typeface="Poppins Medium" panose="00000600000000000000" pitchFamily="2" charset="0"/>
              </a:rPr>
              <a:t> Ltd. </a:t>
            </a:r>
            <a:endParaRPr lang="en-IN" sz="2400" dirty="0"/>
          </a:p>
        </p:txBody>
      </p:sp>
      <p:sp>
        <p:nvSpPr>
          <p:cNvPr id="5" name="TextBox 4">
            <a:extLst>
              <a:ext uri="{FF2B5EF4-FFF2-40B4-BE49-F238E27FC236}">
                <a16:creationId xmlns:a16="http://schemas.microsoft.com/office/drawing/2014/main" id="{E144AC5C-6FCC-0BF8-1C35-6F461218B2D1}"/>
              </a:ext>
            </a:extLst>
          </p:cNvPr>
          <p:cNvSpPr txBox="1"/>
          <p:nvPr/>
        </p:nvSpPr>
        <p:spPr>
          <a:xfrm>
            <a:off x="138730" y="926340"/>
            <a:ext cx="11206976" cy="2839239"/>
          </a:xfrm>
          <a:prstGeom prst="rect">
            <a:avLst/>
          </a:prstGeom>
          <a:noFill/>
        </p:spPr>
        <p:txBody>
          <a:bodyPr wrap="square">
            <a:spAutoFit/>
          </a:bodyPr>
          <a:lstStyle>
            <a:defPPr>
              <a:defRPr lang="en-US"/>
            </a:defPPr>
            <a:lvl1pPr marL="171450" indent="-171450" algn="just" defTabSz="1838325" eaLnBrk="0" hangingPunct="0">
              <a:spcBef>
                <a:spcPct val="75000"/>
              </a:spcBef>
              <a:buClr>
                <a:schemeClr val="accent1"/>
              </a:buClr>
              <a:buSzPct val="100000"/>
              <a:buFont typeface="Symbol"/>
              <a:buChar char="·"/>
              <a:tabLst>
                <a:tab pos="457200" algn="l"/>
              </a:tabLst>
              <a:defRPr sz="1800" b="1">
                <a:solidFill>
                  <a:srgbClr val="010101"/>
                </a:solidFill>
                <a:latin typeface="Bookman Old Style" panose="02050604050505020204" pitchFamily="18" charset="0"/>
                <a:ea typeface="+mn-ea"/>
                <a:cs typeface="Poppins Light" panose="00000400000000000000" pitchFamily="2" charset="0"/>
              </a:defRPr>
            </a:lvl1pPr>
            <a:lvl3pPr marL="628650" lvl="2" indent="-171450" algn="just" defTabSz="1838325" eaLnBrk="0" hangingPunct="0">
              <a:spcBef>
                <a:spcPct val="75000"/>
              </a:spcBef>
              <a:buClr>
                <a:schemeClr val="accent1"/>
              </a:buClr>
              <a:buSzPct val="100000"/>
              <a:buFont typeface="Symbol"/>
              <a:buChar char="·"/>
              <a:tabLst>
                <a:tab pos="457200" algn="l"/>
              </a:tabLst>
              <a:defRPr sz="1800" b="1">
                <a:solidFill>
                  <a:srgbClr val="010101"/>
                </a:solidFill>
                <a:latin typeface="Bookman Old Style" panose="02050604050505020204" pitchFamily="18" charset="0"/>
                <a:ea typeface="+mn-ea"/>
                <a:cs typeface="Poppins Light" panose="00000400000000000000" pitchFamily="2" charset="0"/>
              </a:defRPr>
            </a:lvl3pPr>
          </a:lstStyle>
          <a:p>
            <a:pPr marL="0" indent="0">
              <a:buNone/>
            </a:pPr>
            <a:r>
              <a:rPr lang="en-IN" sz="1400" dirty="0">
                <a:latin typeface="+mn-lt"/>
              </a:rPr>
              <a:t>Arbitration Proceedings</a:t>
            </a:r>
          </a:p>
          <a:p>
            <a:r>
              <a:rPr lang="en-IN" sz="1400" dirty="0">
                <a:latin typeface="+mn-lt"/>
              </a:rPr>
              <a:t>Arbitral Tribunal (May 11, 2017): </a:t>
            </a:r>
            <a:r>
              <a:rPr lang="en-IN" sz="1400" b="0" dirty="0">
                <a:solidFill>
                  <a:srgbClr val="010101"/>
                </a:solidFill>
                <a:latin typeface="+mn-lt"/>
                <a:ea typeface="+mn-ea"/>
                <a:cs typeface="Poppins Light" panose="00000400000000000000" pitchFamily="2" charset="0"/>
              </a:rPr>
              <a:t>A three-member tribunal ruled in </a:t>
            </a:r>
            <a:r>
              <a:rPr lang="en-IN" sz="1400" b="0" dirty="0" err="1">
                <a:solidFill>
                  <a:srgbClr val="010101"/>
                </a:solidFill>
                <a:latin typeface="+mn-lt"/>
                <a:ea typeface="+mn-ea"/>
                <a:cs typeface="Poppins Light" panose="00000400000000000000" pitchFamily="2" charset="0"/>
              </a:rPr>
              <a:t>favor</a:t>
            </a:r>
            <a:r>
              <a:rPr lang="en-IN" sz="1400" b="0" dirty="0">
                <a:solidFill>
                  <a:srgbClr val="010101"/>
                </a:solidFill>
                <a:latin typeface="+mn-lt"/>
                <a:ea typeface="+mn-ea"/>
                <a:cs typeface="Poppins Light" panose="00000400000000000000" pitchFamily="2" charset="0"/>
              </a:rPr>
              <a:t> of DAMEPL, awarding Rs 2,782.33 crore plus interest (</a:t>
            </a:r>
            <a:r>
              <a:rPr lang="en-IN" sz="1400" b="0" dirty="0" err="1">
                <a:solidFill>
                  <a:srgbClr val="010101"/>
                </a:solidFill>
                <a:latin typeface="+mn-lt"/>
                <a:ea typeface="+mn-ea"/>
                <a:cs typeface="Poppins Light" panose="00000400000000000000" pitchFamily="2" charset="0"/>
              </a:rPr>
              <a:t>totaling</a:t>
            </a:r>
            <a:r>
              <a:rPr lang="en-IN" sz="1400" b="0" dirty="0">
                <a:solidFill>
                  <a:srgbClr val="010101"/>
                </a:solidFill>
                <a:latin typeface="+mn-lt"/>
                <a:ea typeface="+mn-ea"/>
                <a:cs typeface="Poppins Light" panose="00000400000000000000" pitchFamily="2" charset="0"/>
              </a:rPr>
              <a:t> ~Rs 7,687 crore by 2024), finding:</a:t>
            </a:r>
          </a:p>
          <a:p>
            <a:pPr lvl="2"/>
            <a:r>
              <a:rPr lang="en-IN" sz="1400" b="0" dirty="0">
                <a:latin typeface="+mn-lt"/>
              </a:rPr>
              <a:t>DMRC’s failure to fully cure defects (e.g., girder cracks) within the 90-day cure period validated DAMEPL’s termination notice.</a:t>
            </a:r>
          </a:p>
          <a:p>
            <a:pPr lvl="2"/>
            <a:r>
              <a:rPr lang="en-IN" sz="1400" b="0" dirty="0">
                <a:latin typeface="+mn-lt"/>
              </a:rPr>
              <a:t>The CMRS certificate’s speed restrictions (50 kmph) indicated unresolved defects, undermining the project’s high-speed connectivity goal.</a:t>
            </a:r>
          </a:p>
          <a:p>
            <a:r>
              <a:rPr lang="en-IN" sz="1400" dirty="0">
                <a:latin typeface="+mn-lt"/>
              </a:rPr>
              <a:t>DMRC’s subsequent operation of the line was irrelevant to the termination’s validity: </a:t>
            </a:r>
            <a:r>
              <a:rPr lang="en-IN" sz="1400" b="0" dirty="0">
                <a:latin typeface="+mn-lt"/>
              </a:rPr>
              <a:t>The tribunal interpreted Clause 29.5.1(</a:t>
            </a:r>
            <a:r>
              <a:rPr lang="en-IN" sz="1400" b="0" dirty="0" err="1">
                <a:latin typeface="+mn-lt"/>
              </a:rPr>
              <a:t>i</a:t>
            </a:r>
            <a:r>
              <a:rPr lang="en-IN" sz="1400" b="0" dirty="0">
                <a:latin typeface="+mn-lt"/>
              </a:rPr>
              <a:t>) to require full defect correction, not merely “effective steps”.</a:t>
            </a:r>
          </a:p>
          <a:p>
            <a:r>
              <a:rPr lang="en-IN" sz="1400" dirty="0">
                <a:latin typeface="+mn-lt"/>
              </a:rPr>
              <a:t>Key Issue: </a:t>
            </a:r>
            <a:r>
              <a:rPr lang="en-IN" sz="1400" b="0" dirty="0">
                <a:latin typeface="+mn-lt"/>
              </a:rPr>
              <a:t>Whether DMRC’s actions constituted “effective steps” to cure defects, rendering the termination invalid.</a:t>
            </a:r>
          </a:p>
        </p:txBody>
      </p:sp>
    </p:spTree>
    <p:extLst>
      <p:ext uri="{BB962C8B-B14F-4D97-AF65-F5344CB8AC3E}">
        <p14:creationId xmlns:p14="http://schemas.microsoft.com/office/powerpoint/2010/main" val="4160745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FAD59-1B98-5B79-69CD-061904A18DFB}"/>
            </a:ext>
          </a:extLst>
        </p:cNvPr>
        <p:cNvGrpSpPr/>
        <p:nvPr/>
      </p:nvGrpSpPr>
      <p:grpSpPr>
        <a:xfrm>
          <a:off x="0" y="0"/>
          <a:ext cx="0" cy="0"/>
          <a:chOff x="0" y="0"/>
          <a:chExt cx="0" cy="0"/>
        </a:xfrm>
      </p:grpSpPr>
      <p:pic>
        <p:nvPicPr>
          <p:cNvPr id="3" name="Picture 2" descr="A white background with many logos&#10;&#10;AI-generated content may be incorrect.">
            <a:extLst>
              <a:ext uri="{FF2B5EF4-FFF2-40B4-BE49-F238E27FC236}">
                <a16:creationId xmlns:a16="http://schemas.microsoft.com/office/drawing/2014/main" id="{486D54EF-C35A-839E-3F77-DE0AD4E1DAAE}"/>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itle 1">
            <a:extLst>
              <a:ext uri="{FF2B5EF4-FFF2-40B4-BE49-F238E27FC236}">
                <a16:creationId xmlns:a16="http://schemas.microsoft.com/office/drawing/2014/main" id="{D17DBCDE-CBA9-B989-8B81-9B08CD8D72B0}"/>
              </a:ext>
            </a:extLst>
          </p:cNvPr>
          <p:cNvSpPr txBox="1">
            <a:spLocks/>
          </p:cNvSpPr>
          <p:nvPr/>
        </p:nvSpPr>
        <p:spPr>
          <a:xfrm>
            <a:off x="125265" y="294640"/>
            <a:ext cx="11527971" cy="566533"/>
          </a:xfr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400" b="1" dirty="0">
                <a:solidFill>
                  <a:srgbClr val="007377"/>
                </a:solidFill>
                <a:latin typeface="+mn-lt"/>
                <a:cs typeface="Poppins Medium" panose="00000600000000000000" pitchFamily="2" charset="0"/>
              </a:rPr>
              <a:t>Delhi Metro Rail Corporation v. Delhi Airport Metro Express </a:t>
            </a:r>
            <a:r>
              <a:rPr lang="en-IN" sz="2400" b="1" dirty="0" err="1">
                <a:solidFill>
                  <a:srgbClr val="007377"/>
                </a:solidFill>
                <a:latin typeface="+mn-lt"/>
                <a:cs typeface="Poppins Medium" panose="00000600000000000000" pitchFamily="2" charset="0"/>
              </a:rPr>
              <a:t>Pvt.</a:t>
            </a:r>
            <a:r>
              <a:rPr lang="en-IN" sz="2400" b="1" dirty="0">
                <a:solidFill>
                  <a:srgbClr val="007377"/>
                </a:solidFill>
                <a:latin typeface="+mn-lt"/>
                <a:cs typeface="Poppins Medium" panose="00000600000000000000" pitchFamily="2" charset="0"/>
              </a:rPr>
              <a:t> Ltd.</a:t>
            </a:r>
          </a:p>
        </p:txBody>
      </p:sp>
      <p:sp>
        <p:nvSpPr>
          <p:cNvPr id="4" name="TextBox 3">
            <a:extLst>
              <a:ext uri="{FF2B5EF4-FFF2-40B4-BE49-F238E27FC236}">
                <a16:creationId xmlns:a16="http://schemas.microsoft.com/office/drawing/2014/main" id="{11BC402F-4561-B80C-8A1D-0D7D6A5FC7C3}"/>
              </a:ext>
            </a:extLst>
          </p:cNvPr>
          <p:cNvSpPr txBox="1"/>
          <p:nvPr/>
        </p:nvSpPr>
        <p:spPr>
          <a:xfrm>
            <a:off x="125265" y="1065415"/>
            <a:ext cx="11697629" cy="3270126"/>
          </a:xfrm>
          <a:prstGeom prst="rect">
            <a:avLst/>
          </a:prstGeom>
          <a:noFill/>
        </p:spPr>
        <p:txBody>
          <a:bodyPr wrap="square">
            <a:spAutoFit/>
          </a:bodyPr>
          <a:lstStyle>
            <a:defPPr>
              <a:defRPr lang="en-US"/>
            </a:defPPr>
            <a:lvl1pPr marL="171450" indent="-171450" algn="just" defTabSz="1838325" eaLnBrk="0" hangingPunct="0">
              <a:spcBef>
                <a:spcPct val="75000"/>
              </a:spcBef>
              <a:buClr>
                <a:schemeClr val="accent1"/>
              </a:buClr>
              <a:buSzPct val="100000"/>
              <a:buFont typeface="Symbol"/>
              <a:buChar char="·"/>
              <a:tabLst>
                <a:tab pos="457200" algn="l"/>
              </a:tabLst>
              <a:defRPr sz="1800" b="1">
                <a:solidFill>
                  <a:srgbClr val="010101"/>
                </a:solidFill>
                <a:latin typeface="Bookman Old Style" panose="02050604050505020204" pitchFamily="18" charset="0"/>
                <a:ea typeface="+mn-ea"/>
                <a:cs typeface="Poppins Light" panose="00000400000000000000" pitchFamily="2" charset="0"/>
              </a:defRPr>
            </a:lvl1pPr>
            <a:lvl3pPr marL="628650" lvl="2" indent="-171450" algn="just" defTabSz="1838325" eaLnBrk="0" hangingPunct="0">
              <a:spcBef>
                <a:spcPct val="75000"/>
              </a:spcBef>
              <a:buClr>
                <a:schemeClr val="accent1"/>
              </a:buClr>
              <a:buSzPct val="100000"/>
              <a:buFont typeface="Symbol"/>
              <a:buChar char="·"/>
              <a:tabLst>
                <a:tab pos="457200" algn="l"/>
              </a:tabLst>
              <a:defRPr sz="1800" b="1">
                <a:solidFill>
                  <a:srgbClr val="010101"/>
                </a:solidFill>
                <a:latin typeface="Bookman Old Style" panose="02050604050505020204" pitchFamily="18" charset="0"/>
                <a:ea typeface="+mn-ea"/>
                <a:cs typeface="Poppins Light" panose="00000400000000000000" pitchFamily="2" charset="0"/>
              </a:defRPr>
            </a:lvl3pPr>
          </a:lstStyle>
          <a:p>
            <a:pPr marL="0" indent="0">
              <a:buNone/>
            </a:pPr>
            <a:r>
              <a:rPr lang="en-IN" sz="1400" dirty="0">
                <a:latin typeface="+mn-lt"/>
              </a:rPr>
              <a:t>Judicial Journey</a:t>
            </a:r>
          </a:p>
          <a:p>
            <a:r>
              <a:rPr lang="en-IN" sz="1400" dirty="0">
                <a:latin typeface="+mn-lt"/>
              </a:rPr>
              <a:t>Delhi High Court (Single Judge, 2018): </a:t>
            </a:r>
            <a:r>
              <a:rPr lang="en-IN" sz="1400" b="0" dirty="0">
                <a:latin typeface="+mn-lt"/>
              </a:rPr>
              <a:t>DMRC challenged the award under Section 34, alleging patent illegality and public policy violations. The Single Judge dismissed the petition, upholding the tribunal’s findings as evidence-based and plausible, per Associate Builders v. DDA (2015). The judge noted the CMRS certificate’s conditions showed incomplete repairs, failing the high-speed connectivity objective.</a:t>
            </a:r>
          </a:p>
          <a:p>
            <a:r>
              <a:rPr lang="en-IN" sz="1400" dirty="0">
                <a:latin typeface="+mn-lt"/>
              </a:rPr>
              <a:t>Delhi High Court (Division Bench, January 15, 2019): </a:t>
            </a:r>
            <a:r>
              <a:rPr lang="en-IN" sz="1400" b="0" dirty="0">
                <a:latin typeface="+mn-lt"/>
              </a:rPr>
              <a:t>DMRC appealed under Section 37. The Division Bench partly allowed the appeal, setting aside the award, finding:</a:t>
            </a:r>
          </a:p>
          <a:p>
            <a:pPr lvl="2"/>
            <a:r>
              <a:rPr lang="en-IN" sz="1400" b="0" dirty="0">
                <a:latin typeface="+mn-lt"/>
              </a:rPr>
              <a:t>The tribunal ignored vital evidence, notably the CMRS certificate, which indicated “effective steps” were taken, as operations resumed under statutory safety compliance (Metro Railways Act, 2002).</a:t>
            </a:r>
          </a:p>
          <a:p>
            <a:pPr lvl="2"/>
            <a:r>
              <a:rPr lang="en-IN" sz="1400" b="0" dirty="0">
                <a:latin typeface="+mn-lt"/>
              </a:rPr>
              <a:t>The award was perverse and patently illegal under Section 34(2A), as it misread the termination clause and overlooked DMRC’s incremental progress.</a:t>
            </a:r>
          </a:p>
          <a:p>
            <a:pPr lvl="2"/>
            <a:r>
              <a:rPr lang="en-IN" sz="1400" b="0" dirty="0">
                <a:latin typeface="+mn-lt"/>
              </a:rPr>
              <a:t>Issues not decided were remanded for fresh arbitration.</a:t>
            </a:r>
          </a:p>
        </p:txBody>
      </p:sp>
    </p:spTree>
    <p:extLst>
      <p:ext uri="{BB962C8B-B14F-4D97-AF65-F5344CB8AC3E}">
        <p14:creationId xmlns:p14="http://schemas.microsoft.com/office/powerpoint/2010/main" val="3945424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09376-8331-FB1F-6D37-FC63B621A165}"/>
            </a:ext>
          </a:extLst>
        </p:cNvPr>
        <p:cNvGrpSpPr/>
        <p:nvPr/>
      </p:nvGrpSpPr>
      <p:grpSpPr>
        <a:xfrm>
          <a:off x="0" y="0"/>
          <a:ext cx="0" cy="0"/>
          <a:chOff x="0" y="0"/>
          <a:chExt cx="0" cy="0"/>
        </a:xfrm>
      </p:grpSpPr>
      <p:pic>
        <p:nvPicPr>
          <p:cNvPr id="3" name="Picture 2" descr="A white background with many logos&#10;&#10;AI-generated content may be incorrect.">
            <a:extLst>
              <a:ext uri="{FF2B5EF4-FFF2-40B4-BE49-F238E27FC236}">
                <a16:creationId xmlns:a16="http://schemas.microsoft.com/office/drawing/2014/main" id="{0BD60826-6701-B090-A175-A92E7AEB701A}"/>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itle 1">
            <a:extLst>
              <a:ext uri="{FF2B5EF4-FFF2-40B4-BE49-F238E27FC236}">
                <a16:creationId xmlns:a16="http://schemas.microsoft.com/office/drawing/2014/main" id="{0C7C1820-26BA-8B63-F00D-7A2E75EA7BC1}"/>
              </a:ext>
            </a:extLst>
          </p:cNvPr>
          <p:cNvSpPr txBox="1">
            <a:spLocks/>
          </p:cNvSpPr>
          <p:nvPr/>
        </p:nvSpPr>
        <p:spPr>
          <a:xfrm>
            <a:off x="165410" y="223630"/>
            <a:ext cx="11353800" cy="479447"/>
          </a:xfr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400" b="1" dirty="0">
                <a:solidFill>
                  <a:srgbClr val="007377"/>
                </a:solidFill>
                <a:latin typeface="+mn-lt"/>
                <a:cs typeface="Poppins Medium" panose="00000600000000000000" pitchFamily="2" charset="0"/>
              </a:rPr>
              <a:t>Delhi Metro Rail Corporation v. Delhi Airport Metro Express </a:t>
            </a:r>
            <a:r>
              <a:rPr lang="en-IN" sz="2400" b="1" dirty="0" err="1">
                <a:solidFill>
                  <a:srgbClr val="007377"/>
                </a:solidFill>
                <a:latin typeface="+mn-lt"/>
                <a:cs typeface="Poppins Medium" panose="00000600000000000000" pitchFamily="2" charset="0"/>
              </a:rPr>
              <a:t>Pvt.</a:t>
            </a:r>
            <a:r>
              <a:rPr lang="en-IN" sz="2400" b="1" dirty="0">
                <a:solidFill>
                  <a:srgbClr val="007377"/>
                </a:solidFill>
                <a:latin typeface="+mn-lt"/>
                <a:cs typeface="Poppins Medium" panose="00000600000000000000" pitchFamily="2" charset="0"/>
              </a:rPr>
              <a:t> Ltd.</a:t>
            </a:r>
            <a:endParaRPr lang="en-IN" sz="2400" b="1" dirty="0">
              <a:latin typeface="+mn-lt"/>
              <a:cs typeface="Times New Roman" panose="02020603050405020304" pitchFamily="18" charset="0"/>
            </a:endParaRPr>
          </a:p>
        </p:txBody>
      </p:sp>
      <p:sp>
        <p:nvSpPr>
          <p:cNvPr id="4" name="TextBox 3">
            <a:extLst>
              <a:ext uri="{FF2B5EF4-FFF2-40B4-BE49-F238E27FC236}">
                <a16:creationId xmlns:a16="http://schemas.microsoft.com/office/drawing/2014/main" id="{8D78DC66-5388-D08C-0D1C-21214D32A31D}"/>
              </a:ext>
            </a:extLst>
          </p:cNvPr>
          <p:cNvSpPr txBox="1"/>
          <p:nvPr/>
        </p:nvSpPr>
        <p:spPr>
          <a:xfrm>
            <a:off x="165410" y="966064"/>
            <a:ext cx="11022980" cy="2408352"/>
          </a:xfrm>
          <a:prstGeom prst="rect">
            <a:avLst/>
          </a:prstGeom>
          <a:noFill/>
        </p:spPr>
        <p:txBody>
          <a:bodyPr wrap="square">
            <a:spAutoFit/>
          </a:bodyPr>
          <a:lstStyle>
            <a:defPPr>
              <a:defRPr lang="en-US"/>
            </a:defPPr>
            <a:lvl1pPr marL="0" indent="0" algn="just" defTabSz="1838325" eaLnBrk="0" hangingPunct="0">
              <a:spcBef>
                <a:spcPct val="75000"/>
              </a:spcBef>
              <a:buClr>
                <a:schemeClr val="accent1"/>
              </a:buClr>
              <a:buSzPct val="100000"/>
              <a:buFont typeface="Symbol"/>
              <a:buNone/>
              <a:tabLst>
                <a:tab pos="457200" algn="l"/>
              </a:tabLst>
              <a:defRPr sz="1800" b="1">
                <a:solidFill>
                  <a:srgbClr val="010101"/>
                </a:solidFill>
                <a:latin typeface="Bookman Old Style" panose="02050604050505020204" pitchFamily="18" charset="0"/>
                <a:ea typeface="+mn-ea"/>
                <a:cs typeface="Poppins Light" panose="00000400000000000000" pitchFamily="2" charset="0"/>
              </a:defRPr>
            </a:lvl1pPr>
            <a:lvl3pPr marL="628650" lvl="2" indent="-171450" algn="just" defTabSz="1838325" eaLnBrk="0" hangingPunct="0">
              <a:spcBef>
                <a:spcPct val="75000"/>
              </a:spcBef>
              <a:buClr>
                <a:schemeClr val="accent1"/>
              </a:buClr>
              <a:buSzPct val="100000"/>
              <a:buFont typeface="Symbol"/>
              <a:buChar char="·"/>
              <a:tabLst>
                <a:tab pos="457200" algn="l"/>
              </a:tabLst>
              <a:defRPr sz="1800" b="1">
                <a:solidFill>
                  <a:srgbClr val="010101"/>
                </a:solidFill>
                <a:latin typeface="Bookman Old Style" panose="02050604050505020204" pitchFamily="18" charset="0"/>
                <a:ea typeface="+mn-ea"/>
                <a:cs typeface="Poppins Light" panose="00000400000000000000" pitchFamily="2" charset="0"/>
              </a:defRPr>
            </a:lvl3pPr>
          </a:lstStyle>
          <a:p>
            <a:r>
              <a:rPr lang="en-IN" sz="1400" dirty="0">
                <a:latin typeface="+mn-lt"/>
              </a:rPr>
              <a:t>Supreme Court (September 9, 2021)</a:t>
            </a:r>
          </a:p>
          <a:p>
            <a:r>
              <a:rPr lang="en-IN" sz="1400" dirty="0">
                <a:latin typeface="+mn-lt"/>
              </a:rPr>
              <a:t>DAMEPL filed a Special Leave Petition (SLP) under Article 136. </a:t>
            </a:r>
          </a:p>
          <a:p>
            <a:r>
              <a:rPr lang="en-IN" sz="1400" b="0" dirty="0">
                <a:latin typeface="+mn-lt"/>
              </a:rPr>
              <a:t>A two-judge bench reversed the Division Bench, restoring the arbitral award, holding: </a:t>
            </a:r>
          </a:p>
          <a:p>
            <a:pPr marL="285750" indent="-285750">
              <a:buFont typeface="Arial" panose="020B0604020202020204" pitchFamily="34" charset="0"/>
              <a:buChar char="•"/>
            </a:pPr>
            <a:r>
              <a:rPr lang="en-IN" sz="1400" b="0" dirty="0">
                <a:latin typeface="+mn-lt"/>
              </a:rPr>
              <a:t>The Division Bench overstepped Section 34’s narrow scope by re-evaluating facts and substituting its view, violating </a:t>
            </a:r>
            <a:r>
              <a:rPr lang="en-IN" sz="1400" b="0" dirty="0" err="1">
                <a:latin typeface="+mn-lt"/>
              </a:rPr>
              <a:t>Ssangyong</a:t>
            </a:r>
            <a:r>
              <a:rPr lang="en-IN" sz="1400" b="0" dirty="0">
                <a:latin typeface="+mn-lt"/>
              </a:rPr>
              <a:t> Engineering v. NHAI (2019). </a:t>
            </a:r>
          </a:p>
          <a:p>
            <a:pPr marL="285750" indent="-285750">
              <a:buFont typeface="Arial" panose="020B0604020202020204" pitchFamily="34" charset="0"/>
              <a:buChar char="•"/>
            </a:pPr>
            <a:r>
              <a:rPr lang="en-IN" sz="1400" b="0" dirty="0">
                <a:latin typeface="+mn-lt"/>
              </a:rPr>
              <a:t>The tribunal’s findings on defects and CMRS conditions were factual, not open to judicial review unless patently unreasonable. </a:t>
            </a:r>
          </a:p>
          <a:p>
            <a:pPr marL="285750" indent="-285750">
              <a:buFont typeface="Arial" panose="020B0604020202020204" pitchFamily="34" charset="0"/>
              <a:buChar char="•"/>
            </a:pPr>
            <a:r>
              <a:rPr lang="en-IN" sz="1400" b="0" dirty="0">
                <a:latin typeface="+mn-lt"/>
              </a:rPr>
              <a:t>Patent illegality requires errors “going to the root of the matter,” not superficial misinterpretations.</a:t>
            </a:r>
          </a:p>
        </p:txBody>
      </p:sp>
      <p:sp>
        <p:nvSpPr>
          <p:cNvPr id="5" name="TextBox 4">
            <a:extLst>
              <a:ext uri="{FF2B5EF4-FFF2-40B4-BE49-F238E27FC236}">
                <a16:creationId xmlns:a16="http://schemas.microsoft.com/office/drawing/2014/main" id="{2F758F2E-46D1-D296-CD6A-FA365061E457}"/>
              </a:ext>
            </a:extLst>
          </p:cNvPr>
          <p:cNvSpPr txBox="1"/>
          <p:nvPr/>
        </p:nvSpPr>
        <p:spPr>
          <a:xfrm>
            <a:off x="165410" y="3725099"/>
            <a:ext cx="10922620" cy="684803"/>
          </a:xfrm>
          <a:prstGeom prst="rect">
            <a:avLst/>
          </a:prstGeom>
          <a:noFill/>
        </p:spPr>
        <p:txBody>
          <a:bodyPr wrap="square">
            <a:spAutoFit/>
          </a:bodyPr>
          <a:lstStyle>
            <a:defPPr>
              <a:defRPr lang="en-US"/>
            </a:defPPr>
            <a:lvl1pPr marL="0" indent="0" algn="just" defTabSz="1838325" eaLnBrk="0" hangingPunct="0">
              <a:spcBef>
                <a:spcPct val="75000"/>
              </a:spcBef>
              <a:buClr>
                <a:schemeClr val="accent1"/>
              </a:buClr>
              <a:buSzPct val="100000"/>
              <a:buFont typeface="Symbol"/>
              <a:buNone/>
              <a:tabLst>
                <a:tab pos="457200" algn="l"/>
              </a:tabLst>
              <a:defRPr sz="1800" b="1">
                <a:solidFill>
                  <a:srgbClr val="010101"/>
                </a:solidFill>
                <a:latin typeface="Bookman Old Style" panose="02050604050505020204" pitchFamily="18" charset="0"/>
                <a:ea typeface="+mn-ea"/>
                <a:cs typeface="Poppins Light" panose="00000400000000000000" pitchFamily="2" charset="0"/>
              </a:defRPr>
            </a:lvl1pPr>
            <a:lvl3pPr marL="628650" lvl="2" indent="-171450" algn="just" defTabSz="1838325" eaLnBrk="0" hangingPunct="0">
              <a:spcBef>
                <a:spcPct val="75000"/>
              </a:spcBef>
              <a:buClr>
                <a:schemeClr val="accent1"/>
              </a:buClr>
              <a:buSzPct val="100000"/>
              <a:buFont typeface="Symbol"/>
              <a:buChar char="·"/>
              <a:tabLst>
                <a:tab pos="457200" algn="l"/>
              </a:tabLst>
              <a:defRPr sz="1800" b="1">
                <a:solidFill>
                  <a:srgbClr val="010101"/>
                </a:solidFill>
                <a:latin typeface="Bookman Old Style" panose="02050604050505020204" pitchFamily="18" charset="0"/>
                <a:ea typeface="+mn-ea"/>
                <a:cs typeface="Poppins Light" panose="00000400000000000000" pitchFamily="2" charset="0"/>
              </a:defRPr>
            </a:lvl3pPr>
          </a:lstStyle>
          <a:p>
            <a:r>
              <a:rPr lang="en-IN" sz="1400" dirty="0">
                <a:latin typeface="+mn-lt"/>
              </a:rPr>
              <a:t>Review Petition (November 2021):</a:t>
            </a:r>
          </a:p>
          <a:p>
            <a:pPr marL="285750" indent="-285750">
              <a:buFont typeface="Arial" panose="020B0604020202020204" pitchFamily="34" charset="0"/>
              <a:buChar char="•"/>
            </a:pPr>
            <a:r>
              <a:rPr lang="en-IN" sz="1400" b="0" dirty="0">
                <a:latin typeface="+mn-lt"/>
              </a:rPr>
              <a:t>DMRC’s review petition was dismissed, affirming the 2021 judgmen</a:t>
            </a:r>
            <a:r>
              <a:rPr lang="en-IN" sz="1400" dirty="0">
                <a:latin typeface="+mn-lt"/>
              </a:rPr>
              <a:t>t.</a:t>
            </a:r>
          </a:p>
        </p:txBody>
      </p:sp>
    </p:spTree>
    <p:extLst>
      <p:ext uri="{BB962C8B-B14F-4D97-AF65-F5344CB8AC3E}">
        <p14:creationId xmlns:p14="http://schemas.microsoft.com/office/powerpoint/2010/main" val="713197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51F50-0D11-1A8D-EB06-8F8ABC3421F1}"/>
            </a:ext>
          </a:extLst>
        </p:cNvPr>
        <p:cNvGrpSpPr/>
        <p:nvPr/>
      </p:nvGrpSpPr>
      <p:grpSpPr>
        <a:xfrm>
          <a:off x="0" y="0"/>
          <a:ext cx="0" cy="0"/>
          <a:chOff x="0" y="0"/>
          <a:chExt cx="0" cy="0"/>
        </a:xfrm>
      </p:grpSpPr>
      <p:pic>
        <p:nvPicPr>
          <p:cNvPr id="3" name="Picture 2" descr="A white background with many logos&#10;&#10;AI-generated content may be incorrect.">
            <a:extLst>
              <a:ext uri="{FF2B5EF4-FFF2-40B4-BE49-F238E27FC236}">
                <a16:creationId xmlns:a16="http://schemas.microsoft.com/office/drawing/2014/main" id="{0D5DEA75-67E1-0FA4-AF8C-C3CFD1BA2C54}"/>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itle 1">
            <a:extLst>
              <a:ext uri="{FF2B5EF4-FFF2-40B4-BE49-F238E27FC236}">
                <a16:creationId xmlns:a16="http://schemas.microsoft.com/office/drawing/2014/main" id="{3451F2C9-742B-38B6-C44F-D692F7024909}"/>
              </a:ext>
            </a:extLst>
          </p:cNvPr>
          <p:cNvSpPr txBox="1">
            <a:spLocks/>
          </p:cNvSpPr>
          <p:nvPr/>
        </p:nvSpPr>
        <p:spPr>
          <a:xfrm>
            <a:off x="86066" y="203482"/>
            <a:ext cx="12205933" cy="555647"/>
          </a:xfr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400" b="1" dirty="0">
                <a:solidFill>
                  <a:srgbClr val="007377"/>
                </a:solidFill>
                <a:latin typeface="+mn-lt"/>
                <a:cs typeface="Poppins Medium" panose="00000600000000000000" pitchFamily="2" charset="0"/>
              </a:rPr>
              <a:t>Delhi Metro Rail Corporation v. Delhi Airport Metro Express </a:t>
            </a:r>
            <a:r>
              <a:rPr lang="en-IN" sz="2400" b="1" dirty="0" err="1">
                <a:solidFill>
                  <a:srgbClr val="007377"/>
                </a:solidFill>
                <a:latin typeface="+mn-lt"/>
                <a:cs typeface="Poppins Medium" panose="00000600000000000000" pitchFamily="2" charset="0"/>
              </a:rPr>
              <a:t>Pvt.</a:t>
            </a:r>
            <a:r>
              <a:rPr lang="en-IN" sz="2400" b="1" dirty="0">
                <a:solidFill>
                  <a:srgbClr val="007377"/>
                </a:solidFill>
                <a:latin typeface="+mn-lt"/>
                <a:cs typeface="Poppins Medium" panose="00000600000000000000" pitchFamily="2" charset="0"/>
              </a:rPr>
              <a:t> Ltd.</a:t>
            </a:r>
            <a:endParaRPr lang="en-IN" sz="2400" b="1" dirty="0">
              <a:latin typeface="+mn-lt"/>
              <a:cs typeface="Times New Roman" panose="02020603050405020304" pitchFamily="18" charset="0"/>
            </a:endParaRPr>
          </a:p>
        </p:txBody>
      </p:sp>
      <p:sp>
        <p:nvSpPr>
          <p:cNvPr id="4" name="TextBox 3">
            <a:extLst>
              <a:ext uri="{FF2B5EF4-FFF2-40B4-BE49-F238E27FC236}">
                <a16:creationId xmlns:a16="http://schemas.microsoft.com/office/drawing/2014/main" id="{84DBB8DB-4F02-0ECB-30BB-F0102D5EDB13}"/>
              </a:ext>
            </a:extLst>
          </p:cNvPr>
          <p:cNvSpPr txBox="1"/>
          <p:nvPr/>
        </p:nvSpPr>
        <p:spPr>
          <a:xfrm>
            <a:off x="86066" y="1114695"/>
            <a:ext cx="11871527" cy="4832092"/>
          </a:xfrm>
          <a:prstGeom prst="rect">
            <a:avLst/>
          </a:prstGeom>
          <a:noFill/>
        </p:spPr>
        <p:txBody>
          <a:bodyPr wrap="square">
            <a:spAutoFit/>
          </a:bodyPr>
          <a:lstStyle>
            <a:defPPr>
              <a:defRPr lang="en-US"/>
            </a:defPPr>
            <a:lvl1pPr marL="0" indent="0" algn="just" defTabSz="1838325" eaLnBrk="0" hangingPunct="0">
              <a:spcBef>
                <a:spcPct val="75000"/>
              </a:spcBef>
              <a:buClr>
                <a:schemeClr val="accent1"/>
              </a:buClr>
              <a:buSzPct val="100000"/>
              <a:buFont typeface="Symbol"/>
              <a:buNone/>
              <a:tabLst>
                <a:tab pos="457200" algn="l"/>
              </a:tabLst>
              <a:defRPr sz="1800" b="1">
                <a:solidFill>
                  <a:srgbClr val="010101"/>
                </a:solidFill>
                <a:latin typeface="Bookman Old Style" panose="02050604050505020204" pitchFamily="18" charset="0"/>
                <a:ea typeface="+mn-ea"/>
                <a:cs typeface="Poppins Light" panose="00000400000000000000" pitchFamily="2" charset="0"/>
              </a:defRPr>
            </a:lvl1pPr>
            <a:lvl3pPr marL="628650" lvl="2" indent="-171450" algn="just" defTabSz="1838325" eaLnBrk="0" hangingPunct="0">
              <a:spcBef>
                <a:spcPct val="75000"/>
              </a:spcBef>
              <a:buClr>
                <a:schemeClr val="accent1"/>
              </a:buClr>
              <a:buSzPct val="100000"/>
              <a:buFont typeface="Symbol"/>
              <a:buChar char="·"/>
              <a:tabLst>
                <a:tab pos="457200" algn="l"/>
              </a:tabLst>
              <a:defRPr sz="1800" b="1">
                <a:solidFill>
                  <a:srgbClr val="010101"/>
                </a:solidFill>
                <a:latin typeface="Bookman Old Style" panose="02050604050505020204" pitchFamily="18" charset="0"/>
                <a:ea typeface="+mn-ea"/>
                <a:cs typeface="Poppins Light" panose="00000400000000000000" pitchFamily="2" charset="0"/>
              </a:defRPr>
            </a:lvl3pPr>
          </a:lstStyle>
          <a:p>
            <a:r>
              <a:rPr lang="en-IN" sz="1400" dirty="0">
                <a:latin typeface="+mn-lt"/>
              </a:rPr>
              <a:t>Curative Petition (April 10, 2024): </a:t>
            </a:r>
            <a:r>
              <a:rPr lang="en-IN" sz="1400" b="0" dirty="0">
                <a:latin typeface="+mn-lt"/>
              </a:rPr>
              <a:t>DMRC filed a curative petition under Article 142, an extraordinary remedy for “grave miscarriage of justice” or “abuse of process”. A three-judge bench (CJI D.Y. Chandrachud, Justices B.R. Gavai, Surya Kant) allowed the petition, setting aside the 2021 judgment and arbitral award, restoring the Division Bench’s 2019 ruling. </a:t>
            </a:r>
          </a:p>
          <a:p>
            <a:r>
              <a:rPr lang="en-IN" sz="1400" dirty="0">
                <a:latin typeface="+mn-lt"/>
              </a:rPr>
              <a:t>Key findings:</a:t>
            </a:r>
          </a:p>
          <a:p>
            <a:pPr marL="285750" indent="-285750">
              <a:buFont typeface="Arial" panose="020B0604020202020204" pitchFamily="34" charset="0"/>
              <a:buChar char="•"/>
            </a:pPr>
            <a:r>
              <a:rPr lang="en-IN" sz="1400" dirty="0">
                <a:latin typeface="+mn-lt"/>
              </a:rPr>
              <a:t>Patent Illegality: </a:t>
            </a:r>
            <a:r>
              <a:rPr lang="en-IN" sz="1400" b="0" dirty="0">
                <a:latin typeface="+mn-lt"/>
              </a:rPr>
              <a:t>The tribunal misinterpreted Clause 29.5.1(</a:t>
            </a:r>
            <a:r>
              <a:rPr lang="en-IN" sz="1400" b="0" dirty="0" err="1">
                <a:latin typeface="+mn-lt"/>
              </a:rPr>
              <a:t>i</a:t>
            </a:r>
            <a:r>
              <a:rPr lang="en-IN" sz="1400" b="0" dirty="0">
                <a:latin typeface="+mn-lt"/>
              </a:rPr>
              <a:t>), that allowed termination only if DMRC failed to cure defects or take “effective steps.” </a:t>
            </a:r>
          </a:p>
          <a:p>
            <a:pPr marL="285750" indent="-285750">
              <a:buFont typeface="Arial" panose="020B0604020202020204" pitchFamily="34" charset="0"/>
              <a:buChar char="•"/>
            </a:pPr>
            <a:r>
              <a:rPr lang="en-IN" sz="1400" b="0" dirty="0">
                <a:latin typeface="+mn-lt"/>
              </a:rPr>
              <a:t>The CMRS certificate, issued after joint application and inspection, showed DMRC took effective steps (e.g., repairs enabling safe operations at 50 kmph), invalidating the termination.</a:t>
            </a:r>
          </a:p>
          <a:p>
            <a:pPr marL="285750" indent="-285750">
              <a:buFont typeface="Arial" panose="020B0604020202020204" pitchFamily="34" charset="0"/>
              <a:buChar char="•"/>
            </a:pPr>
            <a:r>
              <a:rPr lang="en-US" sz="1400" dirty="0">
                <a:latin typeface="+mn-lt"/>
              </a:rPr>
              <a:t>Ignoring Vital Evidence: </a:t>
            </a:r>
            <a:r>
              <a:rPr lang="en-US" sz="1400" b="0" dirty="0">
                <a:latin typeface="+mn-lt"/>
              </a:rPr>
              <a:t>The tribunal wrongly focused on CMRS speed restrictions, concluding defects were uncured, and failed to explain why DMRC’s actions weren’t “effective steps.” This rendered the award perverse, per Associate Builders (2015) and </a:t>
            </a:r>
            <a:r>
              <a:rPr lang="en-US" sz="1400" b="0" dirty="0" err="1">
                <a:latin typeface="+mn-lt"/>
              </a:rPr>
              <a:t>Ssangyong</a:t>
            </a:r>
            <a:r>
              <a:rPr lang="en-US" sz="1400" b="0" dirty="0">
                <a:latin typeface="+mn-lt"/>
              </a:rPr>
              <a:t> (2019).</a:t>
            </a:r>
          </a:p>
          <a:p>
            <a:pPr marL="285750" indent="-285750">
              <a:buFont typeface="Arial" panose="020B0604020202020204" pitchFamily="34" charset="0"/>
              <a:buChar char="•"/>
            </a:pPr>
            <a:r>
              <a:rPr lang="en-US" sz="1400" dirty="0">
                <a:latin typeface="+mn-lt"/>
              </a:rPr>
              <a:t>Miscarriage of Justice: </a:t>
            </a:r>
            <a:r>
              <a:rPr lang="en-US" sz="1400" b="0" dirty="0">
                <a:latin typeface="+mn-lt"/>
              </a:rPr>
              <a:t>The 2021 Supreme Court judgment, by restoring the award, caused a “grave miscarriage of justice” by imposing a Rs 7,687 crore burden on a public utility, despite evidence of DMRC’s compliance. The Division Bench correctly identified the award’s illegality.</a:t>
            </a:r>
          </a:p>
          <a:p>
            <a:pPr marL="285750" indent="-285750">
              <a:buFont typeface="Arial" panose="020B0604020202020204" pitchFamily="34" charset="0"/>
              <a:buChar char="•"/>
            </a:pPr>
            <a:r>
              <a:rPr lang="en-US" sz="1400" dirty="0">
                <a:latin typeface="+mn-lt"/>
              </a:rPr>
              <a:t>Curative Scope: </a:t>
            </a:r>
            <a:r>
              <a:rPr lang="en-US" sz="1400" b="0" dirty="0">
                <a:latin typeface="+mn-lt"/>
              </a:rPr>
              <a:t>The court clarified curative jurisdiction is exceptional, not a routine fifth stage of challenge, but justified here to prevent public fund misuse.</a:t>
            </a:r>
          </a:p>
          <a:p>
            <a:pPr marL="285750" indent="-285750">
              <a:buFont typeface="Arial" panose="020B0604020202020204" pitchFamily="34" charset="0"/>
              <a:buChar char="•"/>
            </a:pPr>
            <a:r>
              <a:rPr lang="en-US" sz="1400" dirty="0">
                <a:latin typeface="+mn-lt"/>
              </a:rPr>
              <a:t>Outcome: </a:t>
            </a:r>
            <a:r>
              <a:rPr lang="en-US" sz="1400" b="0" dirty="0">
                <a:latin typeface="+mn-lt"/>
              </a:rPr>
              <a:t>The award was set aside, relieving DMRC of the liability. DAMEPL’s Rs 2,802 crore investment was noted, but DMRC had paid Rs 2,599.18 crore, with Rs 5,088 crore outstanding as of January 31, 2024.</a:t>
            </a:r>
          </a:p>
          <a:p>
            <a:pPr marL="285750" indent="-285750">
              <a:buFont typeface="Arial" panose="020B0604020202020204" pitchFamily="34" charset="0"/>
              <a:buChar char="•"/>
            </a:pPr>
            <a:endParaRPr lang="en-IN" sz="1400" b="0" dirty="0">
              <a:latin typeface="+mn-lt"/>
            </a:endParaRPr>
          </a:p>
        </p:txBody>
      </p:sp>
    </p:spTree>
    <p:extLst>
      <p:ext uri="{BB962C8B-B14F-4D97-AF65-F5344CB8AC3E}">
        <p14:creationId xmlns:p14="http://schemas.microsoft.com/office/powerpoint/2010/main" val="2243236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4B174-6992-8A18-5E93-F12C9FF06E24}"/>
            </a:ext>
          </a:extLst>
        </p:cNvPr>
        <p:cNvGrpSpPr/>
        <p:nvPr/>
      </p:nvGrpSpPr>
      <p:grpSpPr>
        <a:xfrm>
          <a:off x="0" y="0"/>
          <a:ext cx="0" cy="0"/>
          <a:chOff x="0" y="0"/>
          <a:chExt cx="0" cy="0"/>
        </a:xfrm>
      </p:grpSpPr>
      <p:pic>
        <p:nvPicPr>
          <p:cNvPr id="3" name="Picture 2" descr="A white background with many logos&#10;&#10;AI-generated content may be incorrect.">
            <a:extLst>
              <a:ext uri="{FF2B5EF4-FFF2-40B4-BE49-F238E27FC236}">
                <a16:creationId xmlns:a16="http://schemas.microsoft.com/office/drawing/2014/main" id="{86545365-96EF-254E-F365-4B85ABDF298D}"/>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itle 1">
            <a:extLst>
              <a:ext uri="{FF2B5EF4-FFF2-40B4-BE49-F238E27FC236}">
                <a16:creationId xmlns:a16="http://schemas.microsoft.com/office/drawing/2014/main" id="{14CDCE7E-7846-EE79-3391-34F19D43A2C7}"/>
              </a:ext>
            </a:extLst>
          </p:cNvPr>
          <p:cNvSpPr txBox="1">
            <a:spLocks/>
          </p:cNvSpPr>
          <p:nvPr/>
        </p:nvSpPr>
        <p:spPr>
          <a:xfrm>
            <a:off x="137071" y="182880"/>
            <a:ext cx="11231136" cy="422171"/>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400" b="1" dirty="0">
                <a:solidFill>
                  <a:srgbClr val="007377"/>
                </a:solidFill>
                <a:latin typeface="+mn-lt"/>
                <a:cs typeface="Poppins Medium" panose="00000600000000000000" pitchFamily="2" charset="0"/>
              </a:rPr>
              <a:t>Afcons Infra v. Ircon</a:t>
            </a:r>
          </a:p>
        </p:txBody>
      </p:sp>
      <p:sp>
        <p:nvSpPr>
          <p:cNvPr id="4" name="TextBox 3">
            <a:extLst>
              <a:ext uri="{FF2B5EF4-FFF2-40B4-BE49-F238E27FC236}">
                <a16:creationId xmlns:a16="http://schemas.microsoft.com/office/drawing/2014/main" id="{5AB4AAE4-A50E-4C9F-3367-F3CD85CDF14A}"/>
              </a:ext>
            </a:extLst>
          </p:cNvPr>
          <p:cNvSpPr txBox="1"/>
          <p:nvPr/>
        </p:nvSpPr>
        <p:spPr>
          <a:xfrm>
            <a:off x="248831" y="1079050"/>
            <a:ext cx="11285034"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171450" lvl="0" indent="-171450" algn="just" defTabSz="1838325" eaLnBrk="0" hangingPunct="0">
              <a:spcBef>
                <a:spcPct val="75000"/>
              </a:spcBef>
              <a:buClr>
                <a:schemeClr val="accent1"/>
              </a:buClr>
              <a:buSzPct val="100000"/>
              <a:buFont typeface="Symbol"/>
              <a:buChar char="·"/>
              <a:tabLst>
                <a:tab pos="457200" algn="l"/>
              </a:tabLst>
              <a:defRPr sz="1600" b="1">
                <a:solidFill>
                  <a:srgbClr val="010101"/>
                </a:solidFill>
                <a:latin typeface="Bookman Old Style" panose="02050604050505020204" pitchFamily="18" charset="0"/>
                <a:ea typeface="+mn-ea"/>
                <a:cs typeface="Poppins Light" panose="00000400000000000000" pitchFamily="2" charset="0"/>
              </a:defRPr>
            </a:lvl1pPr>
            <a:lvl2pPr marL="342900" lvl="1" indent="-171450" algn="just" defTabSz="1838325" eaLnBrk="0" hangingPunct="0">
              <a:spcBef>
                <a:spcPct val="25000"/>
              </a:spcBef>
              <a:buClr>
                <a:schemeClr val="accent1"/>
              </a:buClr>
              <a:buSzPct val="100000"/>
              <a:buFont typeface="Arial"/>
              <a:buChar char="–"/>
              <a:tabLst>
                <a:tab pos="457200" algn="l"/>
              </a:tabLst>
              <a:defRPr sz="1600" b="0">
                <a:solidFill>
                  <a:srgbClr val="010101"/>
                </a:solidFill>
                <a:latin typeface="Bookman Old Style" panose="02050604050505020204" pitchFamily="18" charset="0"/>
                <a:ea typeface="+mn-ea"/>
                <a:cs typeface="Poppins Light" panose="00000400000000000000" pitchFamily="2" charset="0"/>
              </a:defRPr>
            </a:lvl2pPr>
            <a:lvl3pPr marL="514350" lvl="2" indent="-171450" algn="just" defTabSz="1838325" eaLnBrk="0" hangingPunct="0">
              <a:spcBef>
                <a:spcPct val="25000"/>
              </a:spcBef>
              <a:buClr>
                <a:schemeClr val="accent1"/>
              </a:buClr>
              <a:buSzPct val="100000"/>
              <a:buFont typeface="Wingdings" panose="05000000000000000000" pitchFamily="2" charset="2"/>
              <a:buChar char="§"/>
              <a:tabLst>
                <a:tab pos="457200" algn="l"/>
              </a:tabLst>
              <a:defRPr sz="1600" b="0">
                <a:solidFill>
                  <a:srgbClr val="010101"/>
                </a:solidFill>
                <a:latin typeface="Bookman Old Style" panose="02050604050505020204" pitchFamily="18" charset="0"/>
                <a:ea typeface="+mn-ea"/>
                <a:cs typeface="Poppins Light" panose="00000400000000000000" pitchFamily="2" charset="0"/>
              </a:defRPr>
            </a:lvl3pPr>
            <a:lvl4pPr marL="685800" indent="-171450" algn="l" defTabSz="1838325" eaLnBrk="0" hangingPunct="0">
              <a:spcBef>
                <a:spcPct val="25000"/>
              </a:spcBef>
              <a:buClr>
                <a:schemeClr val="accent1"/>
              </a:buClr>
              <a:buSzPct val="100000"/>
              <a:buFont typeface="Courier New" panose="02070309020205020404" pitchFamily="49" charset="0"/>
              <a:buChar char="o"/>
              <a:defRPr b="0">
                <a:solidFill>
                  <a:sysClr val="windowText" lastClr="000000"/>
                </a:solidFill>
                <a:latin typeface="Poppins Light" panose="00000400000000000000" pitchFamily="2" charset="0"/>
                <a:ea typeface="+mn-ea"/>
                <a:cs typeface="Poppins Light" panose="00000400000000000000" pitchFamily="2" charset="0"/>
              </a:defRPr>
            </a:lvl4pPr>
            <a:lvl5pPr marL="857250" indent="-171450" algn="l" defTabSz="1838325" eaLnBrk="0" hangingPunct="0">
              <a:spcBef>
                <a:spcPct val="25000"/>
              </a:spcBef>
              <a:buClr>
                <a:schemeClr val="accent1"/>
              </a:buClr>
              <a:buSzPct val="100000"/>
              <a:buFont typeface="Symbol"/>
              <a:buChar char="·"/>
              <a:defRPr b="0">
                <a:solidFill>
                  <a:sysClr val="windowText" lastClr="000000"/>
                </a:solidFill>
                <a:latin typeface="Poppins Light" panose="00000400000000000000" pitchFamily="2" charset="0"/>
                <a:ea typeface="+mn-ea"/>
                <a:cs typeface="Poppins Light" panose="00000400000000000000" pitchFamily="2" charset="0"/>
              </a:defRPr>
            </a:lvl5pPr>
            <a:lvl6pPr marL="1028700" indent="-171450" defTabSz="1838325" eaLnBrk="0" fontAlgn="base" hangingPunct="0">
              <a:spcBef>
                <a:spcPct val="25000"/>
              </a:spcBef>
              <a:spcAft>
                <a:spcPct val="0"/>
              </a:spcAft>
              <a:buClr>
                <a:schemeClr val="accent1"/>
              </a:buClr>
              <a:buSzPct val="100000"/>
              <a:buFont typeface="Arial"/>
              <a:buChar char="–"/>
              <a:defRPr b="0">
                <a:solidFill>
                  <a:sysClr val="windowText" lastClr="000000"/>
                </a:solidFill>
                <a:latin typeface="Poppins Light" panose="00000400000000000000" pitchFamily="2" charset="0"/>
                <a:ea typeface="+mn-ea"/>
                <a:cs typeface="Poppins Light" panose="00000400000000000000" pitchFamily="2" charset="0"/>
              </a:defRPr>
            </a:lvl6pPr>
            <a:lvl7pPr marL="1200150" indent="-171450" defTabSz="1838325" eaLnBrk="0" fontAlgn="base" hangingPunct="0">
              <a:spcBef>
                <a:spcPct val="25000"/>
              </a:spcBef>
              <a:spcAft>
                <a:spcPct val="0"/>
              </a:spcAft>
              <a:buClr>
                <a:schemeClr val="accent1"/>
              </a:buClr>
              <a:buSzPct val="100000"/>
              <a:buFont typeface="Wingdings" panose="05000000000000000000" pitchFamily="2" charset="2"/>
              <a:buChar char="§"/>
              <a:defRPr b="0">
                <a:solidFill>
                  <a:sysClr val="windowText" lastClr="000000"/>
                </a:solidFill>
                <a:latin typeface="Poppins Light" panose="00000400000000000000" pitchFamily="2" charset="0"/>
                <a:ea typeface="+mn-ea"/>
                <a:cs typeface="Poppins Light" panose="00000400000000000000" pitchFamily="2" charset="0"/>
              </a:defRPr>
            </a:lvl7pPr>
            <a:lvl8pPr marL="1371600" indent="-171450" defTabSz="1838325" eaLnBrk="0" fontAlgn="base" hangingPunct="0">
              <a:spcBef>
                <a:spcPct val="25000"/>
              </a:spcBef>
              <a:spcAft>
                <a:spcPct val="0"/>
              </a:spcAft>
              <a:buClr>
                <a:schemeClr val="accent1"/>
              </a:buClr>
              <a:buSzPct val="100000"/>
              <a:buFont typeface="Courier New" panose="02070309020205020404" pitchFamily="49" charset="0"/>
              <a:buChar char="o"/>
              <a:defRPr b="0">
                <a:solidFill>
                  <a:sysClr val="windowText" lastClr="000000"/>
                </a:solidFill>
                <a:latin typeface="Poppins Light" panose="00000400000000000000" pitchFamily="2" charset="0"/>
                <a:ea typeface="+mn-ea"/>
                <a:cs typeface="Poppins Light" panose="00000400000000000000" pitchFamily="2" charset="0"/>
              </a:defRPr>
            </a:lvl8pPr>
            <a:lvl9pPr marL="1543050" indent="-171450" defTabSz="1838325" eaLnBrk="0" fontAlgn="base" hangingPunct="0">
              <a:spcBef>
                <a:spcPct val="25000"/>
              </a:spcBef>
              <a:spcAft>
                <a:spcPct val="0"/>
              </a:spcAft>
              <a:buClr>
                <a:schemeClr val="accent1"/>
              </a:buClr>
              <a:buSzPct val="100000"/>
              <a:buFont typeface="Symbol"/>
              <a:buChar char="·"/>
              <a:defRPr b="0">
                <a:solidFill>
                  <a:sysClr val="windowText" lastClr="000000"/>
                </a:solidFill>
                <a:latin typeface="Poppins Light" panose="00000400000000000000" pitchFamily="2" charset="0"/>
                <a:ea typeface="+mn-ea"/>
                <a:cs typeface="Poppins Light" panose="00000400000000000000" pitchFamily="2" charset="0"/>
              </a:defRPr>
            </a:lvl9pPr>
          </a:lstStyle>
          <a:p>
            <a:r>
              <a:rPr lang="en-IN" sz="1400" dirty="0">
                <a:latin typeface="+mn-lt"/>
              </a:rPr>
              <a:t>Project: </a:t>
            </a:r>
            <a:r>
              <a:rPr lang="en-IN" sz="1400" b="0" dirty="0">
                <a:latin typeface="+mn-lt"/>
              </a:rPr>
              <a:t>USBRL rail project in J&amp;K, executed by Ircon; Afcons subcontracted for tunnels and bridges (contract dated Nov 4, 2004).</a:t>
            </a:r>
          </a:p>
          <a:p>
            <a:r>
              <a:rPr lang="en-IN" sz="1400" dirty="0">
                <a:latin typeface="+mn-lt"/>
              </a:rPr>
              <a:t>Dispute: </a:t>
            </a:r>
            <a:r>
              <a:rPr lang="en-IN" sz="1400" b="0" dirty="0">
                <a:latin typeface="+mn-lt"/>
              </a:rPr>
              <a:t>Delays blamed on both sides – Afcons for inefficiency, Ircon for delayed site access and approvals. Afcons sought EOT and costs; Ircon imposed penalties.</a:t>
            </a:r>
          </a:p>
          <a:p>
            <a:r>
              <a:rPr lang="en-IN" sz="1400" dirty="0">
                <a:latin typeface="+mn-lt"/>
              </a:rPr>
              <a:t>Arbitration: </a:t>
            </a:r>
            <a:r>
              <a:rPr lang="en-IN" sz="1400" b="0" dirty="0">
                <a:latin typeface="+mn-lt"/>
              </a:rPr>
              <a:t>Tribunal upheld </a:t>
            </a:r>
            <a:r>
              <a:rPr lang="en-IN" sz="1400" b="0" dirty="0" err="1">
                <a:latin typeface="+mn-lt"/>
              </a:rPr>
              <a:t>Afcons'</a:t>
            </a:r>
            <a:r>
              <a:rPr lang="en-IN" sz="1400" b="0" dirty="0">
                <a:latin typeface="+mn-lt"/>
              </a:rPr>
              <a:t> claims, granted EOT and compensation; rejected Ircon’s counterclaims.</a:t>
            </a:r>
          </a:p>
          <a:p>
            <a:r>
              <a:rPr lang="en-IN" sz="1400" dirty="0">
                <a:latin typeface="+mn-lt"/>
              </a:rPr>
              <a:t>Ircon’s Challenge (Sec 34):</a:t>
            </a:r>
          </a:p>
          <a:p>
            <a:pPr lvl="1"/>
            <a:r>
              <a:rPr lang="en-IN" sz="1400" dirty="0">
                <a:latin typeface="+mn-lt"/>
              </a:rPr>
              <a:t>Grounds: Patent illegality, violation of natural justice, public policy breach.</a:t>
            </a:r>
          </a:p>
          <a:p>
            <a:pPr lvl="1"/>
            <a:r>
              <a:rPr lang="en-IN" sz="1400" dirty="0">
                <a:latin typeface="+mn-lt"/>
              </a:rPr>
              <a:t>Court Ruling (Delhi HC, Apr 26, 2023): Challenge dismissed.</a:t>
            </a:r>
          </a:p>
          <a:p>
            <a:r>
              <a:rPr lang="en-IN" sz="1400" dirty="0">
                <a:latin typeface="+mn-lt"/>
              </a:rPr>
              <a:t>Key Findings:</a:t>
            </a:r>
          </a:p>
          <a:p>
            <a:pPr lvl="1"/>
            <a:r>
              <a:rPr lang="en-IN" sz="1400" dirty="0">
                <a:latin typeface="+mn-lt"/>
              </a:rPr>
              <a:t>EOT award based on evidence and contract – no patent illegality.</a:t>
            </a:r>
          </a:p>
          <a:p>
            <a:pPr lvl="1"/>
            <a:r>
              <a:rPr lang="en-IN" sz="1400" dirty="0">
                <a:latin typeface="+mn-lt"/>
              </a:rPr>
              <a:t>Natural justice upheld – fair hearings and due process followed.</a:t>
            </a:r>
          </a:p>
          <a:p>
            <a:pPr lvl="1"/>
            <a:r>
              <a:rPr lang="en-IN" sz="1400" dirty="0">
                <a:latin typeface="+mn-lt"/>
              </a:rPr>
              <a:t>No public policy violation – award enforceable.</a:t>
            </a:r>
          </a:p>
          <a:p>
            <a:r>
              <a:rPr lang="en-IN" sz="1400" dirty="0">
                <a:latin typeface="+mn-lt"/>
              </a:rPr>
              <a:t>Significance: Reinforces finality of arbitration in infra disputes; limited judicial interference under Sec 34 &amp; 37.</a:t>
            </a:r>
          </a:p>
        </p:txBody>
      </p:sp>
    </p:spTree>
    <p:extLst>
      <p:ext uri="{BB962C8B-B14F-4D97-AF65-F5344CB8AC3E}">
        <p14:creationId xmlns:p14="http://schemas.microsoft.com/office/powerpoint/2010/main" val="804360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0A39B-9E1D-4984-5DAF-7007310DBEEF}"/>
            </a:ext>
          </a:extLst>
        </p:cNvPr>
        <p:cNvGrpSpPr/>
        <p:nvPr/>
      </p:nvGrpSpPr>
      <p:grpSpPr>
        <a:xfrm>
          <a:off x="0" y="0"/>
          <a:ext cx="0" cy="0"/>
          <a:chOff x="0" y="0"/>
          <a:chExt cx="0" cy="0"/>
        </a:xfrm>
      </p:grpSpPr>
      <p:pic>
        <p:nvPicPr>
          <p:cNvPr id="3" name="Picture 2" descr="A white background with many logos&#10;&#10;AI-generated content may be incorrect.">
            <a:extLst>
              <a:ext uri="{FF2B5EF4-FFF2-40B4-BE49-F238E27FC236}">
                <a16:creationId xmlns:a16="http://schemas.microsoft.com/office/drawing/2014/main" id="{C18585F1-0C0F-F3CB-FF72-3DEB8C4208FE}"/>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D324F88-410D-1D1A-BE5A-8DF72F9A2901}"/>
              </a:ext>
            </a:extLst>
          </p:cNvPr>
          <p:cNvSpPr txBox="1"/>
          <p:nvPr/>
        </p:nvSpPr>
        <p:spPr>
          <a:xfrm>
            <a:off x="237837" y="265409"/>
            <a:ext cx="6226232" cy="461665"/>
          </a:xfrm>
          <a:prstGeom prst="rect">
            <a:avLst/>
          </a:prstGeom>
          <a:noFill/>
        </p:spPr>
        <p:txBody>
          <a:bodyPr wrap="square">
            <a:spAutoFit/>
          </a:bodyPr>
          <a:lstStyle/>
          <a:p>
            <a:r>
              <a:rPr lang="en-US" sz="2400" b="1" dirty="0">
                <a:solidFill>
                  <a:srgbClr val="007377"/>
                </a:solidFill>
                <a:cs typeface="Poppins Medium" panose="00000600000000000000" pitchFamily="2" charset="0"/>
              </a:rPr>
              <a:t>Gayatri </a:t>
            </a:r>
            <a:r>
              <a:rPr lang="en-US" sz="2400" b="1" dirty="0" err="1">
                <a:solidFill>
                  <a:srgbClr val="007377"/>
                </a:solidFill>
                <a:cs typeface="Poppins Medium" panose="00000600000000000000" pitchFamily="2" charset="0"/>
              </a:rPr>
              <a:t>Balasamy</a:t>
            </a:r>
            <a:r>
              <a:rPr lang="en-US" sz="2400" b="1" dirty="0">
                <a:solidFill>
                  <a:srgbClr val="007377"/>
                </a:solidFill>
                <a:cs typeface="Poppins Medium" panose="00000600000000000000" pitchFamily="2" charset="0"/>
              </a:rPr>
              <a:t> v. ISG </a:t>
            </a:r>
            <a:r>
              <a:rPr lang="en-US" sz="2400" b="1" dirty="0" err="1">
                <a:solidFill>
                  <a:srgbClr val="007377"/>
                </a:solidFill>
                <a:cs typeface="Poppins Medium" panose="00000600000000000000" pitchFamily="2" charset="0"/>
              </a:rPr>
              <a:t>Novasoft</a:t>
            </a:r>
            <a:r>
              <a:rPr lang="en-US" sz="2400" b="1" dirty="0">
                <a:solidFill>
                  <a:srgbClr val="007377"/>
                </a:solidFill>
                <a:cs typeface="Poppins Medium" panose="00000600000000000000" pitchFamily="2" charset="0"/>
              </a:rPr>
              <a:t> (2025)</a:t>
            </a:r>
            <a:endParaRPr lang="en-IN" sz="2400" dirty="0"/>
          </a:p>
        </p:txBody>
      </p:sp>
      <p:sp>
        <p:nvSpPr>
          <p:cNvPr id="5" name="TextBox 4">
            <a:extLst>
              <a:ext uri="{FF2B5EF4-FFF2-40B4-BE49-F238E27FC236}">
                <a16:creationId xmlns:a16="http://schemas.microsoft.com/office/drawing/2014/main" id="{6364F529-165B-0FB0-2BCF-B2A5377D4F2C}"/>
              </a:ext>
            </a:extLst>
          </p:cNvPr>
          <p:cNvSpPr txBox="1"/>
          <p:nvPr/>
        </p:nvSpPr>
        <p:spPr>
          <a:xfrm>
            <a:off x="280786" y="1096325"/>
            <a:ext cx="11285034" cy="540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defPPr>
              <a:defRPr lang="en-US"/>
            </a:defPPr>
            <a:lvl1pPr marL="171450" lvl="0" indent="-171450" algn="just" defTabSz="1838325" eaLnBrk="0" hangingPunct="0">
              <a:spcBef>
                <a:spcPct val="75000"/>
              </a:spcBef>
              <a:buClr>
                <a:schemeClr val="accent1"/>
              </a:buClr>
              <a:buSzPct val="100000"/>
              <a:buFont typeface="Symbol"/>
              <a:buChar char="·"/>
              <a:tabLst>
                <a:tab pos="457200" algn="l"/>
              </a:tabLst>
              <a:defRPr sz="1600" b="1">
                <a:solidFill>
                  <a:srgbClr val="010101"/>
                </a:solidFill>
                <a:latin typeface="Bookman Old Style" panose="02050604050505020204" pitchFamily="18" charset="0"/>
                <a:ea typeface="+mn-ea"/>
                <a:cs typeface="Poppins Light" panose="00000400000000000000" pitchFamily="2" charset="0"/>
              </a:defRPr>
            </a:lvl1pPr>
            <a:lvl2pPr marL="342900" lvl="1" indent="-171450" algn="just" defTabSz="1838325" eaLnBrk="0" hangingPunct="0">
              <a:spcBef>
                <a:spcPct val="25000"/>
              </a:spcBef>
              <a:buClr>
                <a:schemeClr val="accent1"/>
              </a:buClr>
              <a:buSzPct val="100000"/>
              <a:buFont typeface="Arial"/>
              <a:buChar char="–"/>
              <a:tabLst>
                <a:tab pos="457200" algn="l"/>
              </a:tabLst>
              <a:defRPr sz="1600" b="0">
                <a:solidFill>
                  <a:srgbClr val="010101"/>
                </a:solidFill>
                <a:latin typeface="Bookman Old Style" panose="02050604050505020204" pitchFamily="18" charset="0"/>
                <a:ea typeface="+mn-ea"/>
                <a:cs typeface="Poppins Light" panose="00000400000000000000" pitchFamily="2" charset="0"/>
              </a:defRPr>
            </a:lvl2pPr>
            <a:lvl3pPr marL="514350" lvl="2" indent="-171450" algn="just" defTabSz="1838325" eaLnBrk="0" hangingPunct="0">
              <a:spcBef>
                <a:spcPct val="25000"/>
              </a:spcBef>
              <a:buClr>
                <a:schemeClr val="accent1"/>
              </a:buClr>
              <a:buSzPct val="100000"/>
              <a:buFont typeface="Wingdings" panose="05000000000000000000" pitchFamily="2" charset="2"/>
              <a:buChar char="§"/>
              <a:tabLst>
                <a:tab pos="457200" algn="l"/>
              </a:tabLst>
              <a:defRPr sz="1600" b="0">
                <a:solidFill>
                  <a:srgbClr val="010101"/>
                </a:solidFill>
                <a:latin typeface="Bookman Old Style" panose="02050604050505020204" pitchFamily="18" charset="0"/>
                <a:ea typeface="+mn-ea"/>
                <a:cs typeface="Poppins Light" panose="00000400000000000000" pitchFamily="2" charset="0"/>
              </a:defRPr>
            </a:lvl3pPr>
            <a:lvl4pPr marL="685800" indent="-171450" algn="l" defTabSz="1838325" eaLnBrk="0" hangingPunct="0">
              <a:spcBef>
                <a:spcPct val="25000"/>
              </a:spcBef>
              <a:buClr>
                <a:schemeClr val="accent1"/>
              </a:buClr>
              <a:buSzPct val="100000"/>
              <a:buFont typeface="Courier New" panose="02070309020205020404" pitchFamily="49" charset="0"/>
              <a:buChar char="o"/>
              <a:defRPr b="0">
                <a:solidFill>
                  <a:sysClr val="windowText" lastClr="000000"/>
                </a:solidFill>
                <a:latin typeface="Poppins Light" panose="00000400000000000000" pitchFamily="2" charset="0"/>
                <a:ea typeface="+mn-ea"/>
                <a:cs typeface="Poppins Light" panose="00000400000000000000" pitchFamily="2" charset="0"/>
              </a:defRPr>
            </a:lvl4pPr>
            <a:lvl5pPr marL="857250" indent="-171450" algn="l" defTabSz="1838325" eaLnBrk="0" hangingPunct="0">
              <a:spcBef>
                <a:spcPct val="25000"/>
              </a:spcBef>
              <a:buClr>
                <a:schemeClr val="accent1"/>
              </a:buClr>
              <a:buSzPct val="100000"/>
              <a:buFont typeface="Symbol"/>
              <a:buChar char="·"/>
              <a:defRPr b="0">
                <a:solidFill>
                  <a:sysClr val="windowText" lastClr="000000"/>
                </a:solidFill>
                <a:latin typeface="Poppins Light" panose="00000400000000000000" pitchFamily="2" charset="0"/>
                <a:ea typeface="+mn-ea"/>
                <a:cs typeface="Poppins Light" panose="00000400000000000000" pitchFamily="2" charset="0"/>
              </a:defRPr>
            </a:lvl5pPr>
            <a:lvl6pPr marL="1028700" indent="-171450" defTabSz="1838325" eaLnBrk="0" fontAlgn="base" hangingPunct="0">
              <a:spcBef>
                <a:spcPct val="25000"/>
              </a:spcBef>
              <a:spcAft>
                <a:spcPct val="0"/>
              </a:spcAft>
              <a:buClr>
                <a:schemeClr val="accent1"/>
              </a:buClr>
              <a:buSzPct val="100000"/>
              <a:buFont typeface="Arial"/>
              <a:buChar char="–"/>
              <a:defRPr b="0">
                <a:solidFill>
                  <a:sysClr val="windowText" lastClr="000000"/>
                </a:solidFill>
                <a:latin typeface="Poppins Light" panose="00000400000000000000" pitchFamily="2" charset="0"/>
                <a:ea typeface="+mn-ea"/>
                <a:cs typeface="Poppins Light" panose="00000400000000000000" pitchFamily="2" charset="0"/>
              </a:defRPr>
            </a:lvl6pPr>
            <a:lvl7pPr marL="1200150" indent="-171450" defTabSz="1838325" eaLnBrk="0" fontAlgn="base" hangingPunct="0">
              <a:spcBef>
                <a:spcPct val="25000"/>
              </a:spcBef>
              <a:spcAft>
                <a:spcPct val="0"/>
              </a:spcAft>
              <a:buClr>
                <a:schemeClr val="accent1"/>
              </a:buClr>
              <a:buSzPct val="100000"/>
              <a:buFont typeface="Wingdings" panose="05000000000000000000" pitchFamily="2" charset="2"/>
              <a:buChar char="§"/>
              <a:defRPr b="0">
                <a:solidFill>
                  <a:sysClr val="windowText" lastClr="000000"/>
                </a:solidFill>
                <a:latin typeface="Poppins Light" panose="00000400000000000000" pitchFamily="2" charset="0"/>
                <a:ea typeface="+mn-ea"/>
                <a:cs typeface="Poppins Light" panose="00000400000000000000" pitchFamily="2" charset="0"/>
              </a:defRPr>
            </a:lvl7pPr>
            <a:lvl8pPr marL="1371600" indent="-171450" defTabSz="1838325" eaLnBrk="0" fontAlgn="base" hangingPunct="0">
              <a:spcBef>
                <a:spcPct val="25000"/>
              </a:spcBef>
              <a:spcAft>
                <a:spcPct val="0"/>
              </a:spcAft>
              <a:buClr>
                <a:schemeClr val="accent1"/>
              </a:buClr>
              <a:buSzPct val="100000"/>
              <a:buFont typeface="Courier New" panose="02070309020205020404" pitchFamily="49" charset="0"/>
              <a:buChar char="o"/>
              <a:defRPr b="0">
                <a:solidFill>
                  <a:sysClr val="windowText" lastClr="000000"/>
                </a:solidFill>
                <a:latin typeface="Poppins Light" panose="00000400000000000000" pitchFamily="2" charset="0"/>
                <a:ea typeface="+mn-ea"/>
                <a:cs typeface="Poppins Light" panose="00000400000000000000" pitchFamily="2" charset="0"/>
              </a:defRPr>
            </a:lvl8pPr>
            <a:lvl9pPr marL="1543050" indent="-171450" defTabSz="1838325" eaLnBrk="0" fontAlgn="base" hangingPunct="0">
              <a:spcBef>
                <a:spcPct val="25000"/>
              </a:spcBef>
              <a:spcAft>
                <a:spcPct val="0"/>
              </a:spcAft>
              <a:buClr>
                <a:schemeClr val="accent1"/>
              </a:buClr>
              <a:buSzPct val="100000"/>
              <a:buFont typeface="Symbol"/>
              <a:buChar char="·"/>
              <a:defRPr b="0">
                <a:solidFill>
                  <a:sysClr val="windowText" lastClr="000000"/>
                </a:solidFill>
                <a:latin typeface="Poppins Light" panose="00000400000000000000" pitchFamily="2" charset="0"/>
                <a:ea typeface="+mn-ea"/>
                <a:cs typeface="Poppins Light" panose="00000400000000000000" pitchFamily="2" charset="0"/>
              </a:defRPr>
            </a:lvl9pPr>
          </a:lstStyle>
          <a:p>
            <a:r>
              <a:rPr lang="en-IN" sz="1400" dirty="0">
                <a:latin typeface="+mn-lt"/>
              </a:rPr>
              <a:t>Bench Composition: 5-Judge Constitution Bench</a:t>
            </a:r>
          </a:p>
          <a:p>
            <a:pPr lvl="1"/>
            <a:r>
              <a:rPr lang="en-IN" sz="1400" b="0" dirty="0">
                <a:latin typeface="+mn-lt"/>
              </a:rPr>
              <a:t>Majority Decision: 4:1</a:t>
            </a:r>
          </a:p>
          <a:p>
            <a:pPr lvl="1"/>
            <a:r>
              <a:rPr lang="en-IN" sz="1400" dirty="0">
                <a:latin typeface="+mn-lt"/>
              </a:rPr>
              <a:t> </a:t>
            </a:r>
            <a:r>
              <a:rPr lang="en-IN" sz="1400" b="0" dirty="0">
                <a:latin typeface="+mn-lt"/>
              </a:rPr>
              <a:t>Majority Opinion (Authored by CJI Sanjiv Khanna)</a:t>
            </a:r>
          </a:p>
          <a:p>
            <a:pPr marL="171450" lvl="1" indent="0">
              <a:buNone/>
            </a:pPr>
            <a:endParaRPr lang="en-IN" sz="1400" b="0" dirty="0">
              <a:latin typeface="+mn-lt"/>
            </a:endParaRPr>
          </a:p>
          <a:p>
            <a:r>
              <a:rPr lang="en-IN" sz="1400" dirty="0">
                <a:latin typeface="+mn-lt"/>
              </a:rPr>
              <a:t>Limited Modification Power:</a:t>
            </a:r>
          </a:p>
          <a:p>
            <a:pPr lvl="1"/>
            <a:r>
              <a:rPr lang="en-IN" sz="1400" b="0" dirty="0">
                <a:latin typeface="+mn-lt"/>
              </a:rPr>
              <a:t>Courts can modify arbitral awards under Section 34 in narrowly defined circumstances, resolving the conflict with M. Hakeem (2021), which barred modifications.</a:t>
            </a:r>
          </a:p>
          <a:p>
            <a:pPr marL="171450" lvl="1" indent="0">
              <a:buNone/>
            </a:pPr>
            <a:endParaRPr lang="en-IN" sz="1400" b="0" dirty="0">
              <a:latin typeface="+mn-lt"/>
            </a:endParaRPr>
          </a:p>
          <a:p>
            <a:r>
              <a:rPr lang="en-IN" sz="1400" dirty="0">
                <a:latin typeface="+mn-lt"/>
              </a:rPr>
              <a:t>Permissible modifications include:</a:t>
            </a:r>
          </a:p>
          <a:p>
            <a:pPr lvl="1"/>
            <a:r>
              <a:rPr lang="en-IN" sz="1400" dirty="0">
                <a:latin typeface="+mn-lt"/>
              </a:rPr>
              <a:t>Severable Awards: When an invalid part (e.g., on a non-arbitrable issue) can be surgically separated without affecting the valid portion (e.g., severing unrelated damages, as in J.C. Budhraja v. Orissa Mining, 2008).</a:t>
            </a:r>
          </a:p>
          <a:p>
            <a:pPr lvl="1"/>
            <a:r>
              <a:rPr lang="en-IN" sz="1400" dirty="0">
                <a:latin typeface="+mn-lt"/>
              </a:rPr>
              <a:t>Clerical Errors: Correcting computational, typographical, or clerical mistakes, per Section 34(2)(b)(</a:t>
            </a:r>
            <a:r>
              <a:rPr lang="en-IN" sz="1400" dirty="0" err="1">
                <a:latin typeface="+mn-lt"/>
              </a:rPr>
              <a:t>i</a:t>
            </a:r>
            <a:r>
              <a:rPr lang="en-IN" sz="1400" dirty="0">
                <a:latin typeface="+mn-lt"/>
              </a:rPr>
              <a:t>).</a:t>
            </a:r>
          </a:p>
          <a:p>
            <a:pPr lvl="1"/>
            <a:r>
              <a:rPr lang="en-IN" sz="1400" dirty="0">
                <a:latin typeface="+mn-lt"/>
              </a:rPr>
              <a:t>Post-Award Interest: Adjusting interest rates or periods, as in Tata Hydroelectric v. Union of India (2003).</a:t>
            </a:r>
          </a:p>
          <a:p>
            <a:pPr lvl="1"/>
            <a:r>
              <a:rPr lang="en-IN" sz="1400" dirty="0">
                <a:latin typeface="+mn-lt"/>
              </a:rPr>
              <a:t>Article 142: Exceptional modifications to achieve “complete justice,” exercised cautiously (e.g., Oriental Structural Engineers v. Kerala, 2021).</a:t>
            </a:r>
          </a:p>
          <a:p>
            <a:endParaRPr lang="en-IN" sz="1400" dirty="0">
              <a:latin typeface="+mn-lt"/>
            </a:endParaRPr>
          </a:p>
          <a:p>
            <a:endParaRPr lang="en-IN" sz="1400" dirty="0">
              <a:latin typeface="+mn-lt"/>
            </a:endParaRPr>
          </a:p>
        </p:txBody>
      </p:sp>
    </p:spTree>
    <p:extLst>
      <p:ext uri="{BB962C8B-B14F-4D97-AF65-F5344CB8AC3E}">
        <p14:creationId xmlns:p14="http://schemas.microsoft.com/office/powerpoint/2010/main" val="1464240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DE995-384E-A7FC-AA36-4CD205C181B0}"/>
            </a:ext>
          </a:extLst>
        </p:cNvPr>
        <p:cNvGrpSpPr/>
        <p:nvPr/>
      </p:nvGrpSpPr>
      <p:grpSpPr>
        <a:xfrm>
          <a:off x="0" y="0"/>
          <a:ext cx="0" cy="0"/>
          <a:chOff x="0" y="0"/>
          <a:chExt cx="0" cy="0"/>
        </a:xfrm>
      </p:grpSpPr>
      <p:pic>
        <p:nvPicPr>
          <p:cNvPr id="3" name="Picture 2" descr="A white background with many logos&#10;&#10;AI-generated content may be incorrect.">
            <a:extLst>
              <a:ext uri="{FF2B5EF4-FFF2-40B4-BE49-F238E27FC236}">
                <a16:creationId xmlns:a16="http://schemas.microsoft.com/office/drawing/2014/main" id="{404A514F-0433-8D99-8850-BD465BF46554}"/>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D963CBD5-01DA-DDED-8033-386634836DAC}"/>
              </a:ext>
            </a:extLst>
          </p:cNvPr>
          <p:cNvSpPr txBox="1"/>
          <p:nvPr/>
        </p:nvSpPr>
        <p:spPr>
          <a:xfrm>
            <a:off x="170411" y="247596"/>
            <a:ext cx="6226232" cy="461665"/>
          </a:xfrm>
          <a:prstGeom prst="rect">
            <a:avLst/>
          </a:prstGeom>
          <a:noFill/>
        </p:spPr>
        <p:txBody>
          <a:bodyPr wrap="square">
            <a:spAutoFit/>
          </a:bodyPr>
          <a:lstStyle/>
          <a:p>
            <a:r>
              <a:rPr lang="en-US" sz="2400" b="1" dirty="0">
                <a:solidFill>
                  <a:srgbClr val="007377"/>
                </a:solidFill>
                <a:cs typeface="Poppins Medium" panose="00000600000000000000" pitchFamily="2" charset="0"/>
              </a:rPr>
              <a:t>Gayatri </a:t>
            </a:r>
            <a:r>
              <a:rPr lang="en-US" sz="2400" b="1" dirty="0" err="1">
                <a:solidFill>
                  <a:srgbClr val="007377"/>
                </a:solidFill>
                <a:cs typeface="Poppins Medium" panose="00000600000000000000" pitchFamily="2" charset="0"/>
              </a:rPr>
              <a:t>Balasamy</a:t>
            </a:r>
            <a:r>
              <a:rPr lang="en-US" sz="2400" b="1" dirty="0">
                <a:solidFill>
                  <a:srgbClr val="007377"/>
                </a:solidFill>
                <a:cs typeface="Poppins Medium" panose="00000600000000000000" pitchFamily="2" charset="0"/>
              </a:rPr>
              <a:t> v. ISG </a:t>
            </a:r>
            <a:r>
              <a:rPr lang="en-US" sz="2400" b="1" dirty="0" err="1">
                <a:solidFill>
                  <a:srgbClr val="007377"/>
                </a:solidFill>
                <a:cs typeface="Poppins Medium" panose="00000600000000000000" pitchFamily="2" charset="0"/>
              </a:rPr>
              <a:t>Novasoft</a:t>
            </a:r>
            <a:r>
              <a:rPr lang="en-US" sz="2400" b="1" dirty="0">
                <a:solidFill>
                  <a:srgbClr val="007377"/>
                </a:solidFill>
                <a:cs typeface="Poppins Medium" panose="00000600000000000000" pitchFamily="2" charset="0"/>
              </a:rPr>
              <a:t> (2025)</a:t>
            </a:r>
            <a:endParaRPr lang="en-IN" sz="2400" dirty="0"/>
          </a:p>
        </p:txBody>
      </p:sp>
      <p:sp>
        <p:nvSpPr>
          <p:cNvPr id="5" name="TextBox 4">
            <a:extLst>
              <a:ext uri="{FF2B5EF4-FFF2-40B4-BE49-F238E27FC236}">
                <a16:creationId xmlns:a16="http://schemas.microsoft.com/office/drawing/2014/main" id="{E583295F-CA9E-6679-8723-0669E7A01458}"/>
              </a:ext>
            </a:extLst>
          </p:cNvPr>
          <p:cNvSpPr txBox="1"/>
          <p:nvPr/>
        </p:nvSpPr>
        <p:spPr>
          <a:xfrm>
            <a:off x="170411" y="1081704"/>
            <a:ext cx="11285034" cy="540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defPPr>
              <a:defRPr lang="en-US"/>
            </a:defPPr>
            <a:lvl1pPr marL="171450" lvl="0" indent="-171450" algn="just" defTabSz="1838325" eaLnBrk="0" hangingPunct="0">
              <a:spcBef>
                <a:spcPct val="75000"/>
              </a:spcBef>
              <a:buClr>
                <a:schemeClr val="accent1"/>
              </a:buClr>
              <a:buSzPct val="100000"/>
              <a:buFont typeface="Symbol"/>
              <a:buChar char="·"/>
              <a:tabLst>
                <a:tab pos="457200" algn="l"/>
              </a:tabLst>
              <a:defRPr sz="1600" b="1">
                <a:solidFill>
                  <a:srgbClr val="010101"/>
                </a:solidFill>
                <a:latin typeface="Bookman Old Style" panose="02050604050505020204" pitchFamily="18" charset="0"/>
                <a:ea typeface="+mn-ea"/>
                <a:cs typeface="Poppins Light" panose="00000400000000000000" pitchFamily="2" charset="0"/>
              </a:defRPr>
            </a:lvl1pPr>
            <a:lvl2pPr marL="342900" lvl="1" indent="-171450" algn="just" defTabSz="1838325" eaLnBrk="0" hangingPunct="0">
              <a:spcBef>
                <a:spcPct val="25000"/>
              </a:spcBef>
              <a:buClr>
                <a:schemeClr val="accent1"/>
              </a:buClr>
              <a:buSzPct val="100000"/>
              <a:buFont typeface="Arial"/>
              <a:buChar char="–"/>
              <a:tabLst>
                <a:tab pos="457200" algn="l"/>
              </a:tabLst>
              <a:defRPr sz="1600" b="0">
                <a:solidFill>
                  <a:srgbClr val="010101"/>
                </a:solidFill>
                <a:latin typeface="Bookman Old Style" panose="02050604050505020204" pitchFamily="18" charset="0"/>
                <a:ea typeface="+mn-ea"/>
                <a:cs typeface="Poppins Light" panose="00000400000000000000" pitchFamily="2" charset="0"/>
              </a:defRPr>
            </a:lvl2pPr>
            <a:lvl3pPr marL="514350" lvl="2" indent="-171450" algn="just" defTabSz="1838325" eaLnBrk="0" hangingPunct="0">
              <a:spcBef>
                <a:spcPct val="25000"/>
              </a:spcBef>
              <a:buClr>
                <a:schemeClr val="accent1"/>
              </a:buClr>
              <a:buSzPct val="100000"/>
              <a:buFont typeface="Wingdings" panose="05000000000000000000" pitchFamily="2" charset="2"/>
              <a:buChar char="§"/>
              <a:tabLst>
                <a:tab pos="457200" algn="l"/>
              </a:tabLst>
              <a:defRPr sz="1600" b="0">
                <a:solidFill>
                  <a:srgbClr val="010101"/>
                </a:solidFill>
                <a:latin typeface="Bookman Old Style" panose="02050604050505020204" pitchFamily="18" charset="0"/>
                <a:ea typeface="+mn-ea"/>
                <a:cs typeface="Poppins Light" panose="00000400000000000000" pitchFamily="2" charset="0"/>
              </a:defRPr>
            </a:lvl3pPr>
            <a:lvl4pPr marL="685800" indent="-171450" algn="l" defTabSz="1838325" eaLnBrk="0" hangingPunct="0">
              <a:spcBef>
                <a:spcPct val="25000"/>
              </a:spcBef>
              <a:buClr>
                <a:schemeClr val="accent1"/>
              </a:buClr>
              <a:buSzPct val="100000"/>
              <a:buFont typeface="Courier New" panose="02070309020205020404" pitchFamily="49" charset="0"/>
              <a:buChar char="o"/>
              <a:defRPr b="0">
                <a:solidFill>
                  <a:sysClr val="windowText" lastClr="000000"/>
                </a:solidFill>
                <a:latin typeface="Poppins Light" panose="00000400000000000000" pitchFamily="2" charset="0"/>
                <a:ea typeface="+mn-ea"/>
                <a:cs typeface="Poppins Light" panose="00000400000000000000" pitchFamily="2" charset="0"/>
              </a:defRPr>
            </a:lvl4pPr>
            <a:lvl5pPr marL="857250" indent="-171450" algn="l" defTabSz="1838325" eaLnBrk="0" hangingPunct="0">
              <a:spcBef>
                <a:spcPct val="25000"/>
              </a:spcBef>
              <a:buClr>
                <a:schemeClr val="accent1"/>
              </a:buClr>
              <a:buSzPct val="100000"/>
              <a:buFont typeface="Symbol"/>
              <a:buChar char="·"/>
              <a:defRPr b="0">
                <a:solidFill>
                  <a:sysClr val="windowText" lastClr="000000"/>
                </a:solidFill>
                <a:latin typeface="Poppins Light" panose="00000400000000000000" pitchFamily="2" charset="0"/>
                <a:ea typeface="+mn-ea"/>
                <a:cs typeface="Poppins Light" panose="00000400000000000000" pitchFamily="2" charset="0"/>
              </a:defRPr>
            </a:lvl5pPr>
            <a:lvl6pPr marL="1028700" indent="-171450" defTabSz="1838325" eaLnBrk="0" fontAlgn="base" hangingPunct="0">
              <a:spcBef>
                <a:spcPct val="25000"/>
              </a:spcBef>
              <a:spcAft>
                <a:spcPct val="0"/>
              </a:spcAft>
              <a:buClr>
                <a:schemeClr val="accent1"/>
              </a:buClr>
              <a:buSzPct val="100000"/>
              <a:buFont typeface="Arial"/>
              <a:buChar char="–"/>
              <a:defRPr b="0">
                <a:solidFill>
                  <a:sysClr val="windowText" lastClr="000000"/>
                </a:solidFill>
                <a:latin typeface="Poppins Light" panose="00000400000000000000" pitchFamily="2" charset="0"/>
                <a:ea typeface="+mn-ea"/>
                <a:cs typeface="Poppins Light" panose="00000400000000000000" pitchFamily="2" charset="0"/>
              </a:defRPr>
            </a:lvl6pPr>
            <a:lvl7pPr marL="1200150" indent="-171450" defTabSz="1838325" eaLnBrk="0" fontAlgn="base" hangingPunct="0">
              <a:spcBef>
                <a:spcPct val="25000"/>
              </a:spcBef>
              <a:spcAft>
                <a:spcPct val="0"/>
              </a:spcAft>
              <a:buClr>
                <a:schemeClr val="accent1"/>
              </a:buClr>
              <a:buSzPct val="100000"/>
              <a:buFont typeface="Wingdings" panose="05000000000000000000" pitchFamily="2" charset="2"/>
              <a:buChar char="§"/>
              <a:defRPr b="0">
                <a:solidFill>
                  <a:sysClr val="windowText" lastClr="000000"/>
                </a:solidFill>
                <a:latin typeface="Poppins Light" panose="00000400000000000000" pitchFamily="2" charset="0"/>
                <a:ea typeface="+mn-ea"/>
                <a:cs typeface="Poppins Light" panose="00000400000000000000" pitchFamily="2" charset="0"/>
              </a:defRPr>
            </a:lvl7pPr>
            <a:lvl8pPr marL="1371600" indent="-171450" defTabSz="1838325" eaLnBrk="0" fontAlgn="base" hangingPunct="0">
              <a:spcBef>
                <a:spcPct val="25000"/>
              </a:spcBef>
              <a:spcAft>
                <a:spcPct val="0"/>
              </a:spcAft>
              <a:buClr>
                <a:schemeClr val="accent1"/>
              </a:buClr>
              <a:buSzPct val="100000"/>
              <a:buFont typeface="Courier New" panose="02070309020205020404" pitchFamily="49" charset="0"/>
              <a:buChar char="o"/>
              <a:defRPr b="0">
                <a:solidFill>
                  <a:sysClr val="windowText" lastClr="000000"/>
                </a:solidFill>
                <a:latin typeface="Poppins Light" panose="00000400000000000000" pitchFamily="2" charset="0"/>
                <a:ea typeface="+mn-ea"/>
                <a:cs typeface="Poppins Light" panose="00000400000000000000" pitchFamily="2" charset="0"/>
              </a:defRPr>
            </a:lvl8pPr>
            <a:lvl9pPr marL="1543050" indent="-171450" defTabSz="1838325" eaLnBrk="0" fontAlgn="base" hangingPunct="0">
              <a:spcBef>
                <a:spcPct val="25000"/>
              </a:spcBef>
              <a:spcAft>
                <a:spcPct val="0"/>
              </a:spcAft>
              <a:buClr>
                <a:schemeClr val="accent1"/>
              </a:buClr>
              <a:buSzPct val="100000"/>
              <a:buFont typeface="Symbol"/>
              <a:buChar char="·"/>
              <a:defRPr b="0">
                <a:solidFill>
                  <a:sysClr val="windowText" lastClr="000000"/>
                </a:solidFill>
                <a:latin typeface="Poppins Light" panose="00000400000000000000" pitchFamily="2" charset="0"/>
                <a:ea typeface="+mn-ea"/>
                <a:cs typeface="Poppins Light" panose="00000400000000000000" pitchFamily="2" charset="0"/>
              </a:defRPr>
            </a:lvl9pPr>
          </a:lstStyle>
          <a:p>
            <a:r>
              <a:rPr lang="en-US" sz="1400" b="0" dirty="0">
                <a:latin typeface="+mn-lt"/>
              </a:rPr>
              <a:t>Modifications must not rewrite the tribunal’s intent or re-evaluate evidence, preserving arbitration’s finality.</a:t>
            </a:r>
          </a:p>
          <a:p>
            <a:r>
              <a:rPr lang="en-US" sz="1400" b="0" dirty="0">
                <a:latin typeface="+mn-lt"/>
              </a:rPr>
              <a:t>Section 34(4) allows remitting awards to tribunals for clarification or defect elimination (e.g., procedural errors), but courts can modify directly under Section 34 if remittance is unnecessary (e.g., severable errors).</a:t>
            </a:r>
          </a:p>
          <a:p>
            <a:r>
              <a:rPr lang="en-US" sz="1400" b="0" dirty="0">
                <a:latin typeface="+mn-lt"/>
              </a:rPr>
              <a:t>Courts should prefer remittance to respect tribunal autonomy, per Kinnari Mullick v. Ghanshyam Das Damani (2018).</a:t>
            </a:r>
          </a:p>
          <a:p>
            <a:r>
              <a:rPr lang="en-US" sz="1400" dirty="0">
                <a:latin typeface="+mn-lt"/>
              </a:rPr>
              <a:t>Severability and Partial Set-Aside:</a:t>
            </a:r>
          </a:p>
          <a:p>
            <a:r>
              <a:rPr lang="en-US" sz="1400" b="0" dirty="0">
                <a:latin typeface="+mn-lt"/>
              </a:rPr>
              <a:t>Courts can partially set aside awards if the invalid part is distinct, avoiding full annulment (e.g., severing excessive damages, as in Hindustan Zinc v. Friends Coal, 2006).</a:t>
            </a:r>
          </a:p>
          <a:p>
            <a:r>
              <a:rPr lang="en-US" sz="1400" b="0" dirty="0">
                <a:latin typeface="+mn-lt"/>
              </a:rPr>
              <a:t>This aligns with the New York Convention’s enforcement flexibility, ensuring valid portions survive.</a:t>
            </a:r>
          </a:p>
          <a:p>
            <a:r>
              <a:rPr lang="en-US" sz="1400" dirty="0">
                <a:latin typeface="+mn-lt"/>
              </a:rPr>
              <a:t>Public Policy and Patent Illegality:</a:t>
            </a:r>
          </a:p>
          <a:p>
            <a:pPr lvl="1"/>
            <a:r>
              <a:rPr lang="en-US" sz="1400" b="0" dirty="0">
                <a:latin typeface="+mn-lt"/>
              </a:rPr>
              <a:t>Modifications must align with Section 34 grounds (e.g., patent illegality, public policy violations, post-2015 fraud/corruption).</a:t>
            </a:r>
          </a:p>
          <a:p>
            <a:pPr lvl="1"/>
            <a:r>
              <a:rPr lang="en-US" sz="1400" b="0" dirty="0">
                <a:latin typeface="+mn-lt"/>
              </a:rPr>
              <a:t>Unlike DMRC v. DAMEPL (2024), where an award was set aside for ignoring evidence, modifications here focus on surgical corrections, not wholesale reversals.</a:t>
            </a:r>
          </a:p>
          <a:p>
            <a:endParaRPr lang="en-US" sz="1400" dirty="0">
              <a:latin typeface="+mn-lt"/>
            </a:endParaRPr>
          </a:p>
          <a:p>
            <a:endParaRPr lang="en-IN" sz="1400" dirty="0">
              <a:latin typeface="+mn-lt"/>
            </a:endParaRPr>
          </a:p>
          <a:p>
            <a:endParaRPr lang="en-IN" sz="1400" dirty="0">
              <a:latin typeface="+mn-lt"/>
            </a:endParaRPr>
          </a:p>
        </p:txBody>
      </p:sp>
    </p:spTree>
    <p:extLst>
      <p:ext uri="{BB962C8B-B14F-4D97-AF65-F5344CB8AC3E}">
        <p14:creationId xmlns:p14="http://schemas.microsoft.com/office/powerpoint/2010/main" val="2783328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F8F12-F2FA-ABA7-12D7-51B72AB69709}"/>
            </a:ext>
          </a:extLst>
        </p:cNvPr>
        <p:cNvGrpSpPr/>
        <p:nvPr/>
      </p:nvGrpSpPr>
      <p:grpSpPr>
        <a:xfrm>
          <a:off x="0" y="0"/>
          <a:ext cx="0" cy="0"/>
          <a:chOff x="0" y="0"/>
          <a:chExt cx="0" cy="0"/>
        </a:xfrm>
      </p:grpSpPr>
      <p:pic>
        <p:nvPicPr>
          <p:cNvPr id="3" name="Picture 2" descr="A white background with many logos&#10;&#10;AI-generated content may be incorrect.">
            <a:extLst>
              <a:ext uri="{FF2B5EF4-FFF2-40B4-BE49-F238E27FC236}">
                <a16:creationId xmlns:a16="http://schemas.microsoft.com/office/drawing/2014/main" id="{10A392D3-E529-E2FF-38B3-5D7373FE2850}"/>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4" name="Title 1">
            <a:extLst>
              <a:ext uri="{FF2B5EF4-FFF2-40B4-BE49-F238E27FC236}">
                <a16:creationId xmlns:a16="http://schemas.microsoft.com/office/drawing/2014/main" id="{21499BCB-A4D3-A132-9256-81DCB35875D4}"/>
              </a:ext>
            </a:extLst>
          </p:cNvPr>
          <p:cNvSpPr txBox="1">
            <a:spLocks/>
          </p:cNvSpPr>
          <p:nvPr/>
        </p:nvSpPr>
        <p:spPr>
          <a:xfrm>
            <a:off x="168326" y="257405"/>
            <a:ext cx="11813116" cy="3693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mn-lt"/>
              </a:rPr>
              <a:t>Common Disputes in Highway Projects</a:t>
            </a:r>
            <a:endParaRPr lang="en-US" sz="2400" dirty="0">
              <a:latin typeface="+mn-lt"/>
            </a:endParaRPr>
          </a:p>
        </p:txBody>
      </p:sp>
      <p:sp>
        <p:nvSpPr>
          <p:cNvPr id="5" name="Content Placeholder 2">
            <a:extLst>
              <a:ext uri="{FF2B5EF4-FFF2-40B4-BE49-F238E27FC236}">
                <a16:creationId xmlns:a16="http://schemas.microsoft.com/office/drawing/2014/main" id="{48657040-40C6-C9BF-A0B0-C25E892DF3A9}"/>
              </a:ext>
            </a:extLst>
          </p:cNvPr>
          <p:cNvSpPr txBox="1">
            <a:spLocks/>
          </p:cNvSpPr>
          <p:nvPr/>
        </p:nvSpPr>
        <p:spPr>
          <a:xfrm>
            <a:off x="188387" y="626737"/>
            <a:ext cx="11793055" cy="6117771"/>
          </a:xfrm>
          <a:prstGeom prst="rect">
            <a:avLst/>
          </a:prstGeom>
        </p:spPr>
        <p:txBody>
          <a:bodyPr>
            <a:normAutofit/>
          </a:bodyPr>
          <a:lstStyle>
            <a:lvl1pPr marL="171450" indent="-171450" algn="l" defTabSz="1838325" rtl="0" eaLnBrk="0" fontAlgn="base" hangingPunct="0">
              <a:spcBef>
                <a:spcPct val="7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1pPr>
            <a:lvl2pPr marL="342900" indent="-171450" algn="l" defTabSz="1838325" rtl="0" eaLnBrk="0" fontAlgn="base" hangingPunct="0">
              <a:spcBef>
                <a:spcPct val="25000"/>
              </a:spcBef>
              <a:spcAft>
                <a:spcPct val="0"/>
              </a:spcAft>
              <a:buClr>
                <a:schemeClr val="accent1"/>
              </a:buClr>
              <a:buSzPct val="100000"/>
              <a:buFont typeface="Arial"/>
              <a:buChar char="–"/>
              <a:defRPr sz="1400" b="0">
                <a:solidFill>
                  <a:sysClr val="windowText" lastClr="000000"/>
                </a:solidFill>
                <a:latin typeface="Poppins Light" panose="00000400000000000000" pitchFamily="2" charset="0"/>
                <a:ea typeface="+mn-ea"/>
                <a:cs typeface="Poppins Light" panose="00000400000000000000" pitchFamily="2" charset="0"/>
              </a:defRPr>
            </a:lvl2pPr>
            <a:lvl3pPr marL="514350" indent="-171450" algn="l" defTabSz="1838325" rtl="0" eaLnBrk="0" fontAlgn="base" hangingPunct="0">
              <a:spcBef>
                <a:spcPct val="25000"/>
              </a:spcBef>
              <a:spcAft>
                <a:spcPct val="0"/>
              </a:spcAft>
              <a:buClr>
                <a:schemeClr val="accent1"/>
              </a:buClr>
              <a:buSzPct val="100000"/>
              <a:buFont typeface="Wingdings" panose="05000000000000000000" pitchFamily="2" charset="2"/>
              <a:buChar char="§"/>
              <a:defRPr sz="1400" b="0">
                <a:solidFill>
                  <a:sysClr val="windowText" lastClr="000000"/>
                </a:solidFill>
                <a:latin typeface="Poppins Light" panose="00000400000000000000" pitchFamily="2" charset="0"/>
                <a:ea typeface="+mn-ea"/>
                <a:cs typeface="Poppins Light" panose="00000400000000000000" pitchFamily="2" charset="0"/>
              </a:defRPr>
            </a:lvl3pPr>
            <a:lvl4pPr marL="685800" indent="-171450" algn="l" defTabSz="1838325" rtl="0" eaLnBrk="0" fontAlgn="base" hangingPunct="0">
              <a:spcBef>
                <a:spcPct val="25000"/>
              </a:spcBef>
              <a:spcAft>
                <a:spcPct val="0"/>
              </a:spcAft>
              <a:buClr>
                <a:schemeClr val="accent1"/>
              </a:buClr>
              <a:buSzPct val="100000"/>
              <a:buFont typeface="Courier New" panose="02070309020205020404" pitchFamily="49" charset="0"/>
              <a:buChar char="o"/>
              <a:defRPr sz="1400" b="0">
                <a:solidFill>
                  <a:sysClr val="windowText" lastClr="000000"/>
                </a:solidFill>
                <a:latin typeface="Poppins Light" panose="00000400000000000000" pitchFamily="2" charset="0"/>
                <a:ea typeface="+mn-ea"/>
                <a:cs typeface="Poppins Light" panose="00000400000000000000" pitchFamily="2" charset="0"/>
              </a:defRPr>
            </a:lvl4pPr>
            <a:lvl5pPr marL="857250" indent="-171450" algn="l" defTabSz="1838325" rtl="0" eaLnBrk="0" fontAlgn="base" hangingPunct="0">
              <a:spcBef>
                <a:spcPct val="2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5pPr>
            <a:lvl6pPr marL="1028700" indent="-171450" algn="l" defTabSz="1838325" rtl="0" eaLnBrk="0" fontAlgn="base" hangingPunct="0">
              <a:spcBef>
                <a:spcPct val="25000"/>
              </a:spcBef>
              <a:spcAft>
                <a:spcPct val="0"/>
              </a:spcAft>
              <a:buClr>
                <a:schemeClr val="accent1"/>
              </a:buClr>
              <a:buSzPct val="100000"/>
              <a:buFont typeface="Arial"/>
              <a:buChar char="–"/>
              <a:defRPr sz="1400" b="0">
                <a:solidFill>
                  <a:sysClr val="windowText" lastClr="000000"/>
                </a:solidFill>
                <a:latin typeface="Poppins Light" panose="00000400000000000000" pitchFamily="2" charset="0"/>
                <a:ea typeface="+mn-ea"/>
                <a:cs typeface="Poppins Light" panose="00000400000000000000" pitchFamily="2" charset="0"/>
              </a:defRPr>
            </a:lvl6pPr>
            <a:lvl7pPr marL="1200150" indent="-171450" algn="l" defTabSz="1838325" rtl="0" eaLnBrk="0" fontAlgn="base" hangingPunct="0">
              <a:spcBef>
                <a:spcPct val="25000"/>
              </a:spcBef>
              <a:spcAft>
                <a:spcPct val="0"/>
              </a:spcAft>
              <a:buClr>
                <a:schemeClr val="accent1"/>
              </a:buClr>
              <a:buSzPct val="100000"/>
              <a:buFont typeface="Wingdings" panose="05000000000000000000" pitchFamily="2" charset="2"/>
              <a:buChar char="§"/>
              <a:defRPr sz="1400" b="0">
                <a:solidFill>
                  <a:sysClr val="windowText" lastClr="000000"/>
                </a:solidFill>
                <a:latin typeface="Poppins Light" panose="00000400000000000000" pitchFamily="2" charset="0"/>
                <a:ea typeface="+mn-ea"/>
                <a:cs typeface="Poppins Light" panose="00000400000000000000" pitchFamily="2" charset="0"/>
              </a:defRPr>
            </a:lvl7pPr>
            <a:lvl8pPr marL="1371600" indent="-171450" algn="l" defTabSz="1838325" rtl="0" eaLnBrk="0" fontAlgn="base" hangingPunct="0">
              <a:spcBef>
                <a:spcPct val="25000"/>
              </a:spcBef>
              <a:spcAft>
                <a:spcPct val="0"/>
              </a:spcAft>
              <a:buClr>
                <a:schemeClr val="accent1"/>
              </a:buClr>
              <a:buSzPct val="100000"/>
              <a:buFont typeface="Courier New" panose="02070309020205020404" pitchFamily="49" charset="0"/>
              <a:buChar char="o"/>
              <a:defRPr sz="1400" b="0">
                <a:solidFill>
                  <a:sysClr val="windowText" lastClr="000000"/>
                </a:solidFill>
                <a:latin typeface="Poppins Light" panose="00000400000000000000" pitchFamily="2" charset="0"/>
                <a:ea typeface="+mn-ea"/>
                <a:cs typeface="Poppins Light" panose="00000400000000000000" pitchFamily="2" charset="0"/>
              </a:defRPr>
            </a:lvl8pPr>
            <a:lvl9pPr marL="1543050" indent="-171450" algn="l" defTabSz="1838325" rtl="0" eaLnBrk="0" fontAlgn="base" hangingPunct="0">
              <a:spcBef>
                <a:spcPct val="2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9pPr>
          </a:lstStyle>
          <a:p>
            <a:pPr algn="ctr">
              <a:buFont typeface="Symbol"/>
              <a:buNone/>
            </a:pPr>
            <a:endParaRPr lang="en-US" b="1" kern="0" dirty="0">
              <a:latin typeface="+mn-lt"/>
            </a:endParaRPr>
          </a:p>
          <a:p>
            <a:pPr algn="just">
              <a:buFont typeface="Symbol"/>
              <a:buNone/>
            </a:pPr>
            <a:r>
              <a:rPr lang="en-US" b="1" kern="0" dirty="0">
                <a:latin typeface="+mn-lt"/>
              </a:rPr>
              <a:t>Construction Disputes:</a:t>
            </a:r>
          </a:p>
          <a:p>
            <a:pPr algn="just">
              <a:buFont typeface="Arial" panose="020B0604020202020204" pitchFamily="34" charset="0"/>
              <a:buChar char="•"/>
            </a:pPr>
            <a:r>
              <a:rPr lang="en-US" kern="0" dirty="0">
                <a:latin typeface="+mn-lt"/>
              </a:rPr>
              <a:t>Delay in Land Handover: Authorities often face challenges in timely land acquisition, impacting project timelines. </a:t>
            </a:r>
          </a:p>
          <a:p>
            <a:pPr algn="just">
              <a:buFont typeface="Arial" panose="020B0604020202020204" pitchFamily="34" charset="0"/>
              <a:buChar char="•"/>
            </a:pPr>
            <a:r>
              <a:rPr lang="en-US" kern="0" dirty="0">
                <a:latin typeface="+mn-lt"/>
              </a:rPr>
              <a:t>This leads to idle resources and escalated project costs, both direct as well indirect due to project prolongation.</a:t>
            </a:r>
          </a:p>
          <a:p>
            <a:pPr algn="just">
              <a:buFont typeface="Arial" panose="020B0604020202020204" pitchFamily="34" charset="0"/>
              <a:buChar char="•"/>
            </a:pPr>
            <a:r>
              <a:rPr lang="en-US" kern="0" dirty="0">
                <a:latin typeface="+mn-lt"/>
              </a:rPr>
              <a:t>Cost Overruns: Due to design modifications, unexpected utility relocations, and inflation.</a:t>
            </a:r>
          </a:p>
          <a:p>
            <a:pPr algn="just">
              <a:buFont typeface="Arial" panose="020B0604020202020204" pitchFamily="34" charset="0"/>
              <a:buChar char="•"/>
            </a:pPr>
            <a:r>
              <a:rPr lang="en-US" kern="0" dirty="0">
                <a:latin typeface="+mn-lt"/>
              </a:rPr>
              <a:t>Such overruns strain budgets and grounds for renegotiation of contracts is limited.</a:t>
            </a:r>
          </a:p>
          <a:p>
            <a:pPr algn="just">
              <a:buFont typeface="Arial" panose="020B0604020202020204" pitchFamily="34" charset="0"/>
              <a:buChar char="•"/>
            </a:pPr>
            <a:r>
              <a:rPr lang="en-US" kern="0" dirty="0">
                <a:latin typeface="+mn-lt"/>
              </a:rPr>
              <a:t>Quality Disputes: Concerns over construction standards, leading to disputes during the defects liability period.</a:t>
            </a:r>
          </a:p>
          <a:p>
            <a:pPr algn="just">
              <a:buFont typeface="Arial" panose="020B0604020202020204" pitchFamily="34" charset="0"/>
              <a:buChar char="•"/>
            </a:pPr>
            <a:r>
              <a:rPr lang="en-US" kern="0" dirty="0">
                <a:latin typeface="+mn-lt"/>
              </a:rPr>
              <a:t>Application of bid discount over changed scope.</a:t>
            </a:r>
          </a:p>
          <a:p>
            <a:pPr algn="just">
              <a:buFont typeface="Symbol"/>
              <a:buNone/>
            </a:pPr>
            <a:r>
              <a:rPr lang="en-US" b="1" kern="0" dirty="0">
                <a:latin typeface="+mn-lt"/>
              </a:rPr>
              <a:t>Toll Disputes:</a:t>
            </a:r>
          </a:p>
          <a:p>
            <a:pPr algn="just">
              <a:buFont typeface="Arial" panose="020B0604020202020204" pitchFamily="34" charset="0"/>
              <a:buChar char="•"/>
            </a:pPr>
            <a:r>
              <a:rPr lang="en-US" kern="0" dirty="0">
                <a:latin typeface="+mn-lt"/>
              </a:rPr>
              <a:t>Traffic Projections vs. Actual Usage: Disparities leading to revenue shortfalls and financial stress.</a:t>
            </a:r>
          </a:p>
          <a:p>
            <a:pPr algn="just">
              <a:buFont typeface="Arial" panose="020B0604020202020204" pitchFamily="34" charset="0"/>
              <a:buChar char="•"/>
            </a:pPr>
            <a:r>
              <a:rPr lang="en-US" kern="0" dirty="0">
                <a:latin typeface="+mn-lt"/>
              </a:rPr>
              <a:t>Accurate forecasting is essential for financial planning and investor confidence.</a:t>
            </a:r>
          </a:p>
          <a:p>
            <a:pPr algn="just"/>
            <a:r>
              <a:rPr lang="en-US" kern="0" dirty="0">
                <a:latin typeface="+mn-lt"/>
              </a:rPr>
              <a:t>Toll Rate Revisions: Delay in approval affects revenue models directly and affects projected set-off towards inflation.</a:t>
            </a:r>
          </a:p>
          <a:p>
            <a:pPr algn="just">
              <a:buFont typeface="Arial" panose="020B0604020202020204" pitchFamily="34" charset="0"/>
              <a:buChar char="•"/>
            </a:pPr>
            <a:r>
              <a:rPr lang="en-US" kern="0" dirty="0">
                <a:latin typeface="+mn-lt"/>
              </a:rPr>
              <a:t>Free Passage Policies: Exemptions beyond NH Fee Rules also reduce toll income and related compensation is limited.</a:t>
            </a:r>
          </a:p>
          <a:p>
            <a:pPr algn="just">
              <a:buFont typeface="Arial" panose="020B0604020202020204" pitchFamily="34" charset="0"/>
              <a:buChar char="•"/>
            </a:pPr>
            <a:r>
              <a:rPr lang="en-US" kern="0" dirty="0">
                <a:latin typeface="+mn-lt"/>
              </a:rPr>
              <a:t>External Events: Demonetization, pandemics, and shifts to digital tolling disrupt revenue streams and relief is uncertain.</a:t>
            </a:r>
          </a:p>
          <a:p>
            <a:pPr algn="just">
              <a:buFont typeface="Arial" panose="020B0604020202020204" pitchFamily="34" charset="0"/>
              <a:buChar char="•"/>
            </a:pPr>
            <a:r>
              <a:rPr lang="en-US" kern="0" dirty="0">
                <a:latin typeface="+mn-lt"/>
              </a:rPr>
              <a:t>Such events require adaptive strategies to mitigate financial impacts.</a:t>
            </a:r>
          </a:p>
          <a:p>
            <a:pPr marL="0" indent="0">
              <a:buFont typeface="Symbol"/>
              <a:buNone/>
            </a:pPr>
            <a:endParaRPr lang="en-IN" kern="0" dirty="0">
              <a:latin typeface="+mn-lt"/>
            </a:endParaRPr>
          </a:p>
        </p:txBody>
      </p:sp>
    </p:spTree>
    <p:extLst>
      <p:ext uri="{BB962C8B-B14F-4D97-AF65-F5344CB8AC3E}">
        <p14:creationId xmlns:p14="http://schemas.microsoft.com/office/powerpoint/2010/main" val="3755376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2C630-5E42-278C-3544-C9078587B077}"/>
            </a:ext>
          </a:extLst>
        </p:cNvPr>
        <p:cNvGrpSpPr/>
        <p:nvPr/>
      </p:nvGrpSpPr>
      <p:grpSpPr>
        <a:xfrm>
          <a:off x="0" y="0"/>
          <a:ext cx="0" cy="0"/>
          <a:chOff x="0" y="0"/>
          <a:chExt cx="0" cy="0"/>
        </a:xfrm>
      </p:grpSpPr>
      <p:pic>
        <p:nvPicPr>
          <p:cNvPr id="3" name="Picture 2" descr="A white background with many logos&#10;&#10;AI-generated content may be incorrect.">
            <a:extLst>
              <a:ext uri="{FF2B5EF4-FFF2-40B4-BE49-F238E27FC236}">
                <a16:creationId xmlns:a16="http://schemas.microsoft.com/office/drawing/2014/main" id="{31E5DA8B-7201-F9B6-E230-CA990B2A61CD}"/>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itle 1">
            <a:extLst>
              <a:ext uri="{FF2B5EF4-FFF2-40B4-BE49-F238E27FC236}">
                <a16:creationId xmlns:a16="http://schemas.microsoft.com/office/drawing/2014/main" id="{D191D718-5529-AF53-9C8C-B2EAA11AE028}"/>
              </a:ext>
            </a:extLst>
          </p:cNvPr>
          <p:cNvSpPr txBox="1">
            <a:spLocks/>
          </p:cNvSpPr>
          <p:nvPr/>
        </p:nvSpPr>
        <p:spPr>
          <a:xfrm>
            <a:off x="89989" y="280234"/>
            <a:ext cx="11100507" cy="531028"/>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400" b="1" dirty="0">
                <a:solidFill>
                  <a:srgbClr val="007377"/>
                </a:solidFill>
                <a:latin typeface="+mn-lt"/>
                <a:cs typeface="Poppins Medium" panose="00000600000000000000" pitchFamily="2" charset="0"/>
              </a:rPr>
              <a:t>Gayatri </a:t>
            </a:r>
            <a:r>
              <a:rPr lang="en-US" sz="2400" b="1" dirty="0" err="1">
                <a:solidFill>
                  <a:srgbClr val="007377"/>
                </a:solidFill>
                <a:latin typeface="+mn-lt"/>
                <a:cs typeface="Poppins Medium" panose="00000600000000000000" pitchFamily="2" charset="0"/>
              </a:rPr>
              <a:t>Balasamy</a:t>
            </a:r>
            <a:r>
              <a:rPr lang="en-US" sz="2400" b="1" dirty="0">
                <a:solidFill>
                  <a:srgbClr val="007377"/>
                </a:solidFill>
                <a:latin typeface="+mn-lt"/>
                <a:cs typeface="Poppins Medium" panose="00000600000000000000" pitchFamily="2" charset="0"/>
              </a:rPr>
              <a:t> v. ISG </a:t>
            </a:r>
            <a:r>
              <a:rPr lang="en-US" sz="2400" b="1" dirty="0" err="1">
                <a:solidFill>
                  <a:srgbClr val="007377"/>
                </a:solidFill>
                <a:latin typeface="+mn-lt"/>
                <a:cs typeface="Poppins Medium" panose="00000600000000000000" pitchFamily="2" charset="0"/>
              </a:rPr>
              <a:t>Novasoft</a:t>
            </a:r>
            <a:r>
              <a:rPr lang="en-US" sz="2400" b="1" dirty="0">
                <a:solidFill>
                  <a:srgbClr val="007377"/>
                </a:solidFill>
                <a:latin typeface="+mn-lt"/>
                <a:cs typeface="Poppins Medium" panose="00000600000000000000" pitchFamily="2" charset="0"/>
              </a:rPr>
              <a:t> (2025)</a:t>
            </a:r>
            <a:endParaRPr lang="en-US" sz="2400" b="1" dirty="0">
              <a:latin typeface="+mn-lt"/>
              <a:cs typeface="Times New Roman" panose="02020603050405020304" pitchFamily="18" charset="0"/>
            </a:endParaRPr>
          </a:p>
        </p:txBody>
      </p:sp>
      <p:sp>
        <p:nvSpPr>
          <p:cNvPr id="4" name="TextBox 3">
            <a:extLst>
              <a:ext uri="{FF2B5EF4-FFF2-40B4-BE49-F238E27FC236}">
                <a16:creationId xmlns:a16="http://schemas.microsoft.com/office/drawing/2014/main" id="{5449AF9A-DDCA-5501-EDB9-96D516B09576}"/>
              </a:ext>
            </a:extLst>
          </p:cNvPr>
          <p:cNvSpPr txBox="1"/>
          <p:nvPr/>
        </p:nvSpPr>
        <p:spPr>
          <a:xfrm>
            <a:off x="89989" y="1090214"/>
            <a:ext cx="11285034" cy="4228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defPPr>
              <a:defRPr lang="en-US"/>
            </a:defPPr>
            <a:lvl1pPr marL="171450" lvl="0" indent="-171450" algn="just" defTabSz="1838325" eaLnBrk="0" hangingPunct="0">
              <a:spcBef>
                <a:spcPct val="75000"/>
              </a:spcBef>
              <a:buClr>
                <a:schemeClr val="accent1"/>
              </a:buClr>
              <a:buSzPct val="100000"/>
              <a:buFont typeface="Symbol"/>
              <a:buChar char="·"/>
              <a:tabLst>
                <a:tab pos="457200" algn="l"/>
              </a:tabLst>
              <a:defRPr sz="1600" b="0">
                <a:solidFill>
                  <a:srgbClr val="010101"/>
                </a:solidFill>
                <a:latin typeface="Bookman Old Style" panose="02050604050505020204" pitchFamily="18" charset="0"/>
                <a:ea typeface="+mn-ea"/>
                <a:cs typeface="Poppins Light" panose="00000400000000000000" pitchFamily="2" charset="0"/>
              </a:defRPr>
            </a:lvl1pPr>
            <a:lvl2pPr marL="342900" lvl="1" indent="-171450" algn="just" defTabSz="1838325" eaLnBrk="0" hangingPunct="0">
              <a:spcBef>
                <a:spcPct val="25000"/>
              </a:spcBef>
              <a:buClr>
                <a:schemeClr val="accent1"/>
              </a:buClr>
              <a:buSzPct val="100000"/>
              <a:buFont typeface="Arial"/>
              <a:buChar char="–"/>
              <a:tabLst>
                <a:tab pos="457200" algn="l"/>
              </a:tabLst>
              <a:defRPr sz="1600" b="0">
                <a:solidFill>
                  <a:srgbClr val="010101"/>
                </a:solidFill>
                <a:latin typeface="Bookman Old Style" panose="02050604050505020204" pitchFamily="18" charset="0"/>
                <a:ea typeface="+mn-ea"/>
                <a:cs typeface="Poppins Light" panose="00000400000000000000" pitchFamily="2" charset="0"/>
              </a:defRPr>
            </a:lvl2pPr>
            <a:lvl3pPr marL="514350" lvl="2" indent="-171450" algn="just" defTabSz="1838325" eaLnBrk="0" hangingPunct="0">
              <a:spcBef>
                <a:spcPct val="25000"/>
              </a:spcBef>
              <a:buClr>
                <a:schemeClr val="accent1"/>
              </a:buClr>
              <a:buSzPct val="100000"/>
              <a:buFont typeface="Wingdings" panose="05000000000000000000" pitchFamily="2" charset="2"/>
              <a:buChar char="§"/>
              <a:tabLst>
                <a:tab pos="457200" algn="l"/>
              </a:tabLst>
              <a:defRPr sz="1600" b="0">
                <a:solidFill>
                  <a:srgbClr val="010101"/>
                </a:solidFill>
                <a:latin typeface="Bookman Old Style" panose="02050604050505020204" pitchFamily="18" charset="0"/>
                <a:ea typeface="+mn-ea"/>
                <a:cs typeface="Poppins Light" panose="00000400000000000000" pitchFamily="2" charset="0"/>
              </a:defRPr>
            </a:lvl3pPr>
            <a:lvl4pPr marL="685800" indent="-171450" algn="l" defTabSz="1838325" eaLnBrk="0" hangingPunct="0">
              <a:spcBef>
                <a:spcPct val="25000"/>
              </a:spcBef>
              <a:buClr>
                <a:schemeClr val="accent1"/>
              </a:buClr>
              <a:buSzPct val="100000"/>
              <a:buFont typeface="Courier New" panose="02070309020205020404" pitchFamily="49" charset="0"/>
              <a:buChar char="o"/>
              <a:defRPr b="0">
                <a:solidFill>
                  <a:sysClr val="windowText" lastClr="000000"/>
                </a:solidFill>
                <a:latin typeface="Poppins Light" panose="00000400000000000000" pitchFamily="2" charset="0"/>
                <a:ea typeface="+mn-ea"/>
                <a:cs typeface="Poppins Light" panose="00000400000000000000" pitchFamily="2" charset="0"/>
              </a:defRPr>
            </a:lvl4pPr>
            <a:lvl5pPr marL="857250" indent="-171450" algn="l" defTabSz="1838325" eaLnBrk="0" hangingPunct="0">
              <a:spcBef>
                <a:spcPct val="25000"/>
              </a:spcBef>
              <a:buClr>
                <a:schemeClr val="accent1"/>
              </a:buClr>
              <a:buSzPct val="100000"/>
              <a:buFont typeface="Symbol"/>
              <a:buChar char="·"/>
              <a:defRPr b="0">
                <a:solidFill>
                  <a:sysClr val="windowText" lastClr="000000"/>
                </a:solidFill>
                <a:latin typeface="Poppins Light" panose="00000400000000000000" pitchFamily="2" charset="0"/>
                <a:ea typeface="+mn-ea"/>
                <a:cs typeface="Poppins Light" panose="00000400000000000000" pitchFamily="2" charset="0"/>
              </a:defRPr>
            </a:lvl5pPr>
            <a:lvl6pPr marL="1028700" indent="-171450" defTabSz="1838325" eaLnBrk="0" fontAlgn="base" hangingPunct="0">
              <a:spcBef>
                <a:spcPct val="25000"/>
              </a:spcBef>
              <a:spcAft>
                <a:spcPct val="0"/>
              </a:spcAft>
              <a:buClr>
                <a:schemeClr val="accent1"/>
              </a:buClr>
              <a:buSzPct val="100000"/>
              <a:buFont typeface="Arial"/>
              <a:buChar char="–"/>
              <a:defRPr b="0">
                <a:solidFill>
                  <a:sysClr val="windowText" lastClr="000000"/>
                </a:solidFill>
                <a:latin typeface="Poppins Light" panose="00000400000000000000" pitchFamily="2" charset="0"/>
                <a:ea typeface="+mn-ea"/>
                <a:cs typeface="Poppins Light" panose="00000400000000000000" pitchFamily="2" charset="0"/>
              </a:defRPr>
            </a:lvl6pPr>
            <a:lvl7pPr marL="1200150" indent="-171450" defTabSz="1838325" eaLnBrk="0" fontAlgn="base" hangingPunct="0">
              <a:spcBef>
                <a:spcPct val="25000"/>
              </a:spcBef>
              <a:spcAft>
                <a:spcPct val="0"/>
              </a:spcAft>
              <a:buClr>
                <a:schemeClr val="accent1"/>
              </a:buClr>
              <a:buSzPct val="100000"/>
              <a:buFont typeface="Wingdings" panose="05000000000000000000" pitchFamily="2" charset="2"/>
              <a:buChar char="§"/>
              <a:defRPr b="0">
                <a:solidFill>
                  <a:sysClr val="windowText" lastClr="000000"/>
                </a:solidFill>
                <a:latin typeface="Poppins Light" panose="00000400000000000000" pitchFamily="2" charset="0"/>
                <a:ea typeface="+mn-ea"/>
                <a:cs typeface="Poppins Light" panose="00000400000000000000" pitchFamily="2" charset="0"/>
              </a:defRPr>
            </a:lvl7pPr>
            <a:lvl8pPr marL="1371600" indent="-171450" defTabSz="1838325" eaLnBrk="0" fontAlgn="base" hangingPunct="0">
              <a:spcBef>
                <a:spcPct val="25000"/>
              </a:spcBef>
              <a:spcAft>
                <a:spcPct val="0"/>
              </a:spcAft>
              <a:buClr>
                <a:schemeClr val="accent1"/>
              </a:buClr>
              <a:buSzPct val="100000"/>
              <a:buFont typeface="Courier New" panose="02070309020205020404" pitchFamily="49" charset="0"/>
              <a:buChar char="o"/>
              <a:defRPr b="0">
                <a:solidFill>
                  <a:sysClr val="windowText" lastClr="000000"/>
                </a:solidFill>
                <a:latin typeface="Poppins Light" panose="00000400000000000000" pitchFamily="2" charset="0"/>
                <a:ea typeface="+mn-ea"/>
                <a:cs typeface="Poppins Light" panose="00000400000000000000" pitchFamily="2" charset="0"/>
              </a:defRPr>
            </a:lvl8pPr>
            <a:lvl9pPr marL="1543050" indent="-171450" defTabSz="1838325" eaLnBrk="0" fontAlgn="base" hangingPunct="0">
              <a:spcBef>
                <a:spcPct val="25000"/>
              </a:spcBef>
              <a:spcAft>
                <a:spcPct val="0"/>
              </a:spcAft>
              <a:buClr>
                <a:schemeClr val="accent1"/>
              </a:buClr>
              <a:buSzPct val="100000"/>
              <a:buFont typeface="Symbol"/>
              <a:buChar char="·"/>
              <a:defRPr b="0">
                <a:solidFill>
                  <a:sysClr val="windowText" lastClr="000000"/>
                </a:solidFill>
                <a:latin typeface="Poppins Light" panose="00000400000000000000" pitchFamily="2" charset="0"/>
                <a:ea typeface="+mn-ea"/>
                <a:cs typeface="Poppins Light" panose="00000400000000000000" pitchFamily="2" charset="0"/>
              </a:defRPr>
            </a:lvl9pPr>
          </a:lstStyle>
          <a:p>
            <a:r>
              <a:rPr lang="en-IN" sz="1400" b="1" dirty="0">
                <a:latin typeface="+mn-lt"/>
              </a:rPr>
              <a:t>Dissent (Justice Viswanathan):</a:t>
            </a:r>
          </a:p>
          <a:p>
            <a:pPr lvl="1">
              <a:lnSpc>
                <a:spcPct val="150000"/>
              </a:lnSpc>
            </a:pPr>
            <a:r>
              <a:rPr lang="en-IN" sz="1400" dirty="0">
                <a:latin typeface="+mn-lt"/>
              </a:rPr>
              <a:t>Argued that Section 34 only allows setting aside, not modifying, to maintain minimal judicial intervention. Modifications risk courts acting as appellate bodies, undermining arbitration’s purpose.</a:t>
            </a:r>
          </a:p>
          <a:p>
            <a:pPr lvl="1">
              <a:lnSpc>
                <a:spcPct val="150000"/>
              </a:lnSpc>
            </a:pPr>
            <a:r>
              <a:rPr lang="en-IN" sz="1400" dirty="0">
                <a:latin typeface="+mn-lt"/>
              </a:rPr>
              <a:t>Suggested Article 142 or remittance under Section 34(4) as sufficient for justice, without expanding Section 34.</a:t>
            </a:r>
          </a:p>
          <a:p>
            <a:r>
              <a:rPr lang="en-IN" sz="1400" b="1" dirty="0">
                <a:latin typeface="+mn-lt"/>
              </a:rPr>
              <a:t>Outcome:</a:t>
            </a:r>
          </a:p>
          <a:p>
            <a:pPr lvl="1">
              <a:lnSpc>
                <a:spcPct val="150000"/>
              </a:lnSpc>
            </a:pPr>
            <a:r>
              <a:rPr lang="en-IN" sz="1400" dirty="0">
                <a:latin typeface="+mn-lt"/>
              </a:rPr>
              <a:t>The ruling clarified that courts can modify awards in limited cases, overturning M. Hakeem’s restrictive stance.</a:t>
            </a:r>
          </a:p>
          <a:p>
            <a:pPr lvl="1">
              <a:lnSpc>
                <a:spcPct val="150000"/>
              </a:lnSpc>
            </a:pPr>
            <a:r>
              <a:rPr lang="en-IN" sz="1400" dirty="0">
                <a:latin typeface="+mn-lt"/>
              </a:rPr>
              <a:t>The decision aims to balance equity (correcting clear errors) with arbitration’s finality, but critics warn it may invite protracted litigation by broadening judicial discretion. </a:t>
            </a:r>
          </a:p>
          <a:p>
            <a:endParaRPr lang="en-IN" sz="1400" dirty="0">
              <a:latin typeface="+mn-lt"/>
            </a:endParaRPr>
          </a:p>
        </p:txBody>
      </p:sp>
    </p:spTree>
    <p:extLst>
      <p:ext uri="{BB962C8B-B14F-4D97-AF65-F5344CB8AC3E}">
        <p14:creationId xmlns:p14="http://schemas.microsoft.com/office/powerpoint/2010/main" val="2448300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42571-238F-33F2-2A84-0BE9AFB1D494}"/>
            </a:ext>
          </a:extLst>
        </p:cNvPr>
        <p:cNvGrpSpPr/>
        <p:nvPr/>
      </p:nvGrpSpPr>
      <p:grpSpPr>
        <a:xfrm>
          <a:off x="0" y="0"/>
          <a:ext cx="0" cy="0"/>
          <a:chOff x="0" y="0"/>
          <a:chExt cx="0" cy="0"/>
        </a:xfrm>
      </p:grpSpPr>
      <p:pic>
        <p:nvPicPr>
          <p:cNvPr id="3" name="Picture 2" descr="A white background with many logos&#10;&#10;AI-generated content may be incorrect.">
            <a:extLst>
              <a:ext uri="{FF2B5EF4-FFF2-40B4-BE49-F238E27FC236}">
                <a16:creationId xmlns:a16="http://schemas.microsoft.com/office/drawing/2014/main" id="{818D5DBD-0879-BF64-16F9-6C6E7BE7C62C}"/>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itle 1">
            <a:extLst>
              <a:ext uri="{FF2B5EF4-FFF2-40B4-BE49-F238E27FC236}">
                <a16:creationId xmlns:a16="http://schemas.microsoft.com/office/drawing/2014/main" id="{F68083FE-3A71-C0E2-967E-13C44B8097C6}"/>
              </a:ext>
            </a:extLst>
          </p:cNvPr>
          <p:cNvSpPr txBox="1">
            <a:spLocks/>
          </p:cNvSpPr>
          <p:nvPr/>
        </p:nvSpPr>
        <p:spPr>
          <a:xfrm>
            <a:off x="87086" y="172720"/>
            <a:ext cx="11144050" cy="498371"/>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IN" sz="2400" b="1" dirty="0">
                <a:solidFill>
                  <a:srgbClr val="007377"/>
                </a:solidFill>
                <a:latin typeface="+mn-lt"/>
                <a:cs typeface="Poppins Medium" panose="00000600000000000000" pitchFamily="2" charset="0"/>
              </a:rPr>
              <a:t>Relevance to Infrastructure Arbitration </a:t>
            </a:r>
          </a:p>
        </p:txBody>
      </p:sp>
      <p:sp>
        <p:nvSpPr>
          <p:cNvPr id="4" name="TextBox 3">
            <a:extLst>
              <a:ext uri="{FF2B5EF4-FFF2-40B4-BE49-F238E27FC236}">
                <a16:creationId xmlns:a16="http://schemas.microsoft.com/office/drawing/2014/main" id="{122A05A1-CBD3-7C75-6C1F-53FCDD506566}"/>
              </a:ext>
            </a:extLst>
          </p:cNvPr>
          <p:cNvSpPr txBox="1"/>
          <p:nvPr/>
        </p:nvSpPr>
        <p:spPr>
          <a:xfrm>
            <a:off x="199660" y="1086500"/>
            <a:ext cx="10918902" cy="468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defPPr>
              <a:defRPr lang="en-US"/>
            </a:defPPr>
            <a:lvl1pPr marL="171450" lvl="0" indent="-171450" algn="just" defTabSz="1838325" eaLnBrk="0" hangingPunct="0">
              <a:spcBef>
                <a:spcPct val="75000"/>
              </a:spcBef>
              <a:buClr>
                <a:schemeClr val="accent1"/>
              </a:buClr>
              <a:buSzPct val="100000"/>
              <a:buFont typeface="Symbol"/>
              <a:buChar char="·"/>
              <a:tabLst>
                <a:tab pos="457200" algn="l"/>
              </a:tabLst>
              <a:defRPr sz="1800" b="1">
                <a:solidFill>
                  <a:srgbClr val="010101"/>
                </a:solidFill>
                <a:latin typeface="Bookman Old Style" panose="02050604050505020204" pitchFamily="18" charset="0"/>
                <a:ea typeface="+mn-ea"/>
                <a:cs typeface="Poppins Light" panose="00000400000000000000" pitchFamily="2" charset="0"/>
              </a:defRPr>
            </a:lvl1pPr>
            <a:lvl2pPr marL="342900" lvl="1" indent="-171450" algn="just" defTabSz="1838325" eaLnBrk="0" hangingPunct="0">
              <a:lnSpc>
                <a:spcPct val="150000"/>
              </a:lnSpc>
              <a:spcBef>
                <a:spcPct val="25000"/>
              </a:spcBef>
              <a:buClr>
                <a:schemeClr val="accent1"/>
              </a:buClr>
              <a:buSzPct val="100000"/>
              <a:buFont typeface="Arial"/>
              <a:buChar char="–"/>
              <a:tabLst>
                <a:tab pos="457200" algn="l"/>
              </a:tabLst>
              <a:defRPr sz="1800" b="0">
                <a:solidFill>
                  <a:srgbClr val="010101"/>
                </a:solidFill>
                <a:latin typeface="Bookman Old Style" panose="02050604050505020204" pitchFamily="18" charset="0"/>
                <a:ea typeface="+mn-ea"/>
                <a:cs typeface="Poppins Light" panose="00000400000000000000" pitchFamily="2" charset="0"/>
              </a:defRPr>
            </a:lvl2pPr>
            <a:lvl3pPr marL="514350" lvl="2" indent="-171450" algn="just" defTabSz="1838325" eaLnBrk="0" hangingPunct="0">
              <a:spcBef>
                <a:spcPct val="25000"/>
              </a:spcBef>
              <a:buClr>
                <a:schemeClr val="accent1"/>
              </a:buClr>
              <a:buSzPct val="100000"/>
              <a:buFont typeface="Wingdings" panose="05000000000000000000" pitchFamily="2" charset="2"/>
              <a:buChar char="§"/>
              <a:tabLst>
                <a:tab pos="457200" algn="l"/>
              </a:tabLst>
              <a:defRPr sz="1600" b="0">
                <a:solidFill>
                  <a:srgbClr val="010101"/>
                </a:solidFill>
                <a:latin typeface="Bookman Old Style" panose="02050604050505020204" pitchFamily="18" charset="0"/>
                <a:ea typeface="+mn-ea"/>
                <a:cs typeface="Poppins Light" panose="00000400000000000000" pitchFamily="2" charset="0"/>
              </a:defRPr>
            </a:lvl3pPr>
            <a:lvl4pPr marL="685800" indent="-171450" algn="l" defTabSz="1838325" eaLnBrk="0" hangingPunct="0">
              <a:spcBef>
                <a:spcPct val="25000"/>
              </a:spcBef>
              <a:buClr>
                <a:schemeClr val="accent1"/>
              </a:buClr>
              <a:buSzPct val="100000"/>
              <a:buFont typeface="Courier New" panose="02070309020205020404" pitchFamily="49" charset="0"/>
              <a:buChar char="o"/>
              <a:defRPr b="0">
                <a:solidFill>
                  <a:sysClr val="windowText" lastClr="000000"/>
                </a:solidFill>
                <a:latin typeface="Poppins Light" panose="00000400000000000000" pitchFamily="2" charset="0"/>
                <a:ea typeface="+mn-ea"/>
                <a:cs typeface="Poppins Light" panose="00000400000000000000" pitchFamily="2" charset="0"/>
              </a:defRPr>
            </a:lvl4pPr>
            <a:lvl5pPr marL="857250" indent="-171450" algn="l" defTabSz="1838325" eaLnBrk="0" hangingPunct="0">
              <a:spcBef>
                <a:spcPct val="25000"/>
              </a:spcBef>
              <a:buClr>
                <a:schemeClr val="accent1"/>
              </a:buClr>
              <a:buSzPct val="100000"/>
              <a:buFont typeface="Symbol"/>
              <a:buChar char="·"/>
              <a:defRPr b="0">
                <a:solidFill>
                  <a:sysClr val="windowText" lastClr="000000"/>
                </a:solidFill>
                <a:latin typeface="Poppins Light" panose="00000400000000000000" pitchFamily="2" charset="0"/>
                <a:ea typeface="+mn-ea"/>
                <a:cs typeface="Poppins Light" panose="00000400000000000000" pitchFamily="2" charset="0"/>
              </a:defRPr>
            </a:lvl5pPr>
            <a:lvl6pPr marL="1028700" indent="-171450" defTabSz="1838325" eaLnBrk="0" fontAlgn="base" hangingPunct="0">
              <a:spcBef>
                <a:spcPct val="25000"/>
              </a:spcBef>
              <a:spcAft>
                <a:spcPct val="0"/>
              </a:spcAft>
              <a:buClr>
                <a:schemeClr val="accent1"/>
              </a:buClr>
              <a:buSzPct val="100000"/>
              <a:buFont typeface="Arial"/>
              <a:buChar char="–"/>
              <a:defRPr b="0">
                <a:solidFill>
                  <a:sysClr val="windowText" lastClr="000000"/>
                </a:solidFill>
                <a:latin typeface="Poppins Light" panose="00000400000000000000" pitchFamily="2" charset="0"/>
                <a:ea typeface="+mn-ea"/>
                <a:cs typeface="Poppins Light" panose="00000400000000000000" pitchFamily="2" charset="0"/>
              </a:defRPr>
            </a:lvl6pPr>
            <a:lvl7pPr marL="1200150" indent="-171450" defTabSz="1838325" eaLnBrk="0" fontAlgn="base" hangingPunct="0">
              <a:spcBef>
                <a:spcPct val="25000"/>
              </a:spcBef>
              <a:spcAft>
                <a:spcPct val="0"/>
              </a:spcAft>
              <a:buClr>
                <a:schemeClr val="accent1"/>
              </a:buClr>
              <a:buSzPct val="100000"/>
              <a:buFont typeface="Wingdings" panose="05000000000000000000" pitchFamily="2" charset="2"/>
              <a:buChar char="§"/>
              <a:defRPr b="0">
                <a:solidFill>
                  <a:sysClr val="windowText" lastClr="000000"/>
                </a:solidFill>
                <a:latin typeface="Poppins Light" panose="00000400000000000000" pitchFamily="2" charset="0"/>
                <a:ea typeface="+mn-ea"/>
                <a:cs typeface="Poppins Light" panose="00000400000000000000" pitchFamily="2" charset="0"/>
              </a:defRPr>
            </a:lvl7pPr>
            <a:lvl8pPr marL="1371600" indent="-171450" defTabSz="1838325" eaLnBrk="0" fontAlgn="base" hangingPunct="0">
              <a:spcBef>
                <a:spcPct val="25000"/>
              </a:spcBef>
              <a:spcAft>
                <a:spcPct val="0"/>
              </a:spcAft>
              <a:buClr>
                <a:schemeClr val="accent1"/>
              </a:buClr>
              <a:buSzPct val="100000"/>
              <a:buFont typeface="Courier New" panose="02070309020205020404" pitchFamily="49" charset="0"/>
              <a:buChar char="o"/>
              <a:defRPr b="0">
                <a:solidFill>
                  <a:sysClr val="windowText" lastClr="000000"/>
                </a:solidFill>
                <a:latin typeface="Poppins Light" panose="00000400000000000000" pitchFamily="2" charset="0"/>
                <a:ea typeface="+mn-ea"/>
                <a:cs typeface="Poppins Light" panose="00000400000000000000" pitchFamily="2" charset="0"/>
              </a:defRPr>
            </a:lvl8pPr>
            <a:lvl9pPr marL="1543050" indent="-171450" defTabSz="1838325" eaLnBrk="0" fontAlgn="base" hangingPunct="0">
              <a:spcBef>
                <a:spcPct val="25000"/>
              </a:spcBef>
              <a:spcAft>
                <a:spcPct val="0"/>
              </a:spcAft>
              <a:buClr>
                <a:schemeClr val="accent1"/>
              </a:buClr>
              <a:buSzPct val="100000"/>
              <a:buFont typeface="Symbol"/>
              <a:buChar char="·"/>
              <a:defRPr b="0">
                <a:solidFill>
                  <a:sysClr val="windowText" lastClr="000000"/>
                </a:solidFill>
                <a:latin typeface="Poppins Light" panose="00000400000000000000" pitchFamily="2" charset="0"/>
                <a:ea typeface="+mn-ea"/>
                <a:cs typeface="Poppins Light" panose="00000400000000000000" pitchFamily="2" charset="0"/>
              </a:defRPr>
            </a:lvl9pPr>
          </a:lstStyle>
          <a:p>
            <a:r>
              <a:rPr lang="en-IN" sz="1400" dirty="0">
                <a:latin typeface="+mn-lt"/>
              </a:rPr>
              <a:t>Impact of Gayatri </a:t>
            </a:r>
            <a:r>
              <a:rPr lang="en-IN" sz="1400" dirty="0" err="1">
                <a:latin typeface="+mn-lt"/>
              </a:rPr>
              <a:t>Balasamy</a:t>
            </a:r>
            <a:r>
              <a:rPr lang="en-IN" sz="1400" dirty="0">
                <a:latin typeface="+mn-lt"/>
              </a:rPr>
              <a:t> on Infrastructure Cases:</a:t>
            </a:r>
          </a:p>
          <a:p>
            <a:pPr lvl="1"/>
            <a:r>
              <a:rPr lang="en-IN" sz="1400" dirty="0">
                <a:latin typeface="+mn-lt"/>
              </a:rPr>
              <a:t>In </a:t>
            </a:r>
            <a:r>
              <a:rPr lang="en-IN" sz="1400" b="1" dirty="0">
                <a:latin typeface="+mn-lt"/>
              </a:rPr>
              <a:t>TK Toll Road v. NHAI (2023) </a:t>
            </a:r>
            <a:r>
              <a:rPr lang="en-IN" sz="1400" dirty="0">
                <a:latin typeface="+mn-lt"/>
              </a:rPr>
              <a:t>and </a:t>
            </a:r>
            <a:r>
              <a:rPr lang="en-IN" sz="1400" b="1" dirty="0">
                <a:latin typeface="+mn-lt"/>
              </a:rPr>
              <a:t>DA Toll Road v. NHAI (2023)</a:t>
            </a:r>
            <a:r>
              <a:rPr lang="en-IN" sz="1400" dirty="0">
                <a:latin typeface="+mn-lt"/>
              </a:rPr>
              <a:t>, awards (Rs 1,204 crore each) were upheld without modification, as no severable errors existed. Gayatri </a:t>
            </a:r>
            <a:r>
              <a:rPr lang="en-IN" sz="1400" dirty="0" err="1">
                <a:latin typeface="+mn-lt"/>
              </a:rPr>
              <a:t>Balasamy</a:t>
            </a:r>
            <a:r>
              <a:rPr lang="en-IN" sz="1400" dirty="0">
                <a:latin typeface="+mn-lt"/>
              </a:rPr>
              <a:t> could allow courts to adjust specific award components (e.g., interest rates) in similar cases, avoiding full set-aside.</a:t>
            </a:r>
          </a:p>
          <a:p>
            <a:pPr lvl="1"/>
            <a:r>
              <a:rPr lang="en-IN" sz="1400" dirty="0">
                <a:latin typeface="+mn-lt"/>
              </a:rPr>
              <a:t>In </a:t>
            </a:r>
            <a:r>
              <a:rPr lang="en-IN" sz="1400" b="1" dirty="0">
                <a:latin typeface="+mn-lt"/>
              </a:rPr>
              <a:t>Afcons v. Ircon (2023)</a:t>
            </a:r>
            <a:r>
              <a:rPr lang="en-IN" sz="1400" dirty="0">
                <a:latin typeface="+mn-lt"/>
              </a:rPr>
              <a:t>,</a:t>
            </a:r>
            <a:r>
              <a:rPr lang="en-IN" sz="1400" b="1" dirty="0">
                <a:latin typeface="+mn-lt"/>
              </a:rPr>
              <a:t> </a:t>
            </a:r>
            <a:r>
              <a:rPr lang="en-IN" sz="1400" dirty="0">
                <a:latin typeface="+mn-lt"/>
              </a:rPr>
              <a:t>the upheld award for EOT and costs could face modification challenges if, e.g., computational errors were alleged, per Gayatri </a:t>
            </a:r>
            <a:r>
              <a:rPr lang="en-IN" sz="1400" dirty="0" err="1">
                <a:latin typeface="+mn-lt"/>
              </a:rPr>
              <a:t>Balasamy’s</a:t>
            </a:r>
            <a:r>
              <a:rPr lang="en-IN" sz="1400" dirty="0">
                <a:latin typeface="+mn-lt"/>
              </a:rPr>
              <a:t> framework.</a:t>
            </a:r>
          </a:p>
          <a:p>
            <a:pPr lvl="1"/>
            <a:r>
              <a:rPr lang="en-IN" sz="1400" dirty="0">
                <a:latin typeface="+mn-lt"/>
              </a:rPr>
              <a:t>In </a:t>
            </a:r>
            <a:r>
              <a:rPr lang="en-IN" sz="1400" b="1" dirty="0">
                <a:latin typeface="+mn-lt"/>
              </a:rPr>
              <a:t>DMRC v. DAMEPL (2024)</a:t>
            </a:r>
            <a:r>
              <a:rPr lang="en-IN" sz="1400" dirty="0">
                <a:latin typeface="+mn-lt"/>
              </a:rPr>
              <a:t>,</a:t>
            </a:r>
            <a:r>
              <a:rPr lang="en-IN" sz="1400" b="1" dirty="0">
                <a:latin typeface="+mn-lt"/>
              </a:rPr>
              <a:t> </a:t>
            </a:r>
            <a:r>
              <a:rPr lang="en-IN" sz="1400" dirty="0">
                <a:latin typeface="+mn-lt"/>
              </a:rPr>
              <a:t>the Supreme Court set aside a Rs 7,687 crore award via curative jurisdiction for patent illegality (ignoring CMRS evidence). Gayatri </a:t>
            </a:r>
            <a:r>
              <a:rPr lang="en-IN" sz="1400" dirty="0" err="1">
                <a:latin typeface="+mn-lt"/>
              </a:rPr>
              <a:t>Balasamy</a:t>
            </a:r>
            <a:r>
              <a:rPr lang="en-IN" sz="1400" dirty="0">
                <a:latin typeface="+mn-lt"/>
              </a:rPr>
              <a:t> might have allowed partial modification (e.g., adjusting damages) instead of annulment, preserving valid portions.</a:t>
            </a:r>
          </a:p>
        </p:txBody>
      </p:sp>
    </p:spTree>
    <p:extLst>
      <p:ext uri="{BB962C8B-B14F-4D97-AF65-F5344CB8AC3E}">
        <p14:creationId xmlns:p14="http://schemas.microsoft.com/office/powerpoint/2010/main" val="196597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8F4CB-B0EF-996F-0B02-93EB6939864B}"/>
            </a:ext>
          </a:extLst>
        </p:cNvPr>
        <p:cNvGrpSpPr/>
        <p:nvPr/>
      </p:nvGrpSpPr>
      <p:grpSpPr>
        <a:xfrm>
          <a:off x="0" y="0"/>
          <a:ext cx="0" cy="0"/>
          <a:chOff x="0" y="0"/>
          <a:chExt cx="0" cy="0"/>
        </a:xfrm>
      </p:grpSpPr>
      <p:pic>
        <p:nvPicPr>
          <p:cNvPr id="3" name="Picture 2" descr="A white background with many logos&#10;&#10;AI-generated content may be incorrect.">
            <a:extLst>
              <a:ext uri="{FF2B5EF4-FFF2-40B4-BE49-F238E27FC236}">
                <a16:creationId xmlns:a16="http://schemas.microsoft.com/office/drawing/2014/main" id="{FA73613A-99CE-BBC3-D626-F80F0C9D5510}"/>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141773E-A5AA-331A-BF0F-80A0263D174E}"/>
              </a:ext>
            </a:extLst>
          </p:cNvPr>
          <p:cNvSpPr txBox="1"/>
          <p:nvPr/>
        </p:nvSpPr>
        <p:spPr>
          <a:xfrm>
            <a:off x="130628" y="277917"/>
            <a:ext cx="6226232" cy="461665"/>
          </a:xfrm>
          <a:prstGeom prst="rect">
            <a:avLst/>
          </a:prstGeom>
          <a:noFill/>
        </p:spPr>
        <p:txBody>
          <a:bodyPr wrap="square">
            <a:spAutoFit/>
          </a:bodyPr>
          <a:lstStyle/>
          <a:p>
            <a:r>
              <a:rPr lang="en-IN" sz="2400" b="1" dirty="0"/>
              <a:t>Conclusion</a:t>
            </a:r>
            <a:endParaRPr lang="en-IN" sz="2400" dirty="0"/>
          </a:p>
        </p:txBody>
      </p:sp>
      <p:sp>
        <p:nvSpPr>
          <p:cNvPr id="5" name="Content Placeholder 2">
            <a:extLst>
              <a:ext uri="{FF2B5EF4-FFF2-40B4-BE49-F238E27FC236}">
                <a16:creationId xmlns:a16="http://schemas.microsoft.com/office/drawing/2014/main" id="{BE0BAE6A-8E03-75AD-D99E-B2A51B31FC23}"/>
              </a:ext>
            </a:extLst>
          </p:cNvPr>
          <p:cNvSpPr txBox="1">
            <a:spLocks/>
          </p:cNvSpPr>
          <p:nvPr/>
        </p:nvSpPr>
        <p:spPr>
          <a:xfrm>
            <a:off x="130628" y="1016217"/>
            <a:ext cx="11702144" cy="57317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n-US" sz="1400" b="1" i="1" dirty="0"/>
              <a:t>Arbitration in Highway Projects: </a:t>
            </a:r>
            <a:r>
              <a:rPr lang="en-US" sz="1400" dirty="0"/>
              <a:t>Arbitration serves as a crucial mechanism for resolving disputes in highway infrastructure projects, offering a structured and legally recognized process. Its role is pivotal in maintaining project timelines and ensuring that disagreements do not escalate into prolonged legal battles.</a:t>
            </a:r>
          </a:p>
          <a:p>
            <a:pPr algn="just">
              <a:lnSpc>
                <a:spcPct val="150000"/>
              </a:lnSpc>
            </a:pPr>
            <a:r>
              <a:rPr lang="en-US" sz="1400" b="1" i="1" dirty="0"/>
              <a:t>Balancing Speed and Fairness: </a:t>
            </a:r>
            <a:r>
              <a:rPr lang="en-US" sz="1400" dirty="0"/>
              <a:t>While arbitration provides a faster alternative to traditional litigation, it's essential to balance this speed with the principles of fairness and justice. Ensuring that both parties have equal opportunities to present their cases upholds the integrity of the arbitration process.</a:t>
            </a:r>
          </a:p>
          <a:p>
            <a:pPr algn="just">
              <a:lnSpc>
                <a:spcPct val="150000"/>
              </a:lnSpc>
            </a:pPr>
            <a:r>
              <a:rPr lang="en-US" sz="1400" b="1" i="1" dirty="0"/>
              <a:t>Collaboration Among Stakeholders: </a:t>
            </a:r>
            <a:r>
              <a:rPr lang="en-US" sz="1400" dirty="0"/>
              <a:t>Effective dispute resolution in highway projects requires collaboration between private entities, legal professionals, and policymakers. Such collaboration fosters an environment where disputes can be addressed proactively, minimizing disruptions to project progress. </a:t>
            </a:r>
          </a:p>
          <a:p>
            <a:pPr algn="just">
              <a:lnSpc>
                <a:spcPct val="150000"/>
              </a:lnSpc>
            </a:pPr>
            <a:r>
              <a:rPr lang="en-US" sz="1400" b="1" i="1" dirty="0"/>
              <a:t>Embracing Evolving Mechanisms: </a:t>
            </a:r>
            <a:r>
              <a:rPr lang="en-US" sz="1400" dirty="0"/>
              <a:t>As the infrastructure sector evolves, so too must the mechanisms for dispute resolution, incorporating technological advancements and best practices. Staying abreast of these changes ensures that arbitration remains an effective tool for resolving complex infrastructure disputes.</a:t>
            </a:r>
            <a:endParaRPr lang="en-IN" sz="1400" dirty="0"/>
          </a:p>
        </p:txBody>
      </p:sp>
    </p:spTree>
    <p:extLst>
      <p:ext uri="{BB962C8B-B14F-4D97-AF65-F5344CB8AC3E}">
        <p14:creationId xmlns:p14="http://schemas.microsoft.com/office/powerpoint/2010/main" val="29978102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EB771-4568-0298-64F1-D2DA61DDFE85}"/>
            </a:ext>
          </a:extLst>
        </p:cNvPr>
        <p:cNvGrpSpPr/>
        <p:nvPr/>
      </p:nvGrpSpPr>
      <p:grpSpPr>
        <a:xfrm>
          <a:off x="0" y="0"/>
          <a:ext cx="0" cy="0"/>
          <a:chOff x="0" y="0"/>
          <a:chExt cx="0" cy="0"/>
        </a:xfrm>
      </p:grpSpPr>
      <p:pic>
        <p:nvPicPr>
          <p:cNvPr id="3" name="Picture 2" descr="A white background with many logos&#10;&#10;AI-generated content may be incorrect.">
            <a:extLst>
              <a:ext uri="{FF2B5EF4-FFF2-40B4-BE49-F238E27FC236}">
                <a16:creationId xmlns:a16="http://schemas.microsoft.com/office/drawing/2014/main" id="{6A6FF598-524D-41EC-66C1-FA098556F4FE}"/>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B683916-8BA9-0CD6-0906-5700A044EC1B}"/>
              </a:ext>
            </a:extLst>
          </p:cNvPr>
          <p:cNvSpPr txBox="1"/>
          <p:nvPr/>
        </p:nvSpPr>
        <p:spPr>
          <a:xfrm>
            <a:off x="3810979" y="2871975"/>
            <a:ext cx="4570041" cy="707886"/>
          </a:xfrm>
          <a:prstGeom prst="rect">
            <a:avLst/>
          </a:prstGeom>
          <a:noFill/>
        </p:spPr>
        <p:txBody>
          <a:bodyPr wrap="square" rtlCol="0">
            <a:spAutoFit/>
          </a:bodyPr>
          <a:lstStyle/>
          <a:p>
            <a:r>
              <a:rPr lang="en-IN" sz="4000" b="1" dirty="0">
                <a:solidFill>
                  <a:schemeClr val="accent1">
                    <a:lumMod val="75000"/>
                  </a:schemeClr>
                </a:solidFill>
              </a:rPr>
              <a:t>Thank You</a:t>
            </a:r>
          </a:p>
        </p:txBody>
      </p:sp>
    </p:spTree>
    <p:extLst>
      <p:ext uri="{BB962C8B-B14F-4D97-AF65-F5344CB8AC3E}">
        <p14:creationId xmlns:p14="http://schemas.microsoft.com/office/powerpoint/2010/main" val="2139747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933EB-F7E8-4DF5-2950-AE8336B55576}"/>
            </a:ext>
          </a:extLst>
        </p:cNvPr>
        <p:cNvGrpSpPr/>
        <p:nvPr/>
      </p:nvGrpSpPr>
      <p:grpSpPr>
        <a:xfrm>
          <a:off x="0" y="0"/>
          <a:ext cx="0" cy="0"/>
          <a:chOff x="0" y="0"/>
          <a:chExt cx="0" cy="0"/>
        </a:xfrm>
      </p:grpSpPr>
      <p:pic>
        <p:nvPicPr>
          <p:cNvPr id="3" name="Picture 2" descr="A white background with many logos&#10;&#10;AI-generated content may be incorrect.">
            <a:extLst>
              <a:ext uri="{FF2B5EF4-FFF2-40B4-BE49-F238E27FC236}">
                <a16:creationId xmlns:a16="http://schemas.microsoft.com/office/drawing/2014/main" id="{89952393-EE72-13E7-E8A6-A210E119F178}"/>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0"/>
            <a:ext cx="12191980" cy="6856718"/>
          </a:xfrm>
          <a:prstGeom prst="rect">
            <a:avLst/>
          </a:prstGeom>
        </p:spPr>
      </p:pic>
      <p:sp>
        <p:nvSpPr>
          <p:cNvPr id="2" name="Title 1">
            <a:extLst>
              <a:ext uri="{FF2B5EF4-FFF2-40B4-BE49-F238E27FC236}">
                <a16:creationId xmlns:a16="http://schemas.microsoft.com/office/drawing/2014/main" id="{2BE82FAA-4D6E-4EB4-FB9D-6EE2AF707A2F}"/>
              </a:ext>
            </a:extLst>
          </p:cNvPr>
          <p:cNvSpPr txBox="1">
            <a:spLocks/>
          </p:cNvSpPr>
          <p:nvPr/>
        </p:nvSpPr>
        <p:spPr>
          <a:xfrm>
            <a:off x="188387" y="113492"/>
            <a:ext cx="11813116" cy="3693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mn-lt"/>
              </a:rPr>
              <a:t>Dispute Resolution Tools under Concession Agreements</a:t>
            </a:r>
            <a:endParaRPr lang="en-US" dirty="0">
              <a:latin typeface="+mn-lt"/>
            </a:endParaRPr>
          </a:p>
        </p:txBody>
      </p:sp>
      <p:sp>
        <p:nvSpPr>
          <p:cNvPr id="4" name="Content Placeholder 2">
            <a:extLst>
              <a:ext uri="{FF2B5EF4-FFF2-40B4-BE49-F238E27FC236}">
                <a16:creationId xmlns:a16="http://schemas.microsoft.com/office/drawing/2014/main" id="{540AEAE7-B000-FD8A-0AC4-1E96FAFFF837}"/>
              </a:ext>
            </a:extLst>
          </p:cNvPr>
          <p:cNvSpPr txBox="1">
            <a:spLocks/>
          </p:cNvSpPr>
          <p:nvPr/>
        </p:nvSpPr>
        <p:spPr>
          <a:xfrm>
            <a:off x="87086" y="965621"/>
            <a:ext cx="11914417" cy="5778887"/>
          </a:xfrm>
          <a:prstGeom prst="rect">
            <a:avLst/>
          </a:prstGeom>
        </p:spPr>
        <p:txBody>
          <a:bodyPr>
            <a:normAutofit/>
          </a:bodyPr>
          <a:lstStyle>
            <a:lvl1pPr marL="171450" indent="-171450" algn="l" defTabSz="1838325" rtl="0" eaLnBrk="0" fontAlgn="base" hangingPunct="0">
              <a:spcBef>
                <a:spcPct val="7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1pPr>
            <a:lvl2pPr marL="342900" indent="-171450" algn="l" defTabSz="1838325" rtl="0" eaLnBrk="0" fontAlgn="base" hangingPunct="0">
              <a:spcBef>
                <a:spcPct val="25000"/>
              </a:spcBef>
              <a:spcAft>
                <a:spcPct val="0"/>
              </a:spcAft>
              <a:buClr>
                <a:schemeClr val="accent1"/>
              </a:buClr>
              <a:buSzPct val="100000"/>
              <a:buFont typeface="Arial"/>
              <a:buChar char="–"/>
              <a:defRPr sz="1400" b="0">
                <a:solidFill>
                  <a:sysClr val="windowText" lastClr="000000"/>
                </a:solidFill>
                <a:latin typeface="Poppins Light" panose="00000400000000000000" pitchFamily="2" charset="0"/>
                <a:ea typeface="+mn-ea"/>
                <a:cs typeface="Poppins Light" panose="00000400000000000000" pitchFamily="2" charset="0"/>
              </a:defRPr>
            </a:lvl2pPr>
            <a:lvl3pPr marL="514350" indent="-171450" algn="l" defTabSz="1838325" rtl="0" eaLnBrk="0" fontAlgn="base" hangingPunct="0">
              <a:spcBef>
                <a:spcPct val="25000"/>
              </a:spcBef>
              <a:spcAft>
                <a:spcPct val="0"/>
              </a:spcAft>
              <a:buClr>
                <a:schemeClr val="accent1"/>
              </a:buClr>
              <a:buSzPct val="100000"/>
              <a:buFont typeface="Wingdings" panose="05000000000000000000" pitchFamily="2" charset="2"/>
              <a:buChar char="§"/>
              <a:defRPr sz="1400" b="0">
                <a:solidFill>
                  <a:sysClr val="windowText" lastClr="000000"/>
                </a:solidFill>
                <a:latin typeface="Poppins Light" panose="00000400000000000000" pitchFamily="2" charset="0"/>
                <a:ea typeface="+mn-ea"/>
                <a:cs typeface="Poppins Light" panose="00000400000000000000" pitchFamily="2" charset="0"/>
              </a:defRPr>
            </a:lvl3pPr>
            <a:lvl4pPr marL="685800" indent="-171450" algn="l" defTabSz="1838325" rtl="0" eaLnBrk="0" fontAlgn="base" hangingPunct="0">
              <a:spcBef>
                <a:spcPct val="25000"/>
              </a:spcBef>
              <a:spcAft>
                <a:spcPct val="0"/>
              </a:spcAft>
              <a:buClr>
                <a:schemeClr val="accent1"/>
              </a:buClr>
              <a:buSzPct val="100000"/>
              <a:buFont typeface="Courier New" panose="02070309020205020404" pitchFamily="49" charset="0"/>
              <a:buChar char="o"/>
              <a:defRPr sz="1400" b="0">
                <a:solidFill>
                  <a:sysClr val="windowText" lastClr="000000"/>
                </a:solidFill>
                <a:latin typeface="Poppins Light" panose="00000400000000000000" pitchFamily="2" charset="0"/>
                <a:ea typeface="+mn-ea"/>
                <a:cs typeface="Poppins Light" panose="00000400000000000000" pitchFamily="2" charset="0"/>
              </a:defRPr>
            </a:lvl4pPr>
            <a:lvl5pPr marL="857250" indent="-171450" algn="l" defTabSz="1838325" rtl="0" eaLnBrk="0" fontAlgn="base" hangingPunct="0">
              <a:spcBef>
                <a:spcPct val="2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5pPr>
            <a:lvl6pPr marL="1028700" indent="-171450" algn="l" defTabSz="1838325" rtl="0" eaLnBrk="0" fontAlgn="base" hangingPunct="0">
              <a:spcBef>
                <a:spcPct val="25000"/>
              </a:spcBef>
              <a:spcAft>
                <a:spcPct val="0"/>
              </a:spcAft>
              <a:buClr>
                <a:schemeClr val="accent1"/>
              </a:buClr>
              <a:buSzPct val="100000"/>
              <a:buFont typeface="Arial"/>
              <a:buChar char="–"/>
              <a:defRPr sz="1400" b="0">
                <a:solidFill>
                  <a:sysClr val="windowText" lastClr="000000"/>
                </a:solidFill>
                <a:latin typeface="Poppins Light" panose="00000400000000000000" pitchFamily="2" charset="0"/>
                <a:ea typeface="+mn-ea"/>
                <a:cs typeface="Poppins Light" panose="00000400000000000000" pitchFamily="2" charset="0"/>
              </a:defRPr>
            </a:lvl6pPr>
            <a:lvl7pPr marL="1200150" indent="-171450" algn="l" defTabSz="1838325" rtl="0" eaLnBrk="0" fontAlgn="base" hangingPunct="0">
              <a:spcBef>
                <a:spcPct val="25000"/>
              </a:spcBef>
              <a:spcAft>
                <a:spcPct val="0"/>
              </a:spcAft>
              <a:buClr>
                <a:schemeClr val="accent1"/>
              </a:buClr>
              <a:buSzPct val="100000"/>
              <a:buFont typeface="Wingdings" panose="05000000000000000000" pitchFamily="2" charset="2"/>
              <a:buChar char="§"/>
              <a:defRPr sz="1400" b="0">
                <a:solidFill>
                  <a:sysClr val="windowText" lastClr="000000"/>
                </a:solidFill>
                <a:latin typeface="Poppins Light" panose="00000400000000000000" pitchFamily="2" charset="0"/>
                <a:ea typeface="+mn-ea"/>
                <a:cs typeface="Poppins Light" panose="00000400000000000000" pitchFamily="2" charset="0"/>
              </a:defRPr>
            </a:lvl7pPr>
            <a:lvl8pPr marL="1371600" indent="-171450" algn="l" defTabSz="1838325" rtl="0" eaLnBrk="0" fontAlgn="base" hangingPunct="0">
              <a:spcBef>
                <a:spcPct val="25000"/>
              </a:spcBef>
              <a:spcAft>
                <a:spcPct val="0"/>
              </a:spcAft>
              <a:buClr>
                <a:schemeClr val="accent1"/>
              </a:buClr>
              <a:buSzPct val="100000"/>
              <a:buFont typeface="Courier New" panose="02070309020205020404" pitchFamily="49" charset="0"/>
              <a:buChar char="o"/>
              <a:defRPr sz="1400" b="0">
                <a:solidFill>
                  <a:sysClr val="windowText" lastClr="000000"/>
                </a:solidFill>
                <a:latin typeface="Poppins Light" panose="00000400000000000000" pitchFamily="2" charset="0"/>
                <a:ea typeface="+mn-ea"/>
                <a:cs typeface="Poppins Light" panose="00000400000000000000" pitchFamily="2" charset="0"/>
              </a:defRPr>
            </a:lvl8pPr>
            <a:lvl9pPr marL="1543050" indent="-171450" algn="l" defTabSz="1838325" rtl="0" eaLnBrk="0" fontAlgn="base" hangingPunct="0">
              <a:spcBef>
                <a:spcPct val="2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9pPr>
          </a:lstStyle>
          <a:p>
            <a:pPr algn="just">
              <a:buFont typeface="Symbol"/>
              <a:buNone/>
            </a:pPr>
            <a:r>
              <a:rPr lang="en-US" b="1" kern="0" dirty="0">
                <a:latin typeface="+mn-lt"/>
              </a:rPr>
              <a:t>Available Methods:</a:t>
            </a:r>
          </a:p>
          <a:p>
            <a:pPr algn="just">
              <a:buFont typeface="Arial" panose="020B0604020202020204" pitchFamily="34" charset="0"/>
              <a:buChar char="•"/>
            </a:pPr>
            <a:r>
              <a:rPr lang="en-US" u="sng" kern="0" dirty="0">
                <a:latin typeface="+mn-lt"/>
              </a:rPr>
              <a:t>Negotiation:</a:t>
            </a:r>
            <a:r>
              <a:rPr lang="en-US" kern="0" dirty="0">
                <a:latin typeface="+mn-lt"/>
              </a:rPr>
              <a:t> Initial step to amicably resolve disputes. It encourages open communication and mutual understanding.</a:t>
            </a:r>
          </a:p>
          <a:p>
            <a:pPr algn="just">
              <a:buFont typeface="Arial" panose="020B0604020202020204" pitchFamily="34" charset="0"/>
              <a:buChar char="•"/>
            </a:pPr>
            <a:r>
              <a:rPr lang="en-US" u="sng" kern="0" dirty="0">
                <a:latin typeface="+mn-lt"/>
              </a:rPr>
              <a:t>Dispute Resolution Boards (DRBs): </a:t>
            </a:r>
            <a:r>
              <a:rPr lang="en-US" kern="0" dirty="0">
                <a:latin typeface="+mn-lt"/>
              </a:rPr>
              <a:t>Panels providing non-binding recommendations. They offer expert insights to preempt escalation of disputes.</a:t>
            </a:r>
          </a:p>
          <a:p>
            <a:pPr algn="just">
              <a:buFont typeface="Arial" panose="020B0604020202020204" pitchFamily="34" charset="0"/>
              <a:buChar char="•"/>
            </a:pPr>
            <a:r>
              <a:rPr lang="en-US" u="sng" kern="0" dirty="0">
                <a:latin typeface="+mn-lt"/>
              </a:rPr>
              <a:t>Arbitration:</a:t>
            </a:r>
            <a:r>
              <a:rPr lang="en-US" kern="0" dirty="0">
                <a:latin typeface="+mn-lt"/>
              </a:rPr>
              <a:t> Binding resolution by neutral arbitrators. It ensures confidentiality and specialized adjudication.</a:t>
            </a:r>
          </a:p>
          <a:p>
            <a:pPr algn="just">
              <a:buFont typeface="Arial" panose="020B0604020202020204" pitchFamily="34" charset="0"/>
              <a:buChar char="•"/>
            </a:pPr>
            <a:r>
              <a:rPr lang="en-US" u="sng" kern="0" dirty="0">
                <a:latin typeface="+mn-lt"/>
              </a:rPr>
              <a:t>Mediation: </a:t>
            </a:r>
            <a:r>
              <a:rPr lang="en-US" kern="0" dirty="0">
                <a:latin typeface="+mn-lt"/>
              </a:rPr>
              <a:t>A voluntary and confidential process where a neutral third party, the mediator, facilitates communication between disputing parties to help them reach a mutually acceptable agreement. </a:t>
            </a:r>
          </a:p>
          <a:p>
            <a:pPr algn="just">
              <a:buFont typeface="Arial" panose="020B0604020202020204" pitchFamily="34" charset="0"/>
              <a:buChar char="•"/>
            </a:pPr>
            <a:r>
              <a:rPr lang="en-US" u="sng" kern="0" dirty="0">
                <a:latin typeface="+mn-lt"/>
              </a:rPr>
              <a:t>Conciliation:</a:t>
            </a:r>
            <a:r>
              <a:rPr lang="en-US" kern="0" dirty="0">
                <a:latin typeface="+mn-lt"/>
              </a:rPr>
              <a:t> Voluntary and confidential alternative dispute resolution process where a neutral third party, the conciliator, assists disputing parties in reaching a mutually acceptable agreement. Unlike mediation, the conciliator may propose non-binding settlement options to facilitate resolution. CCIE (NHAI) would fall under this ADR tool. </a:t>
            </a:r>
          </a:p>
          <a:p>
            <a:pPr algn="just">
              <a:buFont typeface="Arial" panose="020B0604020202020204" pitchFamily="34" charset="0"/>
              <a:buChar char="•"/>
            </a:pPr>
            <a:r>
              <a:rPr lang="en-US" u="sng" kern="0" dirty="0">
                <a:latin typeface="+mn-lt"/>
              </a:rPr>
              <a:t>Litigation:</a:t>
            </a:r>
            <a:r>
              <a:rPr lang="en-US" kern="0" dirty="0">
                <a:latin typeface="+mn-lt"/>
              </a:rPr>
              <a:t> Court proceedings as a last resort. Often time-consuming and public, impacting project timelines.</a:t>
            </a:r>
          </a:p>
          <a:p>
            <a:pPr marL="0" indent="0" algn="just">
              <a:buFont typeface="Symbol"/>
              <a:buNone/>
            </a:pPr>
            <a:endParaRPr lang="en-US" kern="0" dirty="0">
              <a:latin typeface="+mn-lt"/>
            </a:endParaRPr>
          </a:p>
          <a:p>
            <a:pPr algn="just">
              <a:buFont typeface="Symbol"/>
              <a:buNone/>
            </a:pPr>
            <a:r>
              <a:rPr lang="en-US" b="1" kern="0" dirty="0">
                <a:latin typeface="+mn-lt"/>
              </a:rPr>
              <a:t>Arbitration's Significance:</a:t>
            </a:r>
          </a:p>
          <a:p>
            <a:pPr algn="just">
              <a:buFont typeface="Arial" panose="020B0604020202020204" pitchFamily="34" charset="0"/>
              <a:buChar char="•"/>
            </a:pPr>
            <a:r>
              <a:rPr lang="en-US" kern="0" dirty="0">
                <a:latin typeface="+mn-lt"/>
              </a:rPr>
              <a:t>Offers a specialized forum with expertise in infrastructure disputes.</a:t>
            </a:r>
          </a:p>
          <a:p>
            <a:pPr algn="just">
              <a:buFont typeface="Arial" panose="020B0604020202020204" pitchFamily="34" charset="0"/>
              <a:buChar char="•"/>
            </a:pPr>
            <a:r>
              <a:rPr lang="en-US" kern="0" dirty="0">
                <a:latin typeface="+mn-lt"/>
              </a:rPr>
              <a:t>Facilitates faster resolution compared to traditional litigation.</a:t>
            </a:r>
          </a:p>
          <a:p>
            <a:pPr marL="0" indent="0" algn="just">
              <a:buFont typeface="Symbol"/>
              <a:buNone/>
            </a:pPr>
            <a:endParaRPr lang="en-US" kern="0" dirty="0">
              <a:latin typeface="+mn-lt"/>
            </a:endParaRPr>
          </a:p>
          <a:p>
            <a:endParaRPr lang="en-IN" kern="0" dirty="0">
              <a:latin typeface="+mn-lt"/>
            </a:endParaRPr>
          </a:p>
        </p:txBody>
      </p:sp>
    </p:spTree>
    <p:extLst>
      <p:ext uri="{BB962C8B-B14F-4D97-AF65-F5344CB8AC3E}">
        <p14:creationId xmlns:p14="http://schemas.microsoft.com/office/powerpoint/2010/main" val="3801306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E7C99-5FFD-A2A9-21F7-21EAEF895722}"/>
            </a:ext>
          </a:extLst>
        </p:cNvPr>
        <p:cNvGrpSpPr/>
        <p:nvPr/>
      </p:nvGrpSpPr>
      <p:grpSpPr>
        <a:xfrm>
          <a:off x="0" y="0"/>
          <a:ext cx="0" cy="0"/>
          <a:chOff x="0" y="0"/>
          <a:chExt cx="0" cy="0"/>
        </a:xfrm>
      </p:grpSpPr>
      <p:pic>
        <p:nvPicPr>
          <p:cNvPr id="3" name="Picture 2" descr="A white background with many logos&#10;&#10;AI-generated content may be incorrect.">
            <a:extLst>
              <a:ext uri="{FF2B5EF4-FFF2-40B4-BE49-F238E27FC236}">
                <a16:creationId xmlns:a16="http://schemas.microsoft.com/office/drawing/2014/main" id="{E1232B74-4004-602F-9C04-B2C2FCC42C6D}"/>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12210"/>
            <a:ext cx="12191980" cy="6970210"/>
          </a:xfrm>
          <a:prstGeom prst="rect">
            <a:avLst/>
          </a:prstGeom>
        </p:spPr>
      </p:pic>
      <p:sp>
        <p:nvSpPr>
          <p:cNvPr id="2" name="Title 1">
            <a:extLst>
              <a:ext uri="{FF2B5EF4-FFF2-40B4-BE49-F238E27FC236}">
                <a16:creationId xmlns:a16="http://schemas.microsoft.com/office/drawing/2014/main" id="{450391D0-6699-64FD-1BCD-228031FD5519}"/>
              </a:ext>
            </a:extLst>
          </p:cNvPr>
          <p:cNvSpPr txBox="1">
            <a:spLocks/>
          </p:cNvSpPr>
          <p:nvPr/>
        </p:nvSpPr>
        <p:spPr>
          <a:xfrm>
            <a:off x="188387" y="113492"/>
            <a:ext cx="11813116" cy="3693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mn-lt"/>
              </a:rPr>
              <a:t>Arbitration and Conciliation Act, 1996 – Legal Framework</a:t>
            </a:r>
            <a:endParaRPr lang="en-US" dirty="0">
              <a:latin typeface="+mn-lt"/>
            </a:endParaRPr>
          </a:p>
        </p:txBody>
      </p:sp>
      <p:sp>
        <p:nvSpPr>
          <p:cNvPr id="4" name="Content Placeholder 2">
            <a:extLst>
              <a:ext uri="{FF2B5EF4-FFF2-40B4-BE49-F238E27FC236}">
                <a16:creationId xmlns:a16="http://schemas.microsoft.com/office/drawing/2014/main" id="{7A77758A-B1B9-099B-B45A-24A3B896107B}"/>
              </a:ext>
            </a:extLst>
          </p:cNvPr>
          <p:cNvSpPr txBox="1">
            <a:spLocks/>
          </p:cNvSpPr>
          <p:nvPr/>
        </p:nvSpPr>
        <p:spPr>
          <a:xfrm>
            <a:off x="102360" y="887995"/>
            <a:ext cx="11985170" cy="5856513"/>
          </a:xfrm>
          <a:prstGeom prst="rect">
            <a:avLst/>
          </a:prstGeom>
        </p:spPr>
        <p:txBody>
          <a:bodyPr>
            <a:normAutofit/>
          </a:bodyPr>
          <a:lstStyle>
            <a:lvl1pPr marL="171450" indent="-171450" algn="l" defTabSz="1838325" rtl="0" eaLnBrk="0" fontAlgn="base" hangingPunct="0">
              <a:spcBef>
                <a:spcPct val="7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1pPr>
            <a:lvl2pPr marL="342900" indent="-171450" algn="l" defTabSz="1838325" rtl="0" eaLnBrk="0" fontAlgn="base" hangingPunct="0">
              <a:spcBef>
                <a:spcPct val="25000"/>
              </a:spcBef>
              <a:spcAft>
                <a:spcPct val="0"/>
              </a:spcAft>
              <a:buClr>
                <a:schemeClr val="accent1"/>
              </a:buClr>
              <a:buSzPct val="100000"/>
              <a:buFont typeface="Arial"/>
              <a:buChar char="–"/>
              <a:defRPr sz="1400" b="0">
                <a:solidFill>
                  <a:sysClr val="windowText" lastClr="000000"/>
                </a:solidFill>
                <a:latin typeface="Poppins Light" panose="00000400000000000000" pitchFamily="2" charset="0"/>
                <a:ea typeface="+mn-ea"/>
                <a:cs typeface="Poppins Light" panose="00000400000000000000" pitchFamily="2" charset="0"/>
              </a:defRPr>
            </a:lvl2pPr>
            <a:lvl3pPr marL="514350" indent="-171450" algn="l" defTabSz="1838325" rtl="0" eaLnBrk="0" fontAlgn="base" hangingPunct="0">
              <a:spcBef>
                <a:spcPct val="25000"/>
              </a:spcBef>
              <a:spcAft>
                <a:spcPct val="0"/>
              </a:spcAft>
              <a:buClr>
                <a:schemeClr val="accent1"/>
              </a:buClr>
              <a:buSzPct val="100000"/>
              <a:buFont typeface="Wingdings" panose="05000000000000000000" pitchFamily="2" charset="2"/>
              <a:buChar char="§"/>
              <a:defRPr sz="1400" b="0">
                <a:solidFill>
                  <a:sysClr val="windowText" lastClr="000000"/>
                </a:solidFill>
                <a:latin typeface="Poppins Light" panose="00000400000000000000" pitchFamily="2" charset="0"/>
                <a:ea typeface="+mn-ea"/>
                <a:cs typeface="Poppins Light" panose="00000400000000000000" pitchFamily="2" charset="0"/>
              </a:defRPr>
            </a:lvl3pPr>
            <a:lvl4pPr marL="685800" indent="-171450" algn="l" defTabSz="1838325" rtl="0" eaLnBrk="0" fontAlgn="base" hangingPunct="0">
              <a:spcBef>
                <a:spcPct val="25000"/>
              </a:spcBef>
              <a:spcAft>
                <a:spcPct val="0"/>
              </a:spcAft>
              <a:buClr>
                <a:schemeClr val="accent1"/>
              </a:buClr>
              <a:buSzPct val="100000"/>
              <a:buFont typeface="Courier New" panose="02070309020205020404" pitchFamily="49" charset="0"/>
              <a:buChar char="o"/>
              <a:defRPr sz="1400" b="0">
                <a:solidFill>
                  <a:sysClr val="windowText" lastClr="000000"/>
                </a:solidFill>
                <a:latin typeface="Poppins Light" panose="00000400000000000000" pitchFamily="2" charset="0"/>
                <a:ea typeface="+mn-ea"/>
                <a:cs typeface="Poppins Light" panose="00000400000000000000" pitchFamily="2" charset="0"/>
              </a:defRPr>
            </a:lvl4pPr>
            <a:lvl5pPr marL="857250" indent="-171450" algn="l" defTabSz="1838325" rtl="0" eaLnBrk="0" fontAlgn="base" hangingPunct="0">
              <a:spcBef>
                <a:spcPct val="2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5pPr>
            <a:lvl6pPr marL="1028700" indent="-171450" algn="l" defTabSz="1838325" rtl="0" eaLnBrk="0" fontAlgn="base" hangingPunct="0">
              <a:spcBef>
                <a:spcPct val="25000"/>
              </a:spcBef>
              <a:spcAft>
                <a:spcPct val="0"/>
              </a:spcAft>
              <a:buClr>
                <a:schemeClr val="accent1"/>
              </a:buClr>
              <a:buSzPct val="100000"/>
              <a:buFont typeface="Arial"/>
              <a:buChar char="–"/>
              <a:defRPr sz="1400" b="0">
                <a:solidFill>
                  <a:sysClr val="windowText" lastClr="000000"/>
                </a:solidFill>
                <a:latin typeface="Poppins Light" panose="00000400000000000000" pitchFamily="2" charset="0"/>
                <a:ea typeface="+mn-ea"/>
                <a:cs typeface="Poppins Light" panose="00000400000000000000" pitchFamily="2" charset="0"/>
              </a:defRPr>
            </a:lvl6pPr>
            <a:lvl7pPr marL="1200150" indent="-171450" algn="l" defTabSz="1838325" rtl="0" eaLnBrk="0" fontAlgn="base" hangingPunct="0">
              <a:spcBef>
                <a:spcPct val="25000"/>
              </a:spcBef>
              <a:spcAft>
                <a:spcPct val="0"/>
              </a:spcAft>
              <a:buClr>
                <a:schemeClr val="accent1"/>
              </a:buClr>
              <a:buSzPct val="100000"/>
              <a:buFont typeface="Wingdings" panose="05000000000000000000" pitchFamily="2" charset="2"/>
              <a:buChar char="§"/>
              <a:defRPr sz="1400" b="0">
                <a:solidFill>
                  <a:sysClr val="windowText" lastClr="000000"/>
                </a:solidFill>
                <a:latin typeface="Poppins Light" panose="00000400000000000000" pitchFamily="2" charset="0"/>
                <a:ea typeface="+mn-ea"/>
                <a:cs typeface="Poppins Light" panose="00000400000000000000" pitchFamily="2" charset="0"/>
              </a:defRPr>
            </a:lvl7pPr>
            <a:lvl8pPr marL="1371600" indent="-171450" algn="l" defTabSz="1838325" rtl="0" eaLnBrk="0" fontAlgn="base" hangingPunct="0">
              <a:spcBef>
                <a:spcPct val="25000"/>
              </a:spcBef>
              <a:spcAft>
                <a:spcPct val="0"/>
              </a:spcAft>
              <a:buClr>
                <a:schemeClr val="accent1"/>
              </a:buClr>
              <a:buSzPct val="100000"/>
              <a:buFont typeface="Courier New" panose="02070309020205020404" pitchFamily="49" charset="0"/>
              <a:buChar char="o"/>
              <a:defRPr sz="1400" b="0">
                <a:solidFill>
                  <a:sysClr val="windowText" lastClr="000000"/>
                </a:solidFill>
                <a:latin typeface="Poppins Light" panose="00000400000000000000" pitchFamily="2" charset="0"/>
                <a:ea typeface="+mn-ea"/>
                <a:cs typeface="Poppins Light" panose="00000400000000000000" pitchFamily="2" charset="0"/>
              </a:defRPr>
            </a:lvl8pPr>
            <a:lvl9pPr marL="1543050" indent="-171450" algn="l" defTabSz="1838325" rtl="0" eaLnBrk="0" fontAlgn="base" hangingPunct="0">
              <a:spcBef>
                <a:spcPct val="2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9pPr>
          </a:lstStyle>
          <a:p>
            <a:pPr>
              <a:buFont typeface="Symbol"/>
              <a:buNone/>
            </a:pPr>
            <a:r>
              <a:rPr lang="en-US" kern="0" dirty="0">
                <a:latin typeface="+mn-lt"/>
              </a:rPr>
              <a:t>The Act provides a comprehensive legal framework for conducting arbitration and conciliation in India, based on UNCITRAL Model Law</a:t>
            </a:r>
          </a:p>
          <a:p>
            <a:pPr>
              <a:buFont typeface="Symbol"/>
              <a:buNone/>
            </a:pPr>
            <a:r>
              <a:rPr lang="en-US" b="1" kern="0" dirty="0">
                <a:latin typeface="+mn-lt"/>
              </a:rPr>
              <a:t>Positive Aspects:</a:t>
            </a:r>
            <a:endParaRPr lang="en-US" kern="0" dirty="0">
              <a:latin typeface="+mn-lt"/>
            </a:endParaRPr>
          </a:p>
          <a:p>
            <a:pPr>
              <a:buFont typeface="Arial" panose="020B0604020202020204" pitchFamily="34" charset="0"/>
              <a:buChar char="•"/>
            </a:pPr>
            <a:r>
              <a:rPr lang="en-US" kern="0" dirty="0">
                <a:latin typeface="+mn-lt"/>
              </a:rPr>
              <a:t>Time-Bound Process: Section 29A mandates arbitration awards within 12-18 months.</a:t>
            </a:r>
          </a:p>
          <a:p>
            <a:pPr>
              <a:buFont typeface="Arial" panose="020B0604020202020204" pitchFamily="34" charset="0"/>
              <a:buChar char="•"/>
            </a:pPr>
            <a:r>
              <a:rPr lang="en-US" kern="0" dirty="0">
                <a:latin typeface="+mn-lt"/>
              </a:rPr>
              <a:t>Institutional Arbitration: Post-2019 amendments promote the use of arbitral institutions for appointing arbitrators.</a:t>
            </a:r>
          </a:p>
          <a:p>
            <a:pPr>
              <a:buFont typeface="Arial" panose="020B0604020202020204" pitchFamily="34" charset="0"/>
              <a:buChar char="•"/>
            </a:pPr>
            <a:r>
              <a:rPr lang="en-US" kern="0" dirty="0">
                <a:latin typeface="+mn-lt"/>
              </a:rPr>
              <a:t>Limited Grounds for Challenge: Section 34 narrows the scope for setting aside awards, enhancing finality.</a:t>
            </a:r>
          </a:p>
          <a:p>
            <a:pPr>
              <a:buFont typeface="Symbol"/>
              <a:buNone/>
            </a:pPr>
            <a:r>
              <a:rPr lang="en-US" b="1" kern="0" dirty="0">
                <a:latin typeface="+mn-lt"/>
              </a:rPr>
              <a:t>Challenges:</a:t>
            </a:r>
            <a:endParaRPr lang="en-US" kern="0" dirty="0">
              <a:latin typeface="+mn-lt"/>
            </a:endParaRPr>
          </a:p>
          <a:p>
            <a:pPr>
              <a:buFont typeface="Arial" panose="020B0604020202020204" pitchFamily="34" charset="0"/>
              <a:buChar char="•"/>
            </a:pPr>
            <a:r>
              <a:rPr lang="en-US" kern="0" dirty="0">
                <a:latin typeface="+mn-lt"/>
              </a:rPr>
              <a:t>Enforcement Delays: Court interventions can stall the execution of arbitral awards.</a:t>
            </a:r>
          </a:p>
          <a:p>
            <a:pPr>
              <a:buFont typeface="Arial" panose="020B0604020202020204" pitchFamily="34" charset="0"/>
              <a:buChar char="•"/>
            </a:pPr>
            <a:r>
              <a:rPr lang="en-US" kern="0" dirty="0">
                <a:latin typeface="+mn-lt"/>
              </a:rPr>
              <a:t>Bias in Arbitrator Appointments: Concerns arise when government entities are involved in appointing arbitrators.</a:t>
            </a:r>
          </a:p>
          <a:p>
            <a:pPr>
              <a:buFont typeface="Arial" panose="020B0604020202020204" pitchFamily="34" charset="0"/>
              <a:buChar char="•"/>
            </a:pPr>
            <a:r>
              <a:rPr lang="en-US" kern="0" dirty="0">
                <a:latin typeface="+mn-lt"/>
              </a:rPr>
              <a:t>Ambiguity in 'Public Policy': Vague definitions allow for broad interpretations, leading to challenges against awards.</a:t>
            </a:r>
          </a:p>
          <a:p>
            <a:pPr>
              <a:buFont typeface="Arial" panose="020B0604020202020204" pitchFamily="34" charset="0"/>
              <a:buChar char="•"/>
            </a:pPr>
            <a:r>
              <a:rPr lang="en-US" kern="0" dirty="0">
                <a:latin typeface="+mn-lt"/>
              </a:rPr>
              <a:t>Lack of Specialized Institutions: Need for sector-specific arbitral bodies to handle complex infrastructure disputes.</a:t>
            </a:r>
          </a:p>
          <a:p>
            <a:endParaRPr lang="en-IN" kern="0" dirty="0">
              <a:latin typeface="+mn-lt"/>
            </a:endParaRPr>
          </a:p>
        </p:txBody>
      </p:sp>
    </p:spTree>
    <p:extLst>
      <p:ext uri="{BB962C8B-B14F-4D97-AF65-F5344CB8AC3E}">
        <p14:creationId xmlns:p14="http://schemas.microsoft.com/office/powerpoint/2010/main" val="1606550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C0416-C6B1-C180-50BB-2B59D3E636F0}"/>
            </a:ext>
          </a:extLst>
        </p:cNvPr>
        <p:cNvGrpSpPr/>
        <p:nvPr/>
      </p:nvGrpSpPr>
      <p:grpSpPr>
        <a:xfrm>
          <a:off x="0" y="0"/>
          <a:ext cx="0" cy="0"/>
          <a:chOff x="0" y="0"/>
          <a:chExt cx="0" cy="0"/>
        </a:xfrm>
      </p:grpSpPr>
      <p:pic>
        <p:nvPicPr>
          <p:cNvPr id="3" name="Picture 2" descr="A white background with many logos&#10;&#10;AI-generated content may be incorrect.">
            <a:extLst>
              <a:ext uri="{FF2B5EF4-FFF2-40B4-BE49-F238E27FC236}">
                <a16:creationId xmlns:a16="http://schemas.microsoft.com/office/drawing/2014/main" id="{06336BEE-BBD5-4FC7-F38E-77D413484595}"/>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itle 1">
            <a:extLst>
              <a:ext uri="{FF2B5EF4-FFF2-40B4-BE49-F238E27FC236}">
                <a16:creationId xmlns:a16="http://schemas.microsoft.com/office/drawing/2014/main" id="{B4EDE329-0285-73DC-C215-D693E40BF875}"/>
              </a:ext>
            </a:extLst>
          </p:cNvPr>
          <p:cNvSpPr txBox="1">
            <a:spLocks/>
          </p:cNvSpPr>
          <p:nvPr/>
        </p:nvSpPr>
        <p:spPr>
          <a:xfrm>
            <a:off x="-1529080" y="270198"/>
            <a:ext cx="10515600" cy="435428"/>
          </a:xfrm>
          <a:prstGeom prst="rect">
            <a:avLst/>
          </a:prstGeom>
          <a:noFill/>
          <a:ln>
            <a:noFill/>
          </a:ln>
        </p:spPr>
        <p:txBody>
          <a:bodyPr>
            <a:noAutofit/>
          </a:bodyPr>
          <a:lstStyle>
            <a:lvl1pPr algn="l" rtl="0" eaLnBrk="0" fontAlgn="base" hangingPunct="0">
              <a:spcBef>
                <a:spcPct val="0"/>
              </a:spcBef>
              <a:spcAft>
                <a:spcPct val="0"/>
              </a:spcAft>
              <a:defRPr sz="2400">
                <a:solidFill>
                  <a:srgbClr val="007377"/>
                </a:solidFill>
                <a:latin typeface="Poppins Medium" panose="00000600000000000000" pitchFamily="2" charset="0"/>
                <a:ea typeface="+mj-ea"/>
                <a:cs typeface="Poppins Medium" panose="00000600000000000000" pitchFamily="2" charset="0"/>
              </a:defRPr>
            </a:lvl1pPr>
            <a:lvl2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2pPr>
            <a:lvl3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3pPr>
            <a:lvl4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4pPr>
            <a:lvl5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5pPr>
            <a:lvl6pPr marL="4572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a:lstStyle>
          <a:p>
            <a:pPr algn="ctr"/>
            <a:r>
              <a:rPr lang="en-US" b="1" kern="0" dirty="0">
                <a:latin typeface="+mn-lt"/>
              </a:rPr>
              <a:t>Arbitration - Efficacious measures recommended</a:t>
            </a:r>
            <a:endParaRPr lang="en-IN" b="1" kern="0" dirty="0">
              <a:latin typeface="+mn-lt"/>
            </a:endParaRPr>
          </a:p>
        </p:txBody>
      </p:sp>
      <p:sp>
        <p:nvSpPr>
          <p:cNvPr id="4" name="Rectangle 1">
            <a:extLst>
              <a:ext uri="{FF2B5EF4-FFF2-40B4-BE49-F238E27FC236}">
                <a16:creationId xmlns:a16="http://schemas.microsoft.com/office/drawing/2014/main" id="{23746B4F-9CB1-47E3-AF5B-2540B3697D9D}"/>
              </a:ext>
            </a:extLst>
          </p:cNvPr>
          <p:cNvSpPr txBox="1">
            <a:spLocks noChangeArrowheads="1"/>
          </p:cNvSpPr>
          <p:nvPr/>
        </p:nvSpPr>
        <p:spPr bwMode="auto">
          <a:xfrm>
            <a:off x="119379" y="903008"/>
            <a:ext cx="11811001" cy="3616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171450" indent="-171450" algn="l" defTabSz="1838325" rtl="0" eaLnBrk="0" fontAlgn="base" hangingPunct="0">
              <a:spcBef>
                <a:spcPct val="7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1pPr>
            <a:lvl2pPr marL="342900" indent="-171450" algn="l" defTabSz="1838325" rtl="0" eaLnBrk="0" fontAlgn="base" hangingPunct="0">
              <a:spcBef>
                <a:spcPct val="25000"/>
              </a:spcBef>
              <a:spcAft>
                <a:spcPct val="0"/>
              </a:spcAft>
              <a:buClr>
                <a:schemeClr val="accent1"/>
              </a:buClr>
              <a:buSzPct val="100000"/>
              <a:buFont typeface="Arial"/>
              <a:buChar char="–"/>
              <a:defRPr sz="1400" b="0">
                <a:solidFill>
                  <a:sysClr val="windowText" lastClr="000000"/>
                </a:solidFill>
                <a:latin typeface="Poppins Light" panose="00000400000000000000" pitchFamily="2" charset="0"/>
                <a:ea typeface="+mn-ea"/>
                <a:cs typeface="Poppins Light" panose="00000400000000000000" pitchFamily="2" charset="0"/>
              </a:defRPr>
            </a:lvl2pPr>
            <a:lvl3pPr marL="514350" indent="-171450" algn="l" defTabSz="1838325" rtl="0" eaLnBrk="0" fontAlgn="base" hangingPunct="0">
              <a:spcBef>
                <a:spcPct val="25000"/>
              </a:spcBef>
              <a:spcAft>
                <a:spcPct val="0"/>
              </a:spcAft>
              <a:buClr>
                <a:schemeClr val="accent1"/>
              </a:buClr>
              <a:buSzPct val="100000"/>
              <a:buFont typeface="Wingdings" panose="05000000000000000000" pitchFamily="2" charset="2"/>
              <a:buChar char="§"/>
              <a:defRPr sz="1400" b="0">
                <a:solidFill>
                  <a:sysClr val="windowText" lastClr="000000"/>
                </a:solidFill>
                <a:latin typeface="Poppins Light" panose="00000400000000000000" pitchFamily="2" charset="0"/>
                <a:ea typeface="+mn-ea"/>
                <a:cs typeface="Poppins Light" panose="00000400000000000000" pitchFamily="2" charset="0"/>
              </a:defRPr>
            </a:lvl3pPr>
            <a:lvl4pPr marL="685800" indent="-171450" algn="l" defTabSz="1838325" rtl="0" eaLnBrk="0" fontAlgn="base" hangingPunct="0">
              <a:spcBef>
                <a:spcPct val="25000"/>
              </a:spcBef>
              <a:spcAft>
                <a:spcPct val="0"/>
              </a:spcAft>
              <a:buClr>
                <a:schemeClr val="accent1"/>
              </a:buClr>
              <a:buSzPct val="100000"/>
              <a:buFont typeface="Courier New" panose="02070309020205020404" pitchFamily="49" charset="0"/>
              <a:buChar char="o"/>
              <a:defRPr sz="1400" b="0">
                <a:solidFill>
                  <a:sysClr val="windowText" lastClr="000000"/>
                </a:solidFill>
                <a:latin typeface="Poppins Light" panose="00000400000000000000" pitchFamily="2" charset="0"/>
                <a:ea typeface="+mn-ea"/>
                <a:cs typeface="Poppins Light" panose="00000400000000000000" pitchFamily="2" charset="0"/>
              </a:defRPr>
            </a:lvl4pPr>
            <a:lvl5pPr marL="857250" indent="-171450" algn="l" defTabSz="1838325" rtl="0" eaLnBrk="0" fontAlgn="base" hangingPunct="0">
              <a:spcBef>
                <a:spcPct val="2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5pPr>
            <a:lvl6pPr marL="1028700" indent="-171450" algn="l" defTabSz="1838325" rtl="0" eaLnBrk="0" fontAlgn="base" hangingPunct="0">
              <a:spcBef>
                <a:spcPct val="25000"/>
              </a:spcBef>
              <a:spcAft>
                <a:spcPct val="0"/>
              </a:spcAft>
              <a:buClr>
                <a:schemeClr val="accent1"/>
              </a:buClr>
              <a:buSzPct val="100000"/>
              <a:buFont typeface="Arial"/>
              <a:buChar char="–"/>
              <a:defRPr sz="1400" b="0">
                <a:solidFill>
                  <a:sysClr val="windowText" lastClr="000000"/>
                </a:solidFill>
                <a:latin typeface="Poppins Light" panose="00000400000000000000" pitchFamily="2" charset="0"/>
                <a:ea typeface="+mn-ea"/>
                <a:cs typeface="Poppins Light" panose="00000400000000000000" pitchFamily="2" charset="0"/>
              </a:defRPr>
            </a:lvl6pPr>
            <a:lvl7pPr marL="1200150" indent="-171450" algn="l" defTabSz="1838325" rtl="0" eaLnBrk="0" fontAlgn="base" hangingPunct="0">
              <a:spcBef>
                <a:spcPct val="25000"/>
              </a:spcBef>
              <a:spcAft>
                <a:spcPct val="0"/>
              </a:spcAft>
              <a:buClr>
                <a:schemeClr val="accent1"/>
              </a:buClr>
              <a:buSzPct val="100000"/>
              <a:buFont typeface="Wingdings" panose="05000000000000000000" pitchFamily="2" charset="2"/>
              <a:buChar char="§"/>
              <a:defRPr sz="1400" b="0">
                <a:solidFill>
                  <a:sysClr val="windowText" lastClr="000000"/>
                </a:solidFill>
                <a:latin typeface="Poppins Light" panose="00000400000000000000" pitchFamily="2" charset="0"/>
                <a:ea typeface="+mn-ea"/>
                <a:cs typeface="Poppins Light" panose="00000400000000000000" pitchFamily="2" charset="0"/>
              </a:defRPr>
            </a:lvl7pPr>
            <a:lvl8pPr marL="1371600" indent="-171450" algn="l" defTabSz="1838325" rtl="0" eaLnBrk="0" fontAlgn="base" hangingPunct="0">
              <a:spcBef>
                <a:spcPct val="25000"/>
              </a:spcBef>
              <a:spcAft>
                <a:spcPct val="0"/>
              </a:spcAft>
              <a:buClr>
                <a:schemeClr val="accent1"/>
              </a:buClr>
              <a:buSzPct val="100000"/>
              <a:buFont typeface="Courier New" panose="02070309020205020404" pitchFamily="49" charset="0"/>
              <a:buChar char="o"/>
              <a:defRPr sz="1400" b="0">
                <a:solidFill>
                  <a:sysClr val="windowText" lastClr="000000"/>
                </a:solidFill>
                <a:latin typeface="Poppins Light" panose="00000400000000000000" pitchFamily="2" charset="0"/>
                <a:ea typeface="+mn-ea"/>
                <a:cs typeface="Poppins Light" panose="00000400000000000000" pitchFamily="2" charset="0"/>
              </a:defRPr>
            </a:lvl8pPr>
            <a:lvl9pPr marL="1543050" indent="-171450" algn="l" defTabSz="1838325" rtl="0" eaLnBrk="0" fontAlgn="base" hangingPunct="0">
              <a:spcBef>
                <a:spcPct val="2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9pPr>
          </a:lstStyle>
          <a:p>
            <a:pPr algn="just">
              <a:lnSpc>
                <a:spcPct val="150000"/>
              </a:lnSpc>
              <a:spcBef>
                <a:spcPct val="0"/>
              </a:spcBef>
            </a:pPr>
            <a:r>
              <a:rPr lang="en-US" altLang="en-US" b="1" i="1" kern="0" dirty="0">
                <a:solidFill>
                  <a:schemeClr val="tx1"/>
                </a:solidFill>
                <a:latin typeface="+mn-lt"/>
              </a:rPr>
              <a:t>Express provision for Arbitration: </a:t>
            </a:r>
            <a:r>
              <a:rPr lang="en-US" altLang="en-US" kern="0" dirty="0">
                <a:solidFill>
                  <a:schemeClr val="tx1"/>
                </a:solidFill>
                <a:latin typeface="+mn-lt"/>
              </a:rPr>
              <a:t>to be mentioned within the Agreement</a:t>
            </a:r>
          </a:p>
          <a:p>
            <a:pPr algn="just">
              <a:lnSpc>
                <a:spcPct val="150000"/>
              </a:lnSpc>
              <a:spcBef>
                <a:spcPct val="0"/>
              </a:spcBef>
            </a:pPr>
            <a:r>
              <a:rPr lang="en-US" altLang="en-US" b="1" i="1" kern="0" dirty="0">
                <a:solidFill>
                  <a:schemeClr val="tx1"/>
                </a:solidFill>
                <a:latin typeface="+mn-lt"/>
              </a:rPr>
              <a:t>Seat of arbitration and whether institutional: </a:t>
            </a:r>
            <a:r>
              <a:rPr lang="en-US" altLang="en-US" kern="0" dirty="0">
                <a:solidFill>
                  <a:schemeClr val="tx1"/>
                </a:solidFill>
                <a:latin typeface="+mn-lt"/>
              </a:rPr>
              <a:t>Provision to define agreement over the seat of arbitration, including if the institutional arbitration is desired then the same can be provided for.</a:t>
            </a:r>
          </a:p>
          <a:p>
            <a:pPr algn="just">
              <a:lnSpc>
                <a:spcPct val="150000"/>
              </a:lnSpc>
              <a:spcBef>
                <a:spcPct val="0"/>
              </a:spcBef>
            </a:pPr>
            <a:r>
              <a:rPr lang="en-US" altLang="en-US" b="1" i="1" kern="0" dirty="0">
                <a:solidFill>
                  <a:schemeClr val="tx1"/>
                </a:solidFill>
                <a:latin typeface="+mn-lt"/>
              </a:rPr>
              <a:t>Non-Payment of Arbitral Awards: </a:t>
            </a:r>
            <a:r>
              <a:rPr lang="en-US" altLang="en-US" kern="0" dirty="0">
                <a:solidFill>
                  <a:schemeClr val="tx1"/>
                </a:solidFill>
                <a:latin typeface="+mn-lt"/>
              </a:rPr>
              <a:t>Delays or refusals in honoring awards strain financial resources of operators. This affects cash flows and project sustainability.</a:t>
            </a:r>
          </a:p>
          <a:p>
            <a:pPr algn="just">
              <a:lnSpc>
                <a:spcPct val="150000"/>
              </a:lnSpc>
              <a:spcBef>
                <a:spcPct val="0"/>
              </a:spcBef>
            </a:pPr>
            <a:r>
              <a:rPr lang="en-US" altLang="en-US" b="1" i="1" kern="0" dirty="0">
                <a:solidFill>
                  <a:schemeClr val="tx1"/>
                </a:solidFill>
                <a:latin typeface="+mn-lt"/>
              </a:rPr>
              <a:t>Disclosure </a:t>
            </a:r>
            <a:r>
              <a:rPr lang="en-US" altLang="en-US" b="1" i="1" kern="0" dirty="0">
                <a:latin typeface="+mn-lt"/>
              </a:rPr>
              <a:t>from Arbitrators and reliance of IBA guidelines to avoid conflict of interest: </a:t>
            </a:r>
            <a:r>
              <a:rPr lang="en-US" altLang="en-US" kern="0" dirty="0">
                <a:solidFill>
                  <a:schemeClr val="tx1"/>
                </a:solidFill>
                <a:latin typeface="+mn-lt"/>
              </a:rPr>
              <a:t>to ensure impartiality and independence of arbitrators. Updated in 2024 to address modern concerns such as third-party funding, social media presence, and organizational structures of law firms. </a:t>
            </a:r>
          </a:p>
          <a:p>
            <a:pPr algn="just">
              <a:lnSpc>
                <a:spcPct val="150000"/>
              </a:lnSpc>
              <a:spcBef>
                <a:spcPct val="0"/>
              </a:spcBef>
            </a:pPr>
            <a:r>
              <a:rPr lang="en-US" altLang="en-US" b="1" i="1" kern="0" dirty="0">
                <a:solidFill>
                  <a:schemeClr val="tx1"/>
                </a:solidFill>
                <a:latin typeface="+mn-lt"/>
              </a:rPr>
              <a:t>IBA Rules on the Taking of Evidence in International Arbitration (2020)</a:t>
            </a:r>
            <a:r>
              <a:rPr lang="en-US" altLang="en-US" i="1" kern="0" dirty="0">
                <a:solidFill>
                  <a:schemeClr val="tx1"/>
                </a:solidFill>
                <a:latin typeface="+mn-lt"/>
              </a:rPr>
              <a:t>: </a:t>
            </a:r>
            <a:r>
              <a:rPr lang="en-US" altLang="en-US" kern="0" dirty="0">
                <a:solidFill>
                  <a:schemeClr val="tx1"/>
                </a:solidFill>
                <a:latin typeface="+mn-lt"/>
              </a:rPr>
              <a:t>Offer procedures for the efficient and fair taking of evidence, aspects like document production, witness testimony, expert reports, and inspections. </a:t>
            </a:r>
          </a:p>
          <a:p>
            <a:pPr algn="just">
              <a:lnSpc>
                <a:spcPct val="150000"/>
              </a:lnSpc>
              <a:spcBef>
                <a:spcPct val="0"/>
              </a:spcBef>
            </a:pPr>
            <a:r>
              <a:rPr lang="en-US" altLang="en-US" b="1" kern="0" dirty="0">
                <a:latin typeface="+mn-lt"/>
              </a:rPr>
              <a:t>IBA guidelines on virtual hearing: </a:t>
            </a:r>
            <a:r>
              <a:rPr lang="en-US" altLang="en-US" kern="0" dirty="0">
                <a:latin typeface="+mn-lt"/>
              </a:rPr>
              <a:t>There is </a:t>
            </a:r>
            <a:r>
              <a:rPr lang="en-US" altLang="en-US" kern="0" dirty="0">
                <a:solidFill>
                  <a:schemeClr val="tx1"/>
                </a:solidFill>
                <a:latin typeface="+mn-lt"/>
              </a:rPr>
              <a:t>deliberation on virtual hearings and guidelines on admissibility of illegally obtained evidence has also been provided.</a:t>
            </a:r>
          </a:p>
        </p:txBody>
      </p:sp>
    </p:spTree>
    <p:extLst>
      <p:ext uri="{BB962C8B-B14F-4D97-AF65-F5344CB8AC3E}">
        <p14:creationId xmlns:p14="http://schemas.microsoft.com/office/powerpoint/2010/main" val="2361462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9EE00-1DD5-BE3C-404C-FFAD772C4BB1}"/>
            </a:ext>
          </a:extLst>
        </p:cNvPr>
        <p:cNvGrpSpPr/>
        <p:nvPr/>
      </p:nvGrpSpPr>
      <p:grpSpPr>
        <a:xfrm>
          <a:off x="0" y="0"/>
          <a:ext cx="0" cy="0"/>
          <a:chOff x="0" y="0"/>
          <a:chExt cx="0" cy="0"/>
        </a:xfrm>
      </p:grpSpPr>
      <p:pic>
        <p:nvPicPr>
          <p:cNvPr id="3" name="Picture 2" descr="A white background with many logos&#10;&#10;AI-generated content may be incorrect.">
            <a:extLst>
              <a:ext uri="{FF2B5EF4-FFF2-40B4-BE49-F238E27FC236}">
                <a16:creationId xmlns:a16="http://schemas.microsoft.com/office/drawing/2014/main" id="{4D7D190B-D4D1-CA3A-83B8-2820ADC1E276}"/>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itle 1">
            <a:extLst>
              <a:ext uri="{FF2B5EF4-FFF2-40B4-BE49-F238E27FC236}">
                <a16:creationId xmlns:a16="http://schemas.microsoft.com/office/drawing/2014/main" id="{9BC70985-58E9-5270-9DBF-BF226A0B12A7}"/>
              </a:ext>
            </a:extLst>
          </p:cNvPr>
          <p:cNvSpPr txBox="1">
            <a:spLocks/>
          </p:cNvSpPr>
          <p:nvPr/>
        </p:nvSpPr>
        <p:spPr>
          <a:xfrm>
            <a:off x="188387" y="78366"/>
            <a:ext cx="11813116" cy="3693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400" b="1" dirty="0">
                <a:latin typeface="+mn-lt"/>
              </a:rPr>
              <a:t>NHAI Initiatives</a:t>
            </a:r>
            <a:endParaRPr lang="en-IN" sz="2400" b="1" dirty="0">
              <a:latin typeface="+mn-lt"/>
            </a:endParaRPr>
          </a:p>
        </p:txBody>
      </p:sp>
      <p:sp>
        <p:nvSpPr>
          <p:cNvPr id="4" name="Content Placeholder 4">
            <a:extLst>
              <a:ext uri="{FF2B5EF4-FFF2-40B4-BE49-F238E27FC236}">
                <a16:creationId xmlns:a16="http://schemas.microsoft.com/office/drawing/2014/main" id="{266FEDC0-C08D-13DF-A46F-D249857F6785}"/>
              </a:ext>
            </a:extLst>
          </p:cNvPr>
          <p:cNvSpPr txBox="1">
            <a:spLocks/>
          </p:cNvSpPr>
          <p:nvPr/>
        </p:nvSpPr>
        <p:spPr>
          <a:xfrm>
            <a:off x="0" y="922613"/>
            <a:ext cx="6702268" cy="4585614"/>
          </a:xfrm>
          <a:prstGeom prst="rect">
            <a:avLst/>
          </a:prstGeom>
          <a:solidFill>
            <a:schemeClr val="bg1">
              <a:lumMod val="95000"/>
            </a:schemeClr>
          </a:solidFill>
        </p:spPr>
        <p:txBody>
          <a:bodyPr vert="horz" wrap="square" lIns="91440" tIns="45720" rIns="91440" bIns="45720" rtlCol="0">
            <a:spAutoFit/>
          </a:bodyPr>
          <a:lstStyle>
            <a:lvl1pPr marL="228600" indent="-228600" algn="l" defTabSz="914400" rtl="0" eaLnBrk="1" fontAlgn="base" latinLnBrk="0" hangingPunct="1">
              <a:lnSpc>
                <a:spcPct val="90000"/>
              </a:lnSpc>
              <a:spcBef>
                <a:spcPts val="1000"/>
              </a:spcBef>
              <a:spcAft>
                <a:spcPct val="0"/>
              </a:spcAft>
              <a:buClr>
                <a:schemeClr val="accent1"/>
              </a:buClr>
              <a:buSzPct val="100000"/>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fontAlgn="base" latinLnBrk="0" hangingPunct="1">
              <a:lnSpc>
                <a:spcPct val="90000"/>
              </a:lnSpc>
              <a:spcBef>
                <a:spcPts val="500"/>
              </a:spcBef>
              <a:spcAft>
                <a:spcPct val="0"/>
              </a:spcAft>
              <a:buClr>
                <a:schemeClr val="accent1"/>
              </a:buClr>
              <a:buSzPct val="100000"/>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fontAlgn="base" latinLnBrk="0" hangingPunct="1">
              <a:lnSpc>
                <a:spcPct val="90000"/>
              </a:lnSpc>
              <a:spcBef>
                <a:spcPts val="500"/>
              </a:spcBef>
              <a:spcAft>
                <a:spcPct val="0"/>
              </a:spcAft>
              <a:buClr>
                <a:schemeClr val="accent1"/>
              </a:buClr>
              <a:buSzPct val="100000"/>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fontAlgn="base" latinLnBrk="0" hangingPunct="1">
              <a:lnSpc>
                <a:spcPct val="90000"/>
              </a:lnSpc>
              <a:spcBef>
                <a:spcPts val="500"/>
              </a:spcBef>
              <a:spcAft>
                <a:spcPct val="0"/>
              </a:spcAft>
              <a:buClr>
                <a:schemeClr val="accent1"/>
              </a:buClr>
              <a:buSzPct val="100000"/>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fontAlgn="base" latinLnBrk="0" hangingPunct="1">
              <a:lnSpc>
                <a:spcPct val="90000"/>
              </a:lnSpc>
              <a:spcBef>
                <a:spcPts val="500"/>
              </a:spcBef>
              <a:spcAft>
                <a:spcPct val="0"/>
              </a:spcAft>
              <a:buClr>
                <a:schemeClr val="accent1"/>
              </a:buClr>
              <a:buSzPct val="100000"/>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fontAlgn="base" latinLnBrk="0" hangingPunct="1">
              <a:lnSpc>
                <a:spcPct val="90000"/>
              </a:lnSpc>
              <a:spcBef>
                <a:spcPts val="500"/>
              </a:spcBef>
              <a:spcAft>
                <a:spcPct val="0"/>
              </a:spcAft>
              <a:buClr>
                <a:schemeClr val="accent1"/>
              </a:buClr>
              <a:buSzPct val="100000"/>
              <a:buFont typeface="Arial" panose="020B0604020202020204" pitchFamily="34" charset="0"/>
              <a:buChar char="•"/>
              <a:defRPr sz="1800" b="0" kern="1200">
                <a:solidFill>
                  <a:schemeClr val="tx1"/>
                </a:solidFill>
                <a:latin typeface="+mn-lt"/>
                <a:ea typeface="+mn-ea"/>
                <a:cs typeface="+mn-cs"/>
              </a:defRPr>
            </a:lvl6pPr>
            <a:lvl7pPr marL="2971800" indent="-228600" algn="l" defTabSz="914400" rtl="0" eaLnBrk="1" fontAlgn="base" latinLnBrk="0" hangingPunct="1">
              <a:lnSpc>
                <a:spcPct val="90000"/>
              </a:lnSpc>
              <a:spcBef>
                <a:spcPts val="500"/>
              </a:spcBef>
              <a:spcAft>
                <a:spcPct val="0"/>
              </a:spcAft>
              <a:buClr>
                <a:schemeClr val="accent1"/>
              </a:buClr>
              <a:buSzPct val="100000"/>
              <a:buFont typeface="Arial" panose="020B0604020202020204" pitchFamily="34" charset="0"/>
              <a:buChar char="•"/>
              <a:defRPr sz="1800" b="0" kern="1200">
                <a:solidFill>
                  <a:schemeClr val="tx1"/>
                </a:solidFill>
                <a:latin typeface="+mn-lt"/>
                <a:ea typeface="+mn-ea"/>
                <a:cs typeface="+mn-cs"/>
              </a:defRPr>
            </a:lvl7pPr>
            <a:lvl8pPr marL="3429000" indent="-228600" algn="l" defTabSz="914400" rtl="0" eaLnBrk="1" fontAlgn="base" latinLnBrk="0" hangingPunct="1">
              <a:lnSpc>
                <a:spcPct val="90000"/>
              </a:lnSpc>
              <a:spcBef>
                <a:spcPts val="500"/>
              </a:spcBef>
              <a:spcAft>
                <a:spcPct val="0"/>
              </a:spcAft>
              <a:buClr>
                <a:schemeClr val="accent1"/>
              </a:buClr>
              <a:buSzPct val="100000"/>
              <a:buFont typeface="Arial" panose="020B0604020202020204" pitchFamily="34" charset="0"/>
              <a:buChar char="•"/>
              <a:defRPr sz="1800" b="0" kern="1200">
                <a:solidFill>
                  <a:schemeClr val="tx1"/>
                </a:solidFill>
                <a:latin typeface="+mn-lt"/>
                <a:ea typeface="+mn-ea"/>
                <a:cs typeface="+mn-cs"/>
              </a:defRPr>
            </a:lvl8pPr>
            <a:lvl9pPr marL="3886200" indent="-228600" algn="l" defTabSz="914400" rtl="0" eaLnBrk="1" fontAlgn="base" latinLnBrk="0" hangingPunct="1">
              <a:lnSpc>
                <a:spcPct val="90000"/>
              </a:lnSpc>
              <a:spcBef>
                <a:spcPts val="500"/>
              </a:spcBef>
              <a:spcAft>
                <a:spcPct val="0"/>
              </a:spcAft>
              <a:buClr>
                <a:schemeClr val="accent1"/>
              </a:buClr>
              <a:buSzPct val="100000"/>
              <a:buFont typeface="Arial" panose="020B0604020202020204" pitchFamily="34" charset="0"/>
              <a:buChar char="•"/>
              <a:defRPr sz="1800" b="0" kern="1200">
                <a:solidFill>
                  <a:schemeClr val="tx1"/>
                </a:solidFill>
                <a:latin typeface="+mn-lt"/>
                <a:ea typeface="+mn-ea"/>
                <a:cs typeface="+mn-cs"/>
              </a:defRPr>
            </a:lvl9pPr>
          </a:lstStyle>
          <a:p>
            <a:pPr marL="0" indent="0" eaLnBrk="0" hangingPunct="0">
              <a:lnSpc>
                <a:spcPct val="150000"/>
              </a:lnSpc>
              <a:spcBef>
                <a:spcPct val="0"/>
              </a:spcBef>
              <a:buNone/>
            </a:pPr>
            <a:r>
              <a:rPr lang="en-US" altLang="en-US" sz="1400" b="1" dirty="0">
                <a:solidFill>
                  <a:srgbClr val="050505"/>
                </a:solidFill>
              </a:rPr>
              <a:t>Objective: </a:t>
            </a:r>
            <a:r>
              <a:rPr lang="en-US" altLang="en-US" sz="1400" dirty="0">
                <a:solidFill>
                  <a:srgbClr val="050505"/>
                </a:solidFill>
              </a:rPr>
              <a:t>Introduced by NHAI in 2017 to facilitate amicable settlement of disputes in highway projects and reduce reliance on arbitration and litigation. </a:t>
            </a:r>
          </a:p>
          <a:p>
            <a:pPr marL="0" marR="0" lvl="0" indent="0" algn="l" defTabSz="914400" rtl="0" eaLnBrk="0" fontAlgn="base" latinLnBrk="0" hangingPunct="0">
              <a:lnSpc>
                <a:spcPct val="150000"/>
              </a:lnSpc>
              <a:spcBef>
                <a:spcPct val="0"/>
              </a:spcBef>
              <a:spcAft>
                <a:spcPct val="0"/>
              </a:spcAft>
              <a:buClrTx/>
              <a:buSzTx/>
              <a:buNone/>
              <a:tabLst/>
            </a:pPr>
            <a:r>
              <a:rPr kumimoji="0" lang="en-US" altLang="en-US" sz="1400" b="0" i="0" u="none" strike="noStrike" cap="none" normalizeH="0" baseline="0" dirty="0">
                <a:ln>
                  <a:noFill/>
                </a:ln>
                <a:solidFill>
                  <a:srgbClr val="050505"/>
                </a:solidFill>
                <a:effectLst/>
              </a:rPr>
              <a:t>Revised SOP (2025) allows individual disputes to be addressed separately for enhanced flexibility. </a:t>
            </a:r>
          </a:p>
          <a:p>
            <a:pPr marL="0" indent="0" eaLnBrk="0" hangingPunct="0">
              <a:lnSpc>
                <a:spcPct val="150000"/>
              </a:lnSpc>
              <a:spcBef>
                <a:spcPct val="0"/>
              </a:spcBef>
              <a:buClrTx/>
              <a:buSzTx/>
              <a:buFont typeface="Arial" panose="020B0604020202020204" pitchFamily="34" charset="0"/>
              <a:buNone/>
            </a:pPr>
            <a:endParaRPr lang="en-US" altLang="en-US" sz="1400" b="1" dirty="0">
              <a:solidFill>
                <a:srgbClr val="050505"/>
              </a:solidFill>
            </a:endParaRPr>
          </a:p>
          <a:p>
            <a:pPr marL="0" indent="0" eaLnBrk="0" hangingPunct="0">
              <a:lnSpc>
                <a:spcPct val="150000"/>
              </a:lnSpc>
              <a:spcBef>
                <a:spcPct val="0"/>
              </a:spcBef>
              <a:buClrTx/>
              <a:buSzTx/>
              <a:buFont typeface="Arial" panose="020B0604020202020204" pitchFamily="34" charset="0"/>
              <a:buNone/>
            </a:pPr>
            <a:r>
              <a:rPr lang="en-US" altLang="en-US" sz="1400" b="1" dirty="0">
                <a:solidFill>
                  <a:srgbClr val="050505"/>
                </a:solidFill>
              </a:rPr>
              <a:t>CCIE Process and Procedures:</a:t>
            </a:r>
            <a:r>
              <a:rPr lang="en-US" altLang="en-US" sz="1400" dirty="0">
                <a:solidFill>
                  <a:srgbClr val="050505"/>
                </a:solidFill>
              </a:rPr>
              <a:t> </a:t>
            </a:r>
          </a:p>
          <a:p>
            <a:pPr marL="0" indent="0" eaLnBrk="0" hangingPunct="0">
              <a:lnSpc>
                <a:spcPct val="150000"/>
              </a:lnSpc>
              <a:spcBef>
                <a:spcPct val="0"/>
              </a:spcBef>
              <a:buClrTx/>
              <a:buSzTx/>
              <a:buFontTx/>
              <a:buChar char="•"/>
            </a:pPr>
            <a:r>
              <a:rPr lang="en-US" altLang="en-US" sz="1400" dirty="0">
                <a:solidFill>
                  <a:srgbClr val="050505"/>
                </a:solidFill>
              </a:rPr>
              <a:t>Disputes are referred to the CCIE by contractors, concessionaires, or consultants. </a:t>
            </a:r>
          </a:p>
          <a:p>
            <a:pPr marL="0" indent="0" eaLnBrk="0" hangingPunct="0">
              <a:lnSpc>
                <a:spcPct val="150000"/>
              </a:lnSpc>
              <a:spcBef>
                <a:spcPct val="0"/>
              </a:spcBef>
              <a:buClrTx/>
              <a:buSzTx/>
              <a:buFontTx/>
              <a:buChar char="•"/>
            </a:pPr>
            <a:r>
              <a:rPr lang="en-US" altLang="en-US" sz="1400" dirty="0">
                <a:solidFill>
                  <a:srgbClr val="050505"/>
                </a:solidFill>
              </a:rPr>
              <a:t>NHAI allocates an expert panel (comprising of </a:t>
            </a:r>
            <a:r>
              <a:rPr kumimoji="0" lang="en-US" altLang="en-US" sz="1400" b="0" i="0" u="none" strike="noStrike" cap="none" normalizeH="0" baseline="0" dirty="0">
                <a:ln>
                  <a:noFill/>
                </a:ln>
                <a:solidFill>
                  <a:srgbClr val="050505"/>
                </a:solidFill>
                <a:effectLst/>
              </a:rPr>
              <a:t>retired High Court Judges, senior public administrators, and domain experts)</a:t>
            </a:r>
            <a:r>
              <a:rPr lang="en-US" altLang="en-US" sz="1400" dirty="0">
                <a:solidFill>
                  <a:srgbClr val="050505"/>
                </a:solidFill>
              </a:rPr>
              <a:t>. </a:t>
            </a:r>
          </a:p>
          <a:p>
            <a:pPr marL="0" indent="0" eaLnBrk="0" hangingPunct="0">
              <a:lnSpc>
                <a:spcPct val="150000"/>
              </a:lnSpc>
              <a:spcBef>
                <a:spcPct val="0"/>
              </a:spcBef>
              <a:buClrTx/>
              <a:buSzTx/>
              <a:buFontTx/>
              <a:buChar char="•"/>
            </a:pPr>
            <a:r>
              <a:rPr kumimoji="0" lang="en-US" altLang="en-US" sz="1400" b="0" i="0" u="none" strike="noStrike" cap="none" normalizeH="0" baseline="0" dirty="0">
                <a:ln>
                  <a:noFill/>
                </a:ln>
                <a:solidFill>
                  <a:srgbClr val="050505"/>
                </a:solidFill>
                <a:effectLst/>
              </a:rPr>
              <a:t>CCIE recommendations are binding if accepted by both parties. </a:t>
            </a:r>
          </a:p>
          <a:p>
            <a:pPr marL="0" indent="0" eaLnBrk="0" hangingPunct="0">
              <a:lnSpc>
                <a:spcPct val="150000"/>
              </a:lnSpc>
              <a:spcBef>
                <a:spcPct val="0"/>
              </a:spcBef>
              <a:buClrTx/>
              <a:buSzTx/>
              <a:buFontTx/>
              <a:buChar char="•"/>
            </a:pPr>
            <a:r>
              <a:rPr kumimoji="0" lang="en-US" altLang="en-US" sz="1400" b="0" i="0" u="none" strike="noStrike" cap="none" normalizeH="0" baseline="0" dirty="0">
                <a:ln>
                  <a:noFill/>
                </a:ln>
                <a:solidFill>
                  <a:srgbClr val="050505"/>
                </a:solidFill>
                <a:effectLst/>
              </a:rPr>
              <a:t>Efficient process to conclude within a maximum of 6 months. </a:t>
            </a:r>
          </a:p>
          <a:p>
            <a:pPr marL="0" indent="0" eaLnBrk="0" hangingPunct="0">
              <a:lnSpc>
                <a:spcPct val="150000"/>
              </a:lnSpc>
              <a:spcBef>
                <a:spcPct val="0"/>
              </a:spcBef>
              <a:buClrTx/>
              <a:buSzTx/>
              <a:buFontTx/>
              <a:buChar char="•"/>
            </a:pPr>
            <a:r>
              <a:rPr lang="en-US" altLang="en-US" sz="1400" dirty="0">
                <a:solidFill>
                  <a:srgbClr val="050505"/>
                </a:solidFill>
              </a:rPr>
              <a:t>Conciliation meetings by the Panel to facilitate settlement. </a:t>
            </a:r>
          </a:p>
          <a:p>
            <a:pPr marL="0" indent="0" eaLnBrk="0" hangingPunct="0">
              <a:lnSpc>
                <a:spcPct val="150000"/>
              </a:lnSpc>
              <a:spcBef>
                <a:spcPct val="0"/>
              </a:spcBef>
              <a:buClrTx/>
              <a:buSzTx/>
              <a:buFontTx/>
              <a:buChar char="•"/>
            </a:pPr>
            <a:r>
              <a:rPr lang="en-US" altLang="en-US" sz="1400" dirty="0">
                <a:solidFill>
                  <a:srgbClr val="050505"/>
                </a:solidFill>
              </a:rPr>
              <a:t>If settlement is reached, a final report is submitted; otherwise, unresolved disputes may proceed to arbitration.</a:t>
            </a:r>
          </a:p>
        </p:txBody>
      </p:sp>
      <p:sp>
        <p:nvSpPr>
          <p:cNvPr id="5" name="Rectangle 4">
            <a:extLst>
              <a:ext uri="{FF2B5EF4-FFF2-40B4-BE49-F238E27FC236}">
                <a16:creationId xmlns:a16="http://schemas.microsoft.com/office/drawing/2014/main" id="{3EB1EEEF-36B1-20AF-0609-A68031FEE952}"/>
              </a:ext>
            </a:extLst>
          </p:cNvPr>
          <p:cNvSpPr/>
          <p:nvPr/>
        </p:nvSpPr>
        <p:spPr>
          <a:xfrm rot="10800000" flipV="1">
            <a:off x="6789053" y="922613"/>
            <a:ext cx="5085427" cy="1952319"/>
          </a:xfrm>
          <a:prstGeom prst="rect">
            <a:avLst/>
          </a:prstGeom>
          <a:solidFill>
            <a:schemeClr val="accent6">
              <a:lumMod val="60000"/>
              <a:lumOff val="40000"/>
            </a:schemeClr>
          </a:solidFill>
          <a:ln>
            <a:solidFill>
              <a:srgbClr val="99CE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sz="2000" b="1" i="0" u="none" strike="noStrike" cap="none" normalizeH="0" baseline="0" dirty="0">
                <a:ln>
                  <a:noFill/>
                </a:ln>
                <a:solidFill>
                  <a:srgbClr val="050505"/>
                </a:solidFill>
                <a:effectLst/>
              </a:rPr>
              <a:t>Conciliation Committee of Independent Experts (CCIE)</a:t>
            </a:r>
          </a:p>
        </p:txBody>
      </p:sp>
      <p:sp>
        <p:nvSpPr>
          <p:cNvPr id="6" name="Content Placeholder 4">
            <a:extLst>
              <a:ext uri="{FF2B5EF4-FFF2-40B4-BE49-F238E27FC236}">
                <a16:creationId xmlns:a16="http://schemas.microsoft.com/office/drawing/2014/main" id="{C2EEA89F-C72F-F91C-FD05-D95D2446F3D7}"/>
              </a:ext>
            </a:extLst>
          </p:cNvPr>
          <p:cNvSpPr txBox="1">
            <a:spLocks/>
          </p:cNvSpPr>
          <p:nvPr/>
        </p:nvSpPr>
        <p:spPr>
          <a:xfrm>
            <a:off x="6789053" y="2874933"/>
            <a:ext cx="5085426" cy="2936445"/>
          </a:xfrm>
          <a:prstGeom prst="rect">
            <a:avLst/>
          </a:prstGeom>
          <a:solidFill>
            <a:schemeClr val="bg1"/>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nSpc>
                <a:spcPct val="150000"/>
              </a:lnSpc>
              <a:buNone/>
            </a:pPr>
            <a:r>
              <a:rPr lang="en-IN" sz="1400" dirty="0">
                <a:solidFill>
                  <a:srgbClr val="050505"/>
                </a:solidFill>
              </a:rPr>
              <a:t>As of April 2022, the Conciliation Committees of Independent Experts (CCIE), established by the National Highways Authority of India (NHAI), have successfully resolved </a:t>
            </a:r>
            <a:r>
              <a:rPr lang="en-IN" sz="1400" b="1" dirty="0">
                <a:solidFill>
                  <a:srgbClr val="050505"/>
                </a:solidFill>
              </a:rPr>
              <a:t>155 infrastructure dispute cases</a:t>
            </a:r>
            <a:r>
              <a:rPr lang="en-IN" sz="1400" dirty="0">
                <a:solidFill>
                  <a:srgbClr val="050505"/>
                </a:solidFill>
              </a:rPr>
              <a:t>. These cases involved total claims amounting to approximately</a:t>
            </a:r>
            <a:r>
              <a:rPr lang="en-IN" sz="1400" b="1" dirty="0">
                <a:solidFill>
                  <a:srgbClr val="050505"/>
                </a:solidFill>
              </a:rPr>
              <a:t> ₹38,747 cr.</a:t>
            </a:r>
            <a:r>
              <a:rPr lang="en-IN" sz="1400" dirty="0">
                <a:solidFill>
                  <a:srgbClr val="050505"/>
                </a:solidFill>
              </a:rPr>
              <a:t>, with settlements reached for about </a:t>
            </a:r>
            <a:r>
              <a:rPr lang="en-IN" sz="1400" b="1" dirty="0">
                <a:solidFill>
                  <a:srgbClr val="050505"/>
                </a:solidFill>
              </a:rPr>
              <a:t>₹13,067 cr.</a:t>
            </a:r>
            <a:endParaRPr lang="en-IN" sz="1400" b="1" dirty="0"/>
          </a:p>
          <a:p>
            <a:pPr marL="0" marR="0" lvl="0" indent="0">
              <a:buNone/>
            </a:pPr>
            <a:r>
              <a:rPr lang="en-IN" sz="1400" dirty="0"/>
              <a:t>(source: </a:t>
            </a:r>
            <a:r>
              <a:rPr lang="en-IN" sz="1400" b="0" u="sng" dirty="0">
                <a:solidFill>
                  <a:srgbClr val="000000"/>
                </a:solidFill>
                <a:effectLst/>
                <a:ea typeface="Times New Roman" panose="02020603050405020304" pitchFamily="18" charset="0"/>
                <a:cs typeface="Aptos" panose="020B0004020202020204" pitchFamily="34" charset="0"/>
                <a:hlinkClick r:id="rId3"/>
              </a:rPr>
              <a:t>https://www.financialexpress.com/business/roadways-nhai-settles-60-conciliation-cases-in-fy22-2483936/?utm_source=chatgpt.com</a:t>
            </a:r>
            <a:r>
              <a:rPr lang="en-IN" sz="1400" b="1" dirty="0">
                <a:effectLst/>
                <a:ea typeface="Times New Roman" panose="02020603050405020304" pitchFamily="18" charset="0"/>
                <a:cs typeface="Aptos" panose="020B0004020202020204" pitchFamily="34" charset="0"/>
              </a:rPr>
              <a:t>)</a:t>
            </a:r>
            <a:endParaRPr lang="en-US" sz="1400" dirty="0">
              <a:effectLs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152448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C18FA-A774-38E7-8D1F-8E355282F839}"/>
            </a:ext>
          </a:extLst>
        </p:cNvPr>
        <p:cNvGrpSpPr/>
        <p:nvPr/>
      </p:nvGrpSpPr>
      <p:grpSpPr>
        <a:xfrm>
          <a:off x="0" y="0"/>
          <a:ext cx="0" cy="0"/>
          <a:chOff x="0" y="0"/>
          <a:chExt cx="0" cy="0"/>
        </a:xfrm>
      </p:grpSpPr>
      <p:pic>
        <p:nvPicPr>
          <p:cNvPr id="3" name="Picture 2" descr="A white background with many logos&#10;&#10;AI-generated content may be incorrect.">
            <a:extLst>
              <a:ext uri="{FF2B5EF4-FFF2-40B4-BE49-F238E27FC236}">
                <a16:creationId xmlns:a16="http://schemas.microsoft.com/office/drawing/2014/main" id="{A4344BE5-6240-0B5C-1A8F-8DA0D111A241}"/>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itle 1">
            <a:extLst>
              <a:ext uri="{FF2B5EF4-FFF2-40B4-BE49-F238E27FC236}">
                <a16:creationId xmlns:a16="http://schemas.microsoft.com/office/drawing/2014/main" id="{9DD711FD-832F-BE24-1D22-27E1AB51AEDD}"/>
              </a:ext>
            </a:extLst>
          </p:cNvPr>
          <p:cNvSpPr txBox="1">
            <a:spLocks/>
          </p:cNvSpPr>
          <p:nvPr/>
        </p:nvSpPr>
        <p:spPr>
          <a:xfrm>
            <a:off x="-1498600" y="242962"/>
            <a:ext cx="10515600" cy="435428"/>
          </a:xfrm>
          <a:prstGeom prst="rect">
            <a:avLst/>
          </a:prstGeom>
          <a:noFill/>
          <a:ln>
            <a:noFill/>
          </a:ln>
        </p:spPr>
        <p:txBody>
          <a:bodyPr>
            <a:noAutofit/>
          </a:bodyPr>
          <a:lstStyle>
            <a:lvl1pPr algn="l" rtl="0" eaLnBrk="0" fontAlgn="base" hangingPunct="0">
              <a:spcBef>
                <a:spcPct val="0"/>
              </a:spcBef>
              <a:spcAft>
                <a:spcPct val="0"/>
              </a:spcAft>
              <a:defRPr sz="2400">
                <a:solidFill>
                  <a:srgbClr val="007377"/>
                </a:solidFill>
                <a:latin typeface="Poppins Medium" panose="00000600000000000000" pitchFamily="2" charset="0"/>
                <a:ea typeface="+mj-ea"/>
                <a:cs typeface="Poppins Medium" panose="00000600000000000000" pitchFamily="2" charset="0"/>
              </a:defRPr>
            </a:lvl1pPr>
            <a:lvl2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2pPr>
            <a:lvl3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3pPr>
            <a:lvl4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4pPr>
            <a:lvl5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5pPr>
            <a:lvl6pPr marL="4572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a:lstStyle>
          <a:p>
            <a:pPr algn="ctr"/>
            <a:r>
              <a:rPr lang="en-US" b="1" kern="0" dirty="0">
                <a:latin typeface="+mn-lt"/>
              </a:rPr>
              <a:t>Resolution under Arbitration and CCIE Committee</a:t>
            </a:r>
            <a:endParaRPr lang="en-IN" b="1" kern="0" dirty="0">
              <a:latin typeface="+mn-lt"/>
            </a:endParaRPr>
          </a:p>
        </p:txBody>
      </p:sp>
      <p:sp>
        <p:nvSpPr>
          <p:cNvPr id="4" name="Rectangle 3">
            <a:extLst>
              <a:ext uri="{FF2B5EF4-FFF2-40B4-BE49-F238E27FC236}">
                <a16:creationId xmlns:a16="http://schemas.microsoft.com/office/drawing/2014/main" id="{881DC60A-7DF5-30C6-C8D2-CE5BF50000DD}"/>
              </a:ext>
            </a:extLst>
          </p:cNvPr>
          <p:cNvSpPr/>
          <p:nvPr/>
        </p:nvSpPr>
        <p:spPr>
          <a:xfrm rot="10800000" flipV="1">
            <a:off x="0" y="920070"/>
            <a:ext cx="3167742" cy="5191368"/>
          </a:xfrm>
          <a:prstGeom prst="rect">
            <a:avLst/>
          </a:prstGeom>
          <a:solidFill>
            <a:schemeClr val="accent6">
              <a:lumMod val="60000"/>
              <a:lumOff val="40000"/>
            </a:schemeClr>
          </a:solidFill>
          <a:ln>
            <a:solidFill>
              <a:srgbClr val="99CE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5021"/>
              </a:lnSpc>
            </a:pPr>
            <a:r>
              <a:rPr lang="en-US" sz="2000" b="1" dirty="0">
                <a:solidFill>
                  <a:srgbClr val="000000"/>
                </a:solidFill>
                <a:ea typeface="Anton"/>
                <a:cs typeface="Anton"/>
                <a:sym typeface="Anton"/>
              </a:rPr>
              <a:t>Comparison of</a:t>
            </a:r>
          </a:p>
          <a:p>
            <a:pPr>
              <a:lnSpc>
                <a:spcPts val="5021"/>
              </a:lnSpc>
            </a:pPr>
            <a:r>
              <a:rPr lang="en-US" sz="2000" b="1" dirty="0">
                <a:solidFill>
                  <a:srgbClr val="000000"/>
                </a:solidFill>
                <a:ea typeface="Anton"/>
                <a:cs typeface="Anton"/>
                <a:sym typeface="Anton"/>
              </a:rPr>
              <a:t>Arbitration </a:t>
            </a:r>
          </a:p>
          <a:p>
            <a:pPr>
              <a:lnSpc>
                <a:spcPts val="5021"/>
              </a:lnSpc>
            </a:pPr>
            <a:r>
              <a:rPr lang="en-US" sz="2000" b="1" dirty="0">
                <a:solidFill>
                  <a:srgbClr val="000000"/>
                </a:solidFill>
                <a:ea typeface="Anton"/>
                <a:cs typeface="Anton"/>
                <a:sym typeface="Anton"/>
              </a:rPr>
              <a:t>vs. </a:t>
            </a:r>
          </a:p>
          <a:p>
            <a:pPr>
              <a:lnSpc>
                <a:spcPts val="5021"/>
              </a:lnSpc>
            </a:pPr>
            <a:r>
              <a:rPr lang="en-US" sz="2000" b="1" dirty="0">
                <a:solidFill>
                  <a:srgbClr val="000000"/>
                </a:solidFill>
                <a:ea typeface="Anton"/>
                <a:cs typeface="Anton"/>
                <a:sym typeface="Anton"/>
              </a:rPr>
              <a:t>CCIE Committee</a:t>
            </a:r>
            <a:endParaRPr kumimoji="0" lang="en-US" altLang="en-US" sz="2000" b="1" i="0" u="none" strike="noStrike" cap="none" normalizeH="0" baseline="0" dirty="0">
              <a:ln>
                <a:noFill/>
              </a:ln>
              <a:solidFill>
                <a:schemeClr val="tx1"/>
              </a:solidFill>
              <a:effectLst/>
            </a:endParaRPr>
          </a:p>
        </p:txBody>
      </p:sp>
      <p:graphicFrame>
        <p:nvGraphicFramePr>
          <p:cNvPr id="5" name="Table 4">
            <a:extLst>
              <a:ext uri="{FF2B5EF4-FFF2-40B4-BE49-F238E27FC236}">
                <a16:creationId xmlns:a16="http://schemas.microsoft.com/office/drawing/2014/main" id="{9F784A87-A860-8170-B02D-C1CCB1C4FC02}"/>
              </a:ext>
            </a:extLst>
          </p:cNvPr>
          <p:cNvGraphicFramePr>
            <a:graphicFrameLocks noGrp="1"/>
          </p:cNvGraphicFramePr>
          <p:nvPr>
            <p:extLst>
              <p:ext uri="{D42A27DB-BD31-4B8C-83A1-F6EECF244321}">
                <p14:modId xmlns:p14="http://schemas.microsoft.com/office/powerpoint/2010/main" val="3166849001"/>
              </p:ext>
            </p:extLst>
          </p:nvPr>
        </p:nvGraphicFramePr>
        <p:xfrm>
          <a:off x="3167743" y="920070"/>
          <a:ext cx="8942977" cy="5191368"/>
        </p:xfrm>
        <a:graphic>
          <a:graphicData uri="http://schemas.openxmlformats.org/drawingml/2006/table">
            <a:tbl>
              <a:tblPr>
                <a:tableStyleId>{3C2FFA5D-87B4-456A-9821-1D502468CF0F}</a:tableStyleId>
              </a:tblPr>
              <a:tblGrid>
                <a:gridCol w="2062386">
                  <a:extLst>
                    <a:ext uri="{9D8B030D-6E8A-4147-A177-3AD203B41FA5}">
                      <a16:colId xmlns:a16="http://schemas.microsoft.com/office/drawing/2014/main" val="623424841"/>
                    </a:ext>
                  </a:extLst>
                </a:gridCol>
                <a:gridCol w="3392735">
                  <a:extLst>
                    <a:ext uri="{9D8B030D-6E8A-4147-A177-3AD203B41FA5}">
                      <a16:colId xmlns:a16="http://schemas.microsoft.com/office/drawing/2014/main" val="3628075490"/>
                    </a:ext>
                  </a:extLst>
                </a:gridCol>
                <a:gridCol w="3487856">
                  <a:extLst>
                    <a:ext uri="{9D8B030D-6E8A-4147-A177-3AD203B41FA5}">
                      <a16:colId xmlns:a16="http://schemas.microsoft.com/office/drawing/2014/main" val="2507210897"/>
                    </a:ext>
                  </a:extLst>
                </a:gridCol>
              </a:tblGrid>
              <a:tr h="494816">
                <a:tc>
                  <a:txBody>
                    <a:bodyPr/>
                    <a:lstStyle/>
                    <a:p>
                      <a:pPr algn="ctr" fontAlgn="b"/>
                      <a:r>
                        <a:rPr lang="en-IN" sz="1400" b="1" kern="0" dirty="0">
                          <a:solidFill>
                            <a:srgbClr val="007377"/>
                          </a:solidFill>
                          <a:latin typeface="+mn-lt"/>
                        </a:rPr>
                        <a:t>Aspect</a:t>
                      </a:r>
                      <a:endParaRPr lang="en-IN" sz="1400" b="1" kern="0" dirty="0">
                        <a:solidFill>
                          <a:srgbClr val="007377"/>
                        </a:solidFill>
                        <a:latin typeface="+mn-lt"/>
                        <a:ea typeface="+mj-ea"/>
                        <a:cs typeface="Poppins Medium" panose="00000600000000000000" pitchFamily="2" charset="0"/>
                      </a:endParaRPr>
                    </a:p>
                  </a:txBody>
                  <a:tcPr marL="2915" marR="2915" marT="2915" marB="20989" anchor="b"/>
                </a:tc>
                <a:tc>
                  <a:txBody>
                    <a:bodyPr/>
                    <a:lstStyle/>
                    <a:p>
                      <a:pPr algn="l" fontAlgn="b"/>
                      <a:r>
                        <a:rPr lang="en-IN" sz="1400" b="1" kern="0" dirty="0">
                          <a:solidFill>
                            <a:srgbClr val="007377"/>
                          </a:solidFill>
                          <a:latin typeface="+mn-lt"/>
                        </a:rPr>
                        <a:t>Arbitration</a:t>
                      </a:r>
                      <a:endParaRPr lang="en-IN" sz="1400" b="1" kern="0" dirty="0">
                        <a:solidFill>
                          <a:srgbClr val="007377"/>
                        </a:solidFill>
                        <a:latin typeface="+mn-lt"/>
                        <a:ea typeface="+mj-ea"/>
                        <a:cs typeface="Poppins Medium" panose="00000600000000000000" pitchFamily="2" charset="0"/>
                      </a:endParaRPr>
                    </a:p>
                  </a:txBody>
                  <a:tcPr marL="2915" marR="2915" marT="2915" marB="20989" anchor="b"/>
                </a:tc>
                <a:tc>
                  <a:txBody>
                    <a:bodyPr/>
                    <a:lstStyle/>
                    <a:p>
                      <a:pPr algn="l" fontAlgn="b"/>
                      <a:r>
                        <a:rPr lang="en-IN" sz="1400" b="1" kern="0" dirty="0">
                          <a:solidFill>
                            <a:srgbClr val="007377"/>
                          </a:solidFill>
                          <a:latin typeface="+mn-lt"/>
                        </a:rPr>
                        <a:t>CCIE Committee</a:t>
                      </a:r>
                      <a:endParaRPr lang="en-IN" sz="1400" b="1" kern="0" dirty="0">
                        <a:solidFill>
                          <a:srgbClr val="007377"/>
                        </a:solidFill>
                        <a:latin typeface="+mn-lt"/>
                        <a:ea typeface="+mj-ea"/>
                        <a:cs typeface="Poppins Medium" panose="00000600000000000000" pitchFamily="2" charset="0"/>
                      </a:endParaRPr>
                    </a:p>
                  </a:txBody>
                  <a:tcPr marL="2915" marR="2915" marT="2915" marB="20989" anchor="b"/>
                </a:tc>
                <a:extLst>
                  <a:ext uri="{0D108BD9-81ED-4DB2-BD59-A6C34878D82A}">
                    <a16:rowId xmlns:a16="http://schemas.microsoft.com/office/drawing/2014/main" val="1935771102"/>
                  </a:ext>
                </a:extLst>
              </a:tr>
              <a:tr h="536350">
                <a:tc>
                  <a:txBody>
                    <a:bodyPr/>
                    <a:lstStyle/>
                    <a:p>
                      <a:pPr algn="ctr" fontAlgn="b"/>
                      <a:r>
                        <a:rPr kumimoji="0" lang="en-IN" sz="1400" b="1" i="0" u="none" strike="noStrike" kern="1200" cap="none" normalizeH="0" baseline="0" dirty="0">
                          <a:ln>
                            <a:noFill/>
                          </a:ln>
                          <a:solidFill>
                            <a:schemeClr val="tx1"/>
                          </a:solidFill>
                          <a:effectLst/>
                          <a:latin typeface="+mn-lt"/>
                          <a:ea typeface="+mn-ea"/>
                          <a:cs typeface="+mn-cs"/>
                        </a:rPr>
                        <a:t>Nature</a:t>
                      </a:r>
                    </a:p>
                  </a:txBody>
                  <a:tcPr marL="2915" marR="2915" marT="2915" marB="20989" anchor="b"/>
                </a:tc>
                <a:tc>
                  <a:txBody>
                    <a:bodyPr/>
                    <a:lstStyle/>
                    <a:p>
                      <a:pPr algn="l" fontAlgn="b"/>
                      <a:r>
                        <a:rPr kumimoji="0" lang="en-IN" sz="1400" b="0" i="0" u="none" strike="noStrike" kern="1200" cap="none" normalizeH="0" baseline="0" dirty="0">
                          <a:ln>
                            <a:noFill/>
                          </a:ln>
                          <a:solidFill>
                            <a:schemeClr val="tx1"/>
                          </a:solidFill>
                          <a:effectLst/>
                          <a:latin typeface="+mn-lt"/>
                          <a:ea typeface="+mn-ea"/>
                          <a:cs typeface="+mn-cs"/>
                        </a:rPr>
                        <a:t>Adjudicatory</a:t>
                      </a:r>
                    </a:p>
                  </a:txBody>
                  <a:tcPr marL="2915" marR="2915" marT="2915" marB="20989" anchor="b"/>
                </a:tc>
                <a:tc>
                  <a:txBody>
                    <a:bodyPr/>
                    <a:lstStyle/>
                    <a:p>
                      <a:pPr algn="l" fontAlgn="b"/>
                      <a:r>
                        <a:rPr kumimoji="0" lang="en-IN" sz="1400" b="0" i="0" u="none" strike="noStrike" kern="1200" cap="none" normalizeH="0" baseline="0">
                          <a:ln>
                            <a:noFill/>
                          </a:ln>
                          <a:solidFill>
                            <a:schemeClr val="tx1"/>
                          </a:solidFill>
                          <a:effectLst/>
                          <a:latin typeface="+mn-lt"/>
                          <a:ea typeface="+mn-ea"/>
                          <a:cs typeface="+mn-cs"/>
                        </a:rPr>
                        <a:t>Conciliatory</a:t>
                      </a:r>
                    </a:p>
                  </a:txBody>
                  <a:tcPr marL="2915" marR="2915" marT="2915" marB="20989" anchor="b"/>
                </a:tc>
                <a:extLst>
                  <a:ext uri="{0D108BD9-81ED-4DB2-BD59-A6C34878D82A}">
                    <a16:rowId xmlns:a16="http://schemas.microsoft.com/office/drawing/2014/main" val="3234461338"/>
                  </a:ext>
                </a:extLst>
              </a:tr>
              <a:tr h="674908">
                <a:tc>
                  <a:txBody>
                    <a:bodyPr/>
                    <a:lstStyle/>
                    <a:p>
                      <a:pPr algn="ctr" fontAlgn="b"/>
                      <a:r>
                        <a:rPr kumimoji="0" lang="en-IN" sz="1400" b="1" i="0" u="none" strike="noStrike" kern="1200" cap="none" normalizeH="0" baseline="0" dirty="0">
                          <a:ln>
                            <a:noFill/>
                          </a:ln>
                          <a:solidFill>
                            <a:schemeClr val="tx1"/>
                          </a:solidFill>
                          <a:effectLst/>
                          <a:latin typeface="+mn-lt"/>
                          <a:ea typeface="+mn-ea"/>
                          <a:cs typeface="+mn-cs"/>
                        </a:rPr>
                        <a:t>Binding Decision</a:t>
                      </a:r>
                    </a:p>
                  </a:txBody>
                  <a:tcPr marL="2915" marR="2915" marT="2915" marB="20989" anchor="b"/>
                </a:tc>
                <a:tc>
                  <a:txBody>
                    <a:bodyPr/>
                    <a:lstStyle/>
                    <a:p>
                      <a:pPr algn="l" fontAlgn="b"/>
                      <a:r>
                        <a:rPr kumimoji="0" lang="en-US" sz="1400" b="0" i="0" u="none" strike="noStrike" kern="1200" cap="none" normalizeH="0" baseline="0" dirty="0">
                          <a:ln>
                            <a:noFill/>
                          </a:ln>
                          <a:solidFill>
                            <a:schemeClr val="tx1"/>
                          </a:solidFill>
                          <a:effectLst/>
                          <a:latin typeface="+mn-lt"/>
                          <a:ea typeface="+mn-ea"/>
                          <a:cs typeface="+mn-cs"/>
                        </a:rPr>
                        <a:t>Yes, subject to limited appeals</a:t>
                      </a:r>
                    </a:p>
                  </a:txBody>
                  <a:tcPr marL="2915" marR="2915" marT="2915" marB="20989" anchor="b"/>
                </a:tc>
                <a:tc>
                  <a:txBody>
                    <a:bodyPr/>
                    <a:lstStyle/>
                    <a:p>
                      <a:pPr algn="l" fontAlgn="b"/>
                      <a:r>
                        <a:rPr kumimoji="0" lang="en-US" sz="1400" b="0" i="0" u="none" strike="noStrike" kern="1200" cap="none" normalizeH="0" baseline="0" dirty="0">
                          <a:ln>
                            <a:noFill/>
                          </a:ln>
                          <a:solidFill>
                            <a:schemeClr val="tx1"/>
                          </a:solidFill>
                          <a:effectLst/>
                          <a:latin typeface="+mn-lt"/>
                          <a:ea typeface="+mn-ea"/>
                          <a:cs typeface="+mn-cs"/>
                        </a:rPr>
                        <a:t>Only if parties agree to settlement</a:t>
                      </a:r>
                    </a:p>
                  </a:txBody>
                  <a:tcPr marL="2915" marR="2915" marT="2915" marB="20989" anchor="b"/>
                </a:tc>
                <a:extLst>
                  <a:ext uri="{0D108BD9-81ED-4DB2-BD59-A6C34878D82A}">
                    <a16:rowId xmlns:a16="http://schemas.microsoft.com/office/drawing/2014/main" val="193270206"/>
                  </a:ext>
                </a:extLst>
              </a:tr>
              <a:tr h="768357">
                <a:tc>
                  <a:txBody>
                    <a:bodyPr/>
                    <a:lstStyle/>
                    <a:p>
                      <a:pPr algn="ctr" fontAlgn="b"/>
                      <a:r>
                        <a:rPr kumimoji="0" lang="en-IN" sz="1400" b="1" i="0" u="none" strike="noStrike" kern="1200" cap="none" normalizeH="0" baseline="0" dirty="0">
                          <a:ln>
                            <a:noFill/>
                          </a:ln>
                          <a:solidFill>
                            <a:schemeClr val="tx1"/>
                          </a:solidFill>
                          <a:effectLst/>
                          <a:latin typeface="+mn-lt"/>
                          <a:ea typeface="+mn-ea"/>
                          <a:cs typeface="+mn-cs"/>
                        </a:rPr>
                        <a:t>Timeframe</a:t>
                      </a:r>
                    </a:p>
                  </a:txBody>
                  <a:tcPr marL="2915" marR="2915" marT="2915" marB="20989" anchor="b"/>
                </a:tc>
                <a:tc>
                  <a:txBody>
                    <a:bodyPr/>
                    <a:lstStyle/>
                    <a:p>
                      <a:pPr algn="l" fontAlgn="b"/>
                      <a:r>
                        <a:rPr kumimoji="0" lang="en-IN" sz="1400" b="0" i="0" u="none" strike="noStrike" kern="1200" cap="none" normalizeH="0" baseline="0" dirty="0">
                          <a:ln>
                            <a:noFill/>
                          </a:ln>
                          <a:solidFill>
                            <a:schemeClr val="tx1"/>
                          </a:solidFill>
                          <a:effectLst/>
                          <a:latin typeface="+mn-lt"/>
                          <a:ea typeface="+mn-ea"/>
                          <a:cs typeface="+mn-cs"/>
                        </a:rPr>
                        <a:t>Longer, depends on complexity</a:t>
                      </a:r>
                    </a:p>
                  </a:txBody>
                  <a:tcPr marL="2915" marR="2915" marT="2915" marB="20989" anchor="b"/>
                </a:tc>
                <a:tc>
                  <a:txBody>
                    <a:bodyPr/>
                    <a:lstStyle/>
                    <a:p>
                      <a:pPr algn="l" fontAlgn="b"/>
                      <a:r>
                        <a:rPr kumimoji="0" lang="en-IN" sz="1400" b="0" i="0" u="none" strike="noStrike" kern="1200" cap="none" normalizeH="0" baseline="0" dirty="0">
                          <a:ln>
                            <a:noFill/>
                          </a:ln>
                          <a:solidFill>
                            <a:schemeClr val="tx1"/>
                          </a:solidFill>
                          <a:effectLst/>
                          <a:latin typeface="+mn-lt"/>
                          <a:ea typeface="+mn-ea"/>
                          <a:cs typeface="+mn-cs"/>
                        </a:rPr>
                        <a:t>Generally quicker</a:t>
                      </a:r>
                    </a:p>
                  </a:txBody>
                  <a:tcPr marL="2915" marR="2915" marT="2915" marB="20989" anchor="b"/>
                </a:tc>
                <a:extLst>
                  <a:ext uri="{0D108BD9-81ED-4DB2-BD59-A6C34878D82A}">
                    <a16:rowId xmlns:a16="http://schemas.microsoft.com/office/drawing/2014/main" val="1483546012"/>
                  </a:ext>
                </a:extLst>
              </a:tr>
              <a:tr h="872189">
                <a:tc>
                  <a:txBody>
                    <a:bodyPr/>
                    <a:lstStyle/>
                    <a:p>
                      <a:pPr algn="ctr" fontAlgn="b"/>
                      <a:r>
                        <a:rPr kumimoji="0" lang="en-IN" sz="1400" b="1" i="0" u="none" strike="noStrike" kern="1200" cap="none" normalizeH="0" baseline="0" dirty="0">
                          <a:ln>
                            <a:noFill/>
                          </a:ln>
                          <a:solidFill>
                            <a:schemeClr val="tx1"/>
                          </a:solidFill>
                          <a:effectLst/>
                          <a:latin typeface="+mn-lt"/>
                          <a:ea typeface="+mn-ea"/>
                          <a:cs typeface="+mn-cs"/>
                        </a:rPr>
                        <a:t>Cost</a:t>
                      </a:r>
                    </a:p>
                  </a:txBody>
                  <a:tcPr marL="2915" marR="2915" marT="2915" marB="20989" anchor="b"/>
                </a:tc>
                <a:tc>
                  <a:txBody>
                    <a:bodyPr/>
                    <a:lstStyle/>
                    <a:p>
                      <a:pPr algn="l" fontAlgn="b"/>
                      <a:r>
                        <a:rPr kumimoji="0" lang="en-US" sz="1400" b="0" i="0" u="none" strike="noStrike" kern="1200" cap="none" normalizeH="0" baseline="0" dirty="0">
                          <a:ln>
                            <a:noFill/>
                          </a:ln>
                          <a:solidFill>
                            <a:schemeClr val="tx1"/>
                          </a:solidFill>
                          <a:effectLst/>
                          <a:latin typeface="+mn-lt"/>
                          <a:ea typeface="+mn-ea"/>
                          <a:cs typeface="+mn-cs"/>
                        </a:rPr>
                        <a:t>Higher due to fees and legal expenses</a:t>
                      </a:r>
                    </a:p>
                  </a:txBody>
                  <a:tcPr marL="2915" marR="2915" marT="2915" marB="20989" anchor="b"/>
                </a:tc>
                <a:tc>
                  <a:txBody>
                    <a:bodyPr/>
                    <a:lstStyle/>
                    <a:p>
                      <a:pPr algn="l" fontAlgn="b"/>
                      <a:r>
                        <a:rPr kumimoji="0" lang="en-US" sz="1400" b="0" i="0" u="none" strike="noStrike" kern="1200" cap="none" normalizeH="0" baseline="0" dirty="0">
                          <a:ln>
                            <a:noFill/>
                          </a:ln>
                          <a:solidFill>
                            <a:schemeClr val="tx1"/>
                          </a:solidFill>
                          <a:effectLst/>
                          <a:latin typeface="+mn-lt"/>
                          <a:ea typeface="+mn-ea"/>
                          <a:cs typeface="+mn-cs"/>
                        </a:rPr>
                        <a:t>Lower, minimal administrative costs, no law/advocate fee involved</a:t>
                      </a:r>
                    </a:p>
                  </a:txBody>
                  <a:tcPr marL="2915" marR="2915" marT="2915" marB="20989" anchor="b"/>
                </a:tc>
                <a:extLst>
                  <a:ext uri="{0D108BD9-81ED-4DB2-BD59-A6C34878D82A}">
                    <a16:rowId xmlns:a16="http://schemas.microsoft.com/office/drawing/2014/main" val="2961087986"/>
                  </a:ext>
                </a:extLst>
              </a:tr>
              <a:tr h="487426">
                <a:tc>
                  <a:txBody>
                    <a:bodyPr/>
                    <a:lstStyle/>
                    <a:p>
                      <a:pPr algn="ctr" fontAlgn="b"/>
                      <a:r>
                        <a:rPr kumimoji="0" lang="en-IN" sz="1400" b="1" i="0" u="none" strike="noStrike" kern="1200" cap="none" normalizeH="0" baseline="0" dirty="0">
                          <a:ln>
                            <a:noFill/>
                          </a:ln>
                          <a:solidFill>
                            <a:schemeClr val="tx1"/>
                          </a:solidFill>
                          <a:effectLst/>
                          <a:latin typeface="+mn-lt"/>
                          <a:ea typeface="+mn-ea"/>
                          <a:cs typeface="+mn-cs"/>
                        </a:rPr>
                        <a:t>Confidentiality</a:t>
                      </a:r>
                    </a:p>
                  </a:txBody>
                  <a:tcPr marL="2915" marR="2915" marT="2915" marB="20989" anchor="b"/>
                </a:tc>
                <a:tc>
                  <a:txBody>
                    <a:bodyPr/>
                    <a:lstStyle/>
                    <a:p>
                      <a:pPr algn="l" fontAlgn="b"/>
                      <a:r>
                        <a:rPr kumimoji="0" lang="en-IN" sz="1400" b="0" i="0" u="none" strike="noStrike" kern="1200" cap="none" normalizeH="0" baseline="0" dirty="0">
                          <a:ln>
                            <a:noFill/>
                          </a:ln>
                          <a:solidFill>
                            <a:schemeClr val="tx1"/>
                          </a:solidFill>
                          <a:effectLst/>
                          <a:latin typeface="+mn-lt"/>
                          <a:ea typeface="+mn-ea"/>
                          <a:cs typeface="+mn-cs"/>
                        </a:rPr>
                        <a:t>Maintained</a:t>
                      </a:r>
                    </a:p>
                  </a:txBody>
                  <a:tcPr marL="2915" marR="2915" marT="2915" marB="20989" anchor="b"/>
                </a:tc>
                <a:tc>
                  <a:txBody>
                    <a:bodyPr/>
                    <a:lstStyle/>
                    <a:p>
                      <a:pPr algn="l" fontAlgn="b"/>
                      <a:r>
                        <a:rPr kumimoji="0" lang="en-IN" sz="1400" b="0" i="0" u="none" strike="noStrike" kern="1200" cap="none" normalizeH="0" baseline="0" dirty="0">
                          <a:ln>
                            <a:noFill/>
                          </a:ln>
                          <a:solidFill>
                            <a:schemeClr val="tx1"/>
                          </a:solidFill>
                          <a:effectLst/>
                          <a:latin typeface="+mn-lt"/>
                          <a:ea typeface="+mn-ea"/>
                          <a:cs typeface="+mn-cs"/>
                        </a:rPr>
                        <a:t>Maintained</a:t>
                      </a:r>
                    </a:p>
                  </a:txBody>
                  <a:tcPr marL="2915" marR="2915" marT="2915" marB="20989" anchor="b"/>
                </a:tc>
                <a:extLst>
                  <a:ext uri="{0D108BD9-81ED-4DB2-BD59-A6C34878D82A}">
                    <a16:rowId xmlns:a16="http://schemas.microsoft.com/office/drawing/2014/main" val="3872985913"/>
                  </a:ext>
                </a:extLst>
              </a:tr>
              <a:tr h="440025">
                <a:tc>
                  <a:txBody>
                    <a:bodyPr/>
                    <a:lstStyle/>
                    <a:p>
                      <a:pPr algn="ctr" fontAlgn="b"/>
                      <a:r>
                        <a:rPr kumimoji="0" lang="en-IN" sz="1400" b="1" i="0" u="none" strike="noStrike" kern="1200" cap="none" normalizeH="0" baseline="0" dirty="0">
                          <a:ln>
                            <a:noFill/>
                          </a:ln>
                          <a:solidFill>
                            <a:schemeClr val="tx1"/>
                          </a:solidFill>
                          <a:effectLst/>
                          <a:latin typeface="+mn-lt"/>
                          <a:ea typeface="+mn-ea"/>
                          <a:cs typeface="+mn-cs"/>
                        </a:rPr>
                        <a:t>Enforceability</a:t>
                      </a:r>
                    </a:p>
                  </a:txBody>
                  <a:tcPr marL="2915" marR="2915" marT="2915" marB="20989" anchor="b"/>
                </a:tc>
                <a:tc>
                  <a:txBody>
                    <a:bodyPr/>
                    <a:lstStyle/>
                    <a:p>
                      <a:pPr algn="l" fontAlgn="b"/>
                      <a:r>
                        <a:rPr kumimoji="0" lang="en-IN" sz="1400" b="0" i="0" u="none" strike="noStrike" kern="1200" cap="none" normalizeH="0" baseline="0" dirty="0">
                          <a:ln>
                            <a:noFill/>
                          </a:ln>
                          <a:solidFill>
                            <a:schemeClr val="tx1"/>
                          </a:solidFill>
                          <a:effectLst/>
                          <a:latin typeface="+mn-lt"/>
                          <a:ea typeface="+mn-ea"/>
                          <a:cs typeface="+mn-cs"/>
                        </a:rPr>
                        <a:t>Enforceable as court decree</a:t>
                      </a:r>
                    </a:p>
                  </a:txBody>
                  <a:tcPr marL="2915" marR="2915" marT="2915" marB="20989" anchor="b"/>
                </a:tc>
                <a:tc>
                  <a:txBody>
                    <a:bodyPr/>
                    <a:lstStyle/>
                    <a:p>
                      <a:pPr algn="l" fontAlgn="b"/>
                      <a:r>
                        <a:rPr kumimoji="0" lang="en-IN" sz="1400" b="0" i="0" u="none" strike="noStrike" kern="1200" cap="none" normalizeH="0" baseline="0" dirty="0">
                          <a:ln>
                            <a:noFill/>
                          </a:ln>
                          <a:solidFill>
                            <a:schemeClr val="tx1"/>
                          </a:solidFill>
                          <a:effectLst/>
                          <a:latin typeface="+mn-lt"/>
                          <a:ea typeface="+mn-ea"/>
                          <a:cs typeface="+mn-cs"/>
                        </a:rPr>
                        <a:t>Enforceable upon agreement</a:t>
                      </a:r>
                    </a:p>
                  </a:txBody>
                  <a:tcPr marL="2915" marR="2915" marT="2915" marB="20989" anchor="b"/>
                </a:tc>
                <a:extLst>
                  <a:ext uri="{0D108BD9-81ED-4DB2-BD59-A6C34878D82A}">
                    <a16:rowId xmlns:a16="http://schemas.microsoft.com/office/drawing/2014/main" val="2923882453"/>
                  </a:ext>
                </a:extLst>
              </a:tr>
              <a:tr h="917297">
                <a:tc>
                  <a:txBody>
                    <a:bodyPr/>
                    <a:lstStyle/>
                    <a:p>
                      <a:pPr algn="ctr" fontAlgn="b"/>
                      <a:r>
                        <a:rPr kumimoji="0" lang="en-IN" sz="1400" b="1" i="0" u="none" strike="noStrike" kern="1200" cap="none" normalizeH="0" baseline="0" dirty="0">
                          <a:ln>
                            <a:noFill/>
                          </a:ln>
                          <a:solidFill>
                            <a:schemeClr val="tx1"/>
                          </a:solidFill>
                          <a:effectLst/>
                          <a:latin typeface="+mn-lt"/>
                          <a:ea typeface="+mn-ea"/>
                          <a:cs typeface="+mn-cs"/>
                        </a:rPr>
                        <a:t>Grounds for Challenge</a:t>
                      </a:r>
                    </a:p>
                  </a:txBody>
                  <a:tcPr marL="2915" marR="2915" marT="2915" marB="20989" anchor="b"/>
                </a:tc>
                <a:tc>
                  <a:txBody>
                    <a:bodyPr/>
                    <a:lstStyle/>
                    <a:p>
                      <a:pPr algn="l" fontAlgn="b"/>
                      <a:r>
                        <a:rPr kumimoji="0" lang="en-US" sz="1400" b="0" i="0" u="none" strike="noStrike" kern="1200" cap="none" normalizeH="0" baseline="0" dirty="0">
                          <a:ln>
                            <a:noFill/>
                          </a:ln>
                          <a:solidFill>
                            <a:schemeClr val="tx1"/>
                          </a:solidFill>
                          <a:effectLst/>
                          <a:latin typeface="+mn-lt"/>
                          <a:ea typeface="+mn-ea"/>
                          <a:cs typeface="+mn-cs"/>
                        </a:rPr>
                        <a:t>Limited grounds as per Section 34 of the Arbitration and Conciliation Act, 1996</a:t>
                      </a:r>
                      <a:endParaRPr kumimoji="0" lang="en-IN" sz="1400" b="0" i="0" u="none" strike="noStrike" kern="1200" cap="none" normalizeH="0" baseline="0" dirty="0">
                        <a:ln>
                          <a:noFill/>
                        </a:ln>
                        <a:solidFill>
                          <a:schemeClr val="tx1"/>
                        </a:solidFill>
                        <a:effectLst/>
                        <a:latin typeface="+mn-lt"/>
                        <a:ea typeface="+mn-ea"/>
                        <a:cs typeface="+mn-cs"/>
                      </a:endParaRPr>
                    </a:p>
                  </a:txBody>
                  <a:tcPr marL="2915" marR="2915" marT="2915" marB="20989" anchor="b"/>
                </a:tc>
                <a:tc>
                  <a:txBody>
                    <a:bodyPr/>
                    <a:lstStyle/>
                    <a:p>
                      <a:pPr algn="l" fontAlgn="b"/>
                      <a:r>
                        <a:rPr kumimoji="0" lang="en-US" sz="1400" b="0" i="0" u="none" strike="noStrike" kern="1200" cap="none" normalizeH="0" baseline="0" dirty="0">
                          <a:ln>
                            <a:noFill/>
                          </a:ln>
                          <a:solidFill>
                            <a:schemeClr val="tx1"/>
                          </a:solidFill>
                          <a:effectLst/>
                          <a:latin typeface="+mn-lt"/>
                          <a:ea typeface="+mn-ea"/>
                          <a:cs typeface="+mn-cs"/>
                        </a:rPr>
                        <a:t>Not applicable, as the outcome is a settlement agreement reached by consensus.</a:t>
                      </a:r>
                      <a:endParaRPr kumimoji="0" lang="en-IN" sz="1400" b="0" i="0" u="none" strike="noStrike" kern="1200" cap="none" normalizeH="0" baseline="0" dirty="0">
                        <a:ln>
                          <a:noFill/>
                        </a:ln>
                        <a:solidFill>
                          <a:schemeClr val="tx1"/>
                        </a:solidFill>
                        <a:effectLst/>
                        <a:latin typeface="+mn-lt"/>
                        <a:ea typeface="+mn-ea"/>
                        <a:cs typeface="+mn-cs"/>
                      </a:endParaRPr>
                    </a:p>
                  </a:txBody>
                  <a:tcPr marL="2915" marR="2915" marT="2915" marB="20989" anchor="b"/>
                </a:tc>
                <a:extLst>
                  <a:ext uri="{0D108BD9-81ED-4DB2-BD59-A6C34878D82A}">
                    <a16:rowId xmlns:a16="http://schemas.microsoft.com/office/drawing/2014/main" val="3875658574"/>
                  </a:ext>
                </a:extLst>
              </a:tr>
            </a:tbl>
          </a:graphicData>
        </a:graphic>
      </p:graphicFrame>
    </p:spTree>
    <p:extLst>
      <p:ext uri="{BB962C8B-B14F-4D97-AF65-F5344CB8AC3E}">
        <p14:creationId xmlns:p14="http://schemas.microsoft.com/office/powerpoint/2010/main" val="2983772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A8F72-DBF9-E786-FF60-672191556ADA}"/>
            </a:ext>
          </a:extLst>
        </p:cNvPr>
        <p:cNvGrpSpPr/>
        <p:nvPr/>
      </p:nvGrpSpPr>
      <p:grpSpPr>
        <a:xfrm>
          <a:off x="0" y="0"/>
          <a:ext cx="0" cy="0"/>
          <a:chOff x="0" y="0"/>
          <a:chExt cx="0" cy="0"/>
        </a:xfrm>
      </p:grpSpPr>
      <p:pic>
        <p:nvPicPr>
          <p:cNvPr id="3" name="Picture 2" descr="A white background with many logos&#10;&#10;AI-generated content may be incorrect.">
            <a:extLst>
              <a:ext uri="{FF2B5EF4-FFF2-40B4-BE49-F238E27FC236}">
                <a16:creationId xmlns:a16="http://schemas.microsoft.com/office/drawing/2014/main" id="{E3245138-77D2-5BA2-DC7F-A5AB6F953141}"/>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0" y="0"/>
            <a:ext cx="12273280" cy="6856718"/>
          </a:xfrm>
          <a:prstGeom prst="rect">
            <a:avLst/>
          </a:prstGeom>
        </p:spPr>
      </p:pic>
      <p:sp>
        <p:nvSpPr>
          <p:cNvPr id="2" name="Title 1">
            <a:extLst>
              <a:ext uri="{FF2B5EF4-FFF2-40B4-BE49-F238E27FC236}">
                <a16:creationId xmlns:a16="http://schemas.microsoft.com/office/drawing/2014/main" id="{594A1D8D-E637-5C1D-EADB-0E066EC72F47}"/>
              </a:ext>
            </a:extLst>
          </p:cNvPr>
          <p:cNvSpPr txBox="1">
            <a:spLocks/>
          </p:cNvSpPr>
          <p:nvPr/>
        </p:nvSpPr>
        <p:spPr>
          <a:xfrm>
            <a:off x="190499" y="342156"/>
            <a:ext cx="10515600" cy="435428"/>
          </a:xfrm>
          <a:prstGeom prst="rect">
            <a:avLst/>
          </a:prstGeom>
          <a:noFill/>
          <a:ln>
            <a:noFill/>
          </a:ln>
        </p:spPr>
        <p:txBody>
          <a:bodyPr>
            <a:noAutofit/>
          </a:bodyPr>
          <a:lstStyle>
            <a:lvl1pPr algn="l" rtl="0" eaLnBrk="0" fontAlgn="base" hangingPunct="0">
              <a:spcBef>
                <a:spcPct val="0"/>
              </a:spcBef>
              <a:spcAft>
                <a:spcPct val="0"/>
              </a:spcAft>
              <a:defRPr sz="2400">
                <a:solidFill>
                  <a:srgbClr val="007377"/>
                </a:solidFill>
                <a:latin typeface="Poppins Medium" panose="00000600000000000000" pitchFamily="2" charset="0"/>
                <a:ea typeface="+mj-ea"/>
                <a:cs typeface="Poppins Medium" panose="00000600000000000000" pitchFamily="2" charset="0"/>
              </a:defRPr>
            </a:lvl1pPr>
            <a:lvl2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2pPr>
            <a:lvl3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3pPr>
            <a:lvl4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4pPr>
            <a:lvl5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5pPr>
            <a:lvl6pPr marL="4572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a:lstStyle>
          <a:p>
            <a:pPr algn="just"/>
            <a:r>
              <a:rPr lang="en-US" b="1" kern="0" dirty="0">
                <a:latin typeface="+mn-lt"/>
              </a:rPr>
              <a:t>Arbitration - Efficacious Measures Recommended</a:t>
            </a:r>
            <a:endParaRPr lang="en-IN" b="1" kern="0" dirty="0">
              <a:latin typeface="+mn-lt"/>
            </a:endParaRPr>
          </a:p>
        </p:txBody>
      </p:sp>
      <p:sp>
        <p:nvSpPr>
          <p:cNvPr id="4" name="Rectangle 1">
            <a:extLst>
              <a:ext uri="{FF2B5EF4-FFF2-40B4-BE49-F238E27FC236}">
                <a16:creationId xmlns:a16="http://schemas.microsoft.com/office/drawing/2014/main" id="{E5C19B52-3B31-4EB4-8EFC-35C563AEA13C}"/>
              </a:ext>
            </a:extLst>
          </p:cNvPr>
          <p:cNvSpPr txBox="1">
            <a:spLocks noChangeArrowheads="1"/>
          </p:cNvSpPr>
          <p:nvPr/>
        </p:nvSpPr>
        <p:spPr bwMode="auto">
          <a:xfrm>
            <a:off x="71120" y="1001181"/>
            <a:ext cx="11811001" cy="3616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171450" indent="-171450" algn="l" defTabSz="1838325" rtl="0" eaLnBrk="0" fontAlgn="base" hangingPunct="0">
              <a:spcBef>
                <a:spcPct val="7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1pPr>
            <a:lvl2pPr marL="342900" indent="-171450" algn="l" defTabSz="1838325" rtl="0" eaLnBrk="0" fontAlgn="base" hangingPunct="0">
              <a:spcBef>
                <a:spcPct val="25000"/>
              </a:spcBef>
              <a:spcAft>
                <a:spcPct val="0"/>
              </a:spcAft>
              <a:buClr>
                <a:schemeClr val="accent1"/>
              </a:buClr>
              <a:buSzPct val="100000"/>
              <a:buFont typeface="Arial"/>
              <a:buChar char="–"/>
              <a:defRPr sz="1400" b="0">
                <a:solidFill>
                  <a:sysClr val="windowText" lastClr="000000"/>
                </a:solidFill>
                <a:latin typeface="Poppins Light" panose="00000400000000000000" pitchFamily="2" charset="0"/>
                <a:ea typeface="+mn-ea"/>
                <a:cs typeface="Poppins Light" panose="00000400000000000000" pitchFamily="2" charset="0"/>
              </a:defRPr>
            </a:lvl2pPr>
            <a:lvl3pPr marL="514350" indent="-171450" algn="l" defTabSz="1838325" rtl="0" eaLnBrk="0" fontAlgn="base" hangingPunct="0">
              <a:spcBef>
                <a:spcPct val="25000"/>
              </a:spcBef>
              <a:spcAft>
                <a:spcPct val="0"/>
              </a:spcAft>
              <a:buClr>
                <a:schemeClr val="accent1"/>
              </a:buClr>
              <a:buSzPct val="100000"/>
              <a:buFont typeface="Wingdings" panose="05000000000000000000" pitchFamily="2" charset="2"/>
              <a:buChar char="§"/>
              <a:defRPr sz="1400" b="0">
                <a:solidFill>
                  <a:sysClr val="windowText" lastClr="000000"/>
                </a:solidFill>
                <a:latin typeface="Poppins Light" panose="00000400000000000000" pitchFamily="2" charset="0"/>
                <a:ea typeface="+mn-ea"/>
                <a:cs typeface="Poppins Light" panose="00000400000000000000" pitchFamily="2" charset="0"/>
              </a:defRPr>
            </a:lvl3pPr>
            <a:lvl4pPr marL="685800" indent="-171450" algn="l" defTabSz="1838325" rtl="0" eaLnBrk="0" fontAlgn="base" hangingPunct="0">
              <a:spcBef>
                <a:spcPct val="25000"/>
              </a:spcBef>
              <a:spcAft>
                <a:spcPct val="0"/>
              </a:spcAft>
              <a:buClr>
                <a:schemeClr val="accent1"/>
              </a:buClr>
              <a:buSzPct val="100000"/>
              <a:buFont typeface="Courier New" panose="02070309020205020404" pitchFamily="49" charset="0"/>
              <a:buChar char="o"/>
              <a:defRPr sz="1400" b="0">
                <a:solidFill>
                  <a:sysClr val="windowText" lastClr="000000"/>
                </a:solidFill>
                <a:latin typeface="Poppins Light" panose="00000400000000000000" pitchFamily="2" charset="0"/>
                <a:ea typeface="+mn-ea"/>
                <a:cs typeface="Poppins Light" panose="00000400000000000000" pitchFamily="2" charset="0"/>
              </a:defRPr>
            </a:lvl4pPr>
            <a:lvl5pPr marL="857250" indent="-171450" algn="l" defTabSz="1838325" rtl="0" eaLnBrk="0" fontAlgn="base" hangingPunct="0">
              <a:spcBef>
                <a:spcPct val="2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5pPr>
            <a:lvl6pPr marL="1028700" indent="-171450" algn="l" defTabSz="1838325" rtl="0" eaLnBrk="0" fontAlgn="base" hangingPunct="0">
              <a:spcBef>
                <a:spcPct val="25000"/>
              </a:spcBef>
              <a:spcAft>
                <a:spcPct val="0"/>
              </a:spcAft>
              <a:buClr>
                <a:schemeClr val="accent1"/>
              </a:buClr>
              <a:buSzPct val="100000"/>
              <a:buFont typeface="Arial"/>
              <a:buChar char="–"/>
              <a:defRPr sz="1400" b="0">
                <a:solidFill>
                  <a:sysClr val="windowText" lastClr="000000"/>
                </a:solidFill>
                <a:latin typeface="Poppins Light" panose="00000400000000000000" pitchFamily="2" charset="0"/>
                <a:ea typeface="+mn-ea"/>
                <a:cs typeface="Poppins Light" panose="00000400000000000000" pitchFamily="2" charset="0"/>
              </a:defRPr>
            </a:lvl6pPr>
            <a:lvl7pPr marL="1200150" indent="-171450" algn="l" defTabSz="1838325" rtl="0" eaLnBrk="0" fontAlgn="base" hangingPunct="0">
              <a:spcBef>
                <a:spcPct val="25000"/>
              </a:spcBef>
              <a:spcAft>
                <a:spcPct val="0"/>
              </a:spcAft>
              <a:buClr>
                <a:schemeClr val="accent1"/>
              </a:buClr>
              <a:buSzPct val="100000"/>
              <a:buFont typeface="Wingdings" panose="05000000000000000000" pitchFamily="2" charset="2"/>
              <a:buChar char="§"/>
              <a:defRPr sz="1400" b="0">
                <a:solidFill>
                  <a:sysClr val="windowText" lastClr="000000"/>
                </a:solidFill>
                <a:latin typeface="Poppins Light" panose="00000400000000000000" pitchFamily="2" charset="0"/>
                <a:ea typeface="+mn-ea"/>
                <a:cs typeface="Poppins Light" panose="00000400000000000000" pitchFamily="2" charset="0"/>
              </a:defRPr>
            </a:lvl7pPr>
            <a:lvl8pPr marL="1371600" indent="-171450" algn="l" defTabSz="1838325" rtl="0" eaLnBrk="0" fontAlgn="base" hangingPunct="0">
              <a:spcBef>
                <a:spcPct val="25000"/>
              </a:spcBef>
              <a:spcAft>
                <a:spcPct val="0"/>
              </a:spcAft>
              <a:buClr>
                <a:schemeClr val="accent1"/>
              </a:buClr>
              <a:buSzPct val="100000"/>
              <a:buFont typeface="Courier New" panose="02070309020205020404" pitchFamily="49" charset="0"/>
              <a:buChar char="o"/>
              <a:defRPr sz="1400" b="0">
                <a:solidFill>
                  <a:sysClr val="windowText" lastClr="000000"/>
                </a:solidFill>
                <a:latin typeface="Poppins Light" panose="00000400000000000000" pitchFamily="2" charset="0"/>
                <a:ea typeface="+mn-ea"/>
                <a:cs typeface="Poppins Light" panose="00000400000000000000" pitchFamily="2" charset="0"/>
              </a:defRPr>
            </a:lvl8pPr>
            <a:lvl9pPr marL="1543050" indent="-171450" algn="l" defTabSz="1838325" rtl="0" eaLnBrk="0" fontAlgn="base" hangingPunct="0">
              <a:spcBef>
                <a:spcPct val="2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9pPr>
          </a:lstStyle>
          <a:p>
            <a:pPr algn="just">
              <a:lnSpc>
                <a:spcPct val="150000"/>
              </a:lnSpc>
              <a:spcBef>
                <a:spcPct val="0"/>
              </a:spcBef>
            </a:pPr>
            <a:r>
              <a:rPr lang="en-US" altLang="en-US" b="1" i="1" kern="0" dirty="0">
                <a:solidFill>
                  <a:srgbClr val="050505"/>
                </a:solidFill>
                <a:latin typeface="+mn-lt"/>
              </a:rPr>
              <a:t>Express provision for Arbitration: </a:t>
            </a:r>
            <a:r>
              <a:rPr lang="en-US" altLang="en-US" kern="0" dirty="0">
                <a:solidFill>
                  <a:srgbClr val="050505"/>
                </a:solidFill>
                <a:latin typeface="+mn-lt"/>
              </a:rPr>
              <a:t>to be mentioned within the Agreement</a:t>
            </a:r>
          </a:p>
          <a:p>
            <a:pPr algn="just">
              <a:lnSpc>
                <a:spcPct val="150000"/>
              </a:lnSpc>
              <a:spcBef>
                <a:spcPct val="0"/>
              </a:spcBef>
            </a:pPr>
            <a:r>
              <a:rPr lang="en-US" altLang="en-US" b="1" i="1" kern="0" dirty="0">
                <a:solidFill>
                  <a:srgbClr val="050505"/>
                </a:solidFill>
                <a:latin typeface="+mn-lt"/>
              </a:rPr>
              <a:t>Seat of arbitration and whether institutional: </a:t>
            </a:r>
            <a:r>
              <a:rPr lang="en-US" altLang="en-US" kern="0" dirty="0">
                <a:solidFill>
                  <a:srgbClr val="050505"/>
                </a:solidFill>
                <a:latin typeface="+mn-lt"/>
              </a:rPr>
              <a:t>Provision to define agreement over the seat of arbitration, including if the institutional arbitration is desired then the same can be provided for.</a:t>
            </a:r>
          </a:p>
          <a:p>
            <a:pPr algn="just">
              <a:lnSpc>
                <a:spcPct val="150000"/>
              </a:lnSpc>
              <a:spcBef>
                <a:spcPct val="0"/>
              </a:spcBef>
            </a:pPr>
            <a:r>
              <a:rPr lang="en-US" altLang="en-US" b="1" i="1" kern="0" dirty="0">
                <a:solidFill>
                  <a:srgbClr val="050505"/>
                </a:solidFill>
                <a:latin typeface="+mn-lt"/>
              </a:rPr>
              <a:t>Non-Payment of Arbitral Awards: </a:t>
            </a:r>
            <a:r>
              <a:rPr lang="en-US" altLang="en-US" kern="0" dirty="0">
                <a:solidFill>
                  <a:srgbClr val="050505"/>
                </a:solidFill>
                <a:latin typeface="+mn-lt"/>
              </a:rPr>
              <a:t>Delays or refusals in honoring awards strain financial resources of operators. This affects cash flows and project sustainability.</a:t>
            </a:r>
          </a:p>
          <a:p>
            <a:pPr algn="just">
              <a:lnSpc>
                <a:spcPct val="150000"/>
              </a:lnSpc>
              <a:spcBef>
                <a:spcPct val="0"/>
              </a:spcBef>
            </a:pPr>
            <a:r>
              <a:rPr lang="en-US" altLang="en-US" b="1" i="1" kern="0" dirty="0">
                <a:solidFill>
                  <a:srgbClr val="050505"/>
                </a:solidFill>
                <a:latin typeface="+mn-lt"/>
              </a:rPr>
              <a:t>Disclosure from Arbitrators and reliance of IBA guidelines to avoid conflict of interest: </a:t>
            </a:r>
            <a:r>
              <a:rPr lang="en-US" altLang="en-US" kern="0" dirty="0">
                <a:solidFill>
                  <a:srgbClr val="050505"/>
                </a:solidFill>
                <a:latin typeface="+mn-lt"/>
              </a:rPr>
              <a:t>to ensure impartiality and independence of arbitrators. Updated in 2024 to address modern concerns such as third-party funding, social media presence, and organizational structures of law firms. </a:t>
            </a:r>
          </a:p>
          <a:p>
            <a:pPr algn="just">
              <a:lnSpc>
                <a:spcPct val="150000"/>
              </a:lnSpc>
              <a:spcBef>
                <a:spcPct val="0"/>
              </a:spcBef>
            </a:pPr>
            <a:r>
              <a:rPr lang="en-US" altLang="en-US" b="1" i="1" kern="0" dirty="0">
                <a:solidFill>
                  <a:srgbClr val="050505"/>
                </a:solidFill>
                <a:latin typeface="+mn-lt"/>
              </a:rPr>
              <a:t>IBA Rules on the Taking of Evidence in International Arbitration (2020)</a:t>
            </a:r>
            <a:r>
              <a:rPr lang="en-US" altLang="en-US" i="1" kern="0" dirty="0">
                <a:solidFill>
                  <a:srgbClr val="050505"/>
                </a:solidFill>
                <a:latin typeface="+mn-lt"/>
              </a:rPr>
              <a:t>: </a:t>
            </a:r>
            <a:r>
              <a:rPr lang="en-US" altLang="en-US" kern="0" dirty="0">
                <a:solidFill>
                  <a:srgbClr val="050505"/>
                </a:solidFill>
                <a:latin typeface="+mn-lt"/>
              </a:rPr>
              <a:t>Offer procedures for the efficient and fair taking of evidence, aspects like document production, witness testimony, expert reports, and inspections. </a:t>
            </a:r>
          </a:p>
          <a:p>
            <a:pPr algn="just">
              <a:lnSpc>
                <a:spcPct val="150000"/>
              </a:lnSpc>
              <a:spcBef>
                <a:spcPct val="0"/>
              </a:spcBef>
            </a:pPr>
            <a:r>
              <a:rPr lang="en-US" altLang="en-US" b="1" i="1" kern="0" dirty="0">
                <a:solidFill>
                  <a:srgbClr val="050505"/>
                </a:solidFill>
                <a:latin typeface="+mn-lt"/>
              </a:rPr>
              <a:t>IBA guidelines on virtual hearing: </a:t>
            </a:r>
            <a:r>
              <a:rPr lang="en-US" altLang="en-US" kern="0" dirty="0">
                <a:solidFill>
                  <a:srgbClr val="050505"/>
                </a:solidFill>
                <a:latin typeface="+mn-lt"/>
              </a:rPr>
              <a:t>There is deliberation on virtual hearings and guidelines on admissibility of illegally obtained evidence has also been provided.</a:t>
            </a:r>
          </a:p>
        </p:txBody>
      </p:sp>
    </p:spTree>
    <p:extLst>
      <p:ext uri="{BB962C8B-B14F-4D97-AF65-F5344CB8AC3E}">
        <p14:creationId xmlns:p14="http://schemas.microsoft.com/office/powerpoint/2010/main" val="33041560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481</TotalTime>
  <Words>5382</Words>
  <Application>Microsoft Office PowerPoint</Application>
  <PresentationFormat>Widescreen</PresentationFormat>
  <Paragraphs>337</Paragraphs>
  <Slides>33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Anton</vt:lpstr>
      <vt:lpstr>Aptos</vt:lpstr>
      <vt:lpstr>Aptos Display</vt:lpstr>
      <vt:lpstr>Arial</vt:lpstr>
      <vt:lpstr>Bookman Old Style</vt:lpstr>
      <vt:lpstr>Lato</vt:lpstr>
      <vt:lpstr>Poppins Medium</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1</dc:creator>
  <cp:lastModifiedBy>Highway operators</cp:lastModifiedBy>
  <cp:revision>71</cp:revision>
  <dcterms:created xsi:type="dcterms:W3CDTF">2025-02-17T03:12:44Z</dcterms:created>
  <dcterms:modified xsi:type="dcterms:W3CDTF">2025-05-26T08:32:58Z</dcterms:modified>
</cp:coreProperties>
</file>