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68" r:id="rId2"/>
    <p:sldId id="269" r:id="rId3"/>
    <p:sldId id="2147469874" r:id="rId4"/>
    <p:sldId id="2147469873" r:id="rId5"/>
    <p:sldId id="2147469871" r:id="rId6"/>
    <p:sldId id="2147469875" r:id="rId7"/>
    <p:sldId id="2147469876" r:id="rId8"/>
  </p:sldIdLst>
  <p:sldSz cx="12192000" cy="6858000"/>
  <p:notesSz cx="6889750" cy="100218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EC314D-E375-48DC-AD97-202674CAB0D2}" v="1" dt="2025-05-06T04:53:35.514"/>
    <p1510:client id="{548D2A80-1E3B-43E1-B63E-4F746A1A89B8}" v="11" dt="2025-05-05T11:38:30.3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880" autoAdjust="0"/>
  </p:normalViewPr>
  <p:slideViewPr>
    <p:cSldViewPr snapToGrid="0">
      <p:cViewPr varScale="1">
        <p:scale>
          <a:sx n="72" d="100"/>
          <a:sy n="72" d="100"/>
        </p:scale>
        <p:origin x="998"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5558" cy="502835"/>
          </a:xfrm>
          <a:prstGeom prst="rect">
            <a:avLst/>
          </a:prstGeom>
        </p:spPr>
        <p:txBody>
          <a:bodyPr vert="horz" lIns="96634" tIns="48317" rIns="96634" bIns="48317" rtlCol="0"/>
          <a:lstStyle>
            <a:lvl1pPr algn="l">
              <a:defRPr sz="1300"/>
            </a:lvl1pPr>
          </a:lstStyle>
          <a:p>
            <a:endParaRPr lang="en-IN"/>
          </a:p>
        </p:txBody>
      </p:sp>
      <p:sp>
        <p:nvSpPr>
          <p:cNvPr id="3" name="Date Placeholder 2"/>
          <p:cNvSpPr>
            <a:spLocks noGrp="1"/>
          </p:cNvSpPr>
          <p:nvPr>
            <p:ph type="dt" idx="1"/>
          </p:nvPr>
        </p:nvSpPr>
        <p:spPr>
          <a:xfrm>
            <a:off x="3902597" y="0"/>
            <a:ext cx="2985558" cy="502835"/>
          </a:xfrm>
          <a:prstGeom prst="rect">
            <a:avLst/>
          </a:prstGeom>
        </p:spPr>
        <p:txBody>
          <a:bodyPr vert="horz" lIns="96634" tIns="48317" rIns="96634" bIns="48317" rtlCol="0"/>
          <a:lstStyle>
            <a:lvl1pPr algn="r">
              <a:defRPr sz="1300"/>
            </a:lvl1pPr>
          </a:lstStyle>
          <a:p>
            <a:fld id="{67D41588-F68D-4E94-A379-2F5488A4236C}" type="datetimeFigureOut">
              <a:rPr lang="en-IN" smtClean="0"/>
              <a:t>13-05-2025</a:t>
            </a:fld>
            <a:endParaRPr lang="en-IN"/>
          </a:p>
        </p:txBody>
      </p:sp>
      <p:sp>
        <p:nvSpPr>
          <p:cNvPr id="4" name="Slide Image Placeholder 3"/>
          <p:cNvSpPr>
            <a:spLocks noGrp="1" noRot="1" noChangeAspect="1"/>
          </p:cNvSpPr>
          <p:nvPr>
            <p:ph type="sldImg" idx="2"/>
          </p:nvPr>
        </p:nvSpPr>
        <p:spPr>
          <a:xfrm>
            <a:off x="438150" y="1252538"/>
            <a:ext cx="6013450" cy="3382962"/>
          </a:xfrm>
          <a:prstGeom prst="rect">
            <a:avLst/>
          </a:prstGeom>
          <a:noFill/>
          <a:ln w="12700">
            <a:solidFill>
              <a:prstClr val="black"/>
            </a:solidFill>
          </a:ln>
        </p:spPr>
        <p:txBody>
          <a:bodyPr vert="horz" lIns="96634" tIns="48317" rIns="96634" bIns="48317" rtlCol="0" anchor="ctr"/>
          <a:lstStyle/>
          <a:p>
            <a:endParaRPr lang="en-IN"/>
          </a:p>
        </p:txBody>
      </p:sp>
      <p:sp>
        <p:nvSpPr>
          <p:cNvPr id="5" name="Notes Placeholder 4"/>
          <p:cNvSpPr>
            <a:spLocks noGrp="1"/>
          </p:cNvSpPr>
          <p:nvPr>
            <p:ph type="body" sz="quarter" idx="3"/>
          </p:nvPr>
        </p:nvSpPr>
        <p:spPr>
          <a:xfrm>
            <a:off x="688975" y="4823034"/>
            <a:ext cx="5511800" cy="3946118"/>
          </a:xfrm>
          <a:prstGeom prst="rect">
            <a:avLst/>
          </a:prstGeom>
        </p:spPr>
        <p:txBody>
          <a:bodyPr vert="horz" lIns="96634" tIns="48317" rIns="96634" bIns="4831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9519055"/>
            <a:ext cx="2985558" cy="502834"/>
          </a:xfrm>
          <a:prstGeom prst="rect">
            <a:avLst/>
          </a:prstGeom>
        </p:spPr>
        <p:txBody>
          <a:bodyPr vert="horz" lIns="96634" tIns="48317" rIns="96634" bIns="48317" rtlCol="0" anchor="b"/>
          <a:lstStyle>
            <a:lvl1pPr algn="l">
              <a:defRPr sz="1300"/>
            </a:lvl1pPr>
          </a:lstStyle>
          <a:p>
            <a:endParaRPr lang="en-IN"/>
          </a:p>
        </p:txBody>
      </p:sp>
      <p:sp>
        <p:nvSpPr>
          <p:cNvPr id="7" name="Slide Number Placeholder 6"/>
          <p:cNvSpPr>
            <a:spLocks noGrp="1"/>
          </p:cNvSpPr>
          <p:nvPr>
            <p:ph type="sldNum" sz="quarter" idx="5"/>
          </p:nvPr>
        </p:nvSpPr>
        <p:spPr>
          <a:xfrm>
            <a:off x="3902597" y="9519055"/>
            <a:ext cx="2985558" cy="502834"/>
          </a:xfrm>
          <a:prstGeom prst="rect">
            <a:avLst/>
          </a:prstGeom>
        </p:spPr>
        <p:txBody>
          <a:bodyPr vert="horz" lIns="96634" tIns="48317" rIns="96634" bIns="48317" rtlCol="0" anchor="b"/>
          <a:lstStyle>
            <a:lvl1pPr algn="r">
              <a:defRPr sz="1300"/>
            </a:lvl1pPr>
          </a:lstStyle>
          <a:p>
            <a:fld id="{54B2F5F4-0280-4FCC-A231-62832856E4C6}" type="slidenum">
              <a:rPr lang="en-IN" smtClean="0"/>
              <a:t>‹#›</a:t>
            </a:fld>
            <a:endParaRPr lang="en-IN"/>
          </a:p>
        </p:txBody>
      </p:sp>
    </p:spTree>
    <p:extLst>
      <p:ext uri="{BB962C8B-B14F-4D97-AF65-F5344CB8AC3E}">
        <p14:creationId xmlns:p14="http://schemas.microsoft.com/office/powerpoint/2010/main" val="39583464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0C617-EED9-F261-558E-8106F574BFE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1D63E41E-F25C-A82F-58C9-721417D0C4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CF0C0CED-28E9-70AD-83E9-616CD479670C}"/>
              </a:ext>
            </a:extLst>
          </p:cNvPr>
          <p:cNvSpPr>
            <a:spLocks noGrp="1"/>
          </p:cNvSpPr>
          <p:nvPr>
            <p:ph type="dt" sz="half" idx="10"/>
          </p:nvPr>
        </p:nvSpPr>
        <p:spPr/>
        <p:txBody>
          <a:bodyPr/>
          <a:lstStyle/>
          <a:p>
            <a:fld id="{68C91819-A611-4F24-AE25-32F04B34BE8D}" type="datetimeFigureOut">
              <a:rPr lang="en-IN" smtClean="0"/>
              <a:t>13-05-2025</a:t>
            </a:fld>
            <a:endParaRPr lang="en-IN"/>
          </a:p>
        </p:txBody>
      </p:sp>
      <p:sp>
        <p:nvSpPr>
          <p:cNvPr id="5" name="Footer Placeholder 4">
            <a:extLst>
              <a:ext uri="{FF2B5EF4-FFF2-40B4-BE49-F238E27FC236}">
                <a16:creationId xmlns:a16="http://schemas.microsoft.com/office/drawing/2014/main" id="{4A21A1F3-0194-78C0-A722-EB147FDBC04B}"/>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EC22AA7E-7EC0-2362-14FE-E6278BB2AC62}"/>
              </a:ext>
            </a:extLst>
          </p:cNvPr>
          <p:cNvSpPr>
            <a:spLocks noGrp="1"/>
          </p:cNvSpPr>
          <p:nvPr>
            <p:ph type="sldNum" sz="quarter" idx="12"/>
          </p:nvPr>
        </p:nvSpPr>
        <p:spPr/>
        <p:txBody>
          <a:bodyPr/>
          <a:lstStyle/>
          <a:p>
            <a:fld id="{41D61AD3-4BF8-4CA7-AA8A-02F0B48F50A1}" type="slidenum">
              <a:rPr lang="en-IN" smtClean="0"/>
              <a:t>‹#›</a:t>
            </a:fld>
            <a:endParaRPr lang="en-IN"/>
          </a:p>
        </p:txBody>
      </p:sp>
    </p:spTree>
    <p:extLst>
      <p:ext uri="{BB962C8B-B14F-4D97-AF65-F5344CB8AC3E}">
        <p14:creationId xmlns:p14="http://schemas.microsoft.com/office/powerpoint/2010/main" val="36403863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69848-6607-124F-6CD7-4ED98576C949}"/>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D1192BE2-6248-2458-7B11-15B43A6EE46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524ABC4A-71BF-B5B3-053B-B89C9F67E854}"/>
              </a:ext>
            </a:extLst>
          </p:cNvPr>
          <p:cNvSpPr>
            <a:spLocks noGrp="1"/>
          </p:cNvSpPr>
          <p:nvPr>
            <p:ph type="dt" sz="half" idx="10"/>
          </p:nvPr>
        </p:nvSpPr>
        <p:spPr/>
        <p:txBody>
          <a:bodyPr/>
          <a:lstStyle/>
          <a:p>
            <a:fld id="{68C91819-A611-4F24-AE25-32F04B34BE8D}" type="datetimeFigureOut">
              <a:rPr lang="en-IN" smtClean="0"/>
              <a:t>13-05-2025</a:t>
            </a:fld>
            <a:endParaRPr lang="en-IN"/>
          </a:p>
        </p:txBody>
      </p:sp>
      <p:sp>
        <p:nvSpPr>
          <p:cNvPr id="5" name="Footer Placeholder 4">
            <a:extLst>
              <a:ext uri="{FF2B5EF4-FFF2-40B4-BE49-F238E27FC236}">
                <a16:creationId xmlns:a16="http://schemas.microsoft.com/office/drawing/2014/main" id="{9C378425-63D2-CB2A-6E2C-2731CBB5F93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A350C22E-D89C-C61B-1E09-0DB26BACC70C}"/>
              </a:ext>
            </a:extLst>
          </p:cNvPr>
          <p:cNvSpPr>
            <a:spLocks noGrp="1"/>
          </p:cNvSpPr>
          <p:nvPr>
            <p:ph type="sldNum" sz="quarter" idx="12"/>
          </p:nvPr>
        </p:nvSpPr>
        <p:spPr/>
        <p:txBody>
          <a:bodyPr/>
          <a:lstStyle/>
          <a:p>
            <a:fld id="{41D61AD3-4BF8-4CA7-AA8A-02F0B48F50A1}" type="slidenum">
              <a:rPr lang="en-IN" smtClean="0"/>
              <a:t>‹#›</a:t>
            </a:fld>
            <a:endParaRPr lang="en-IN"/>
          </a:p>
        </p:txBody>
      </p:sp>
    </p:spTree>
    <p:extLst>
      <p:ext uri="{BB962C8B-B14F-4D97-AF65-F5344CB8AC3E}">
        <p14:creationId xmlns:p14="http://schemas.microsoft.com/office/powerpoint/2010/main" val="23273224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63D7AF6-6AAD-548E-0FE7-272F809AF26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D7FFABDA-2F00-CE16-A6BA-6E65128920C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AA2EC25-6DDD-B53D-FC88-B6850278430C}"/>
              </a:ext>
            </a:extLst>
          </p:cNvPr>
          <p:cNvSpPr>
            <a:spLocks noGrp="1"/>
          </p:cNvSpPr>
          <p:nvPr>
            <p:ph type="dt" sz="half" idx="10"/>
          </p:nvPr>
        </p:nvSpPr>
        <p:spPr/>
        <p:txBody>
          <a:bodyPr/>
          <a:lstStyle/>
          <a:p>
            <a:fld id="{68C91819-A611-4F24-AE25-32F04B34BE8D}" type="datetimeFigureOut">
              <a:rPr lang="en-IN" smtClean="0"/>
              <a:t>13-05-2025</a:t>
            </a:fld>
            <a:endParaRPr lang="en-IN"/>
          </a:p>
        </p:txBody>
      </p:sp>
      <p:sp>
        <p:nvSpPr>
          <p:cNvPr id="5" name="Footer Placeholder 4">
            <a:extLst>
              <a:ext uri="{FF2B5EF4-FFF2-40B4-BE49-F238E27FC236}">
                <a16:creationId xmlns:a16="http://schemas.microsoft.com/office/drawing/2014/main" id="{46DCDB32-DD64-E46C-B449-DC7D13572166}"/>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E861E88A-18FD-B1B8-B182-32B61F59CB44}"/>
              </a:ext>
            </a:extLst>
          </p:cNvPr>
          <p:cNvSpPr>
            <a:spLocks noGrp="1"/>
          </p:cNvSpPr>
          <p:nvPr>
            <p:ph type="sldNum" sz="quarter" idx="12"/>
          </p:nvPr>
        </p:nvSpPr>
        <p:spPr/>
        <p:txBody>
          <a:bodyPr/>
          <a:lstStyle/>
          <a:p>
            <a:fld id="{41D61AD3-4BF8-4CA7-AA8A-02F0B48F50A1}" type="slidenum">
              <a:rPr lang="en-IN" smtClean="0"/>
              <a:t>‹#›</a:t>
            </a:fld>
            <a:endParaRPr lang="en-IN"/>
          </a:p>
        </p:txBody>
      </p:sp>
    </p:spTree>
    <p:extLst>
      <p:ext uri="{BB962C8B-B14F-4D97-AF65-F5344CB8AC3E}">
        <p14:creationId xmlns:p14="http://schemas.microsoft.com/office/powerpoint/2010/main" val="1775032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5B861-BDFF-BB73-A965-C64DD314CDD4}"/>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2112E409-D7FD-5306-72FB-B0FD413F872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53E7581A-0966-AB12-5A4F-C080CFCCF3F7}"/>
              </a:ext>
            </a:extLst>
          </p:cNvPr>
          <p:cNvSpPr>
            <a:spLocks noGrp="1"/>
          </p:cNvSpPr>
          <p:nvPr>
            <p:ph type="dt" sz="half" idx="10"/>
          </p:nvPr>
        </p:nvSpPr>
        <p:spPr/>
        <p:txBody>
          <a:bodyPr/>
          <a:lstStyle/>
          <a:p>
            <a:fld id="{68C91819-A611-4F24-AE25-32F04B34BE8D}" type="datetimeFigureOut">
              <a:rPr lang="en-IN" smtClean="0"/>
              <a:t>13-05-2025</a:t>
            </a:fld>
            <a:endParaRPr lang="en-IN"/>
          </a:p>
        </p:txBody>
      </p:sp>
      <p:sp>
        <p:nvSpPr>
          <p:cNvPr id="5" name="Footer Placeholder 4">
            <a:extLst>
              <a:ext uri="{FF2B5EF4-FFF2-40B4-BE49-F238E27FC236}">
                <a16:creationId xmlns:a16="http://schemas.microsoft.com/office/drawing/2014/main" id="{30D46211-9229-C1E5-79B4-1F5D953447B8}"/>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7AD458D3-FBDB-6435-7438-C19CFC8D1F74}"/>
              </a:ext>
            </a:extLst>
          </p:cNvPr>
          <p:cNvSpPr>
            <a:spLocks noGrp="1"/>
          </p:cNvSpPr>
          <p:nvPr>
            <p:ph type="sldNum" sz="quarter" idx="12"/>
          </p:nvPr>
        </p:nvSpPr>
        <p:spPr/>
        <p:txBody>
          <a:bodyPr/>
          <a:lstStyle/>
          <a:p>
            <a:fld id="{41D61AD3-4BF8-4CA7-AA8A-02F0B48F50A1}" type="slidenum">
              <a:rPr lang="en-IN" smtClean="0"/>
              <a:t>‹#›</a:t>
            </a:fld>
            <a:endParaRPr lang="en-IN"/>
          </a:p>
        </p:txBody>
      </p:sp>
    </p:spTree>
    <p:extLst>
      <p:ext uri="{BB962C8B-B14F-4D97-AF65-F5344CB8AC3E}">
        <p14:creationId xmlns:p14="http://schemas.microsoft.com/office/powerpoint/2010/main" val="2146948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281D8-BC04-745E-AC74-17EBAE1A3D4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6DF6E7F3-A1E7-8706-7BC1-AEE8257761D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4177A95-342C-7BE0-8788-11E50BCA3B50}"/>
              </a:ext>
            </a:extLst>
          </p:cNvPr>
          <p:cNvSpPr>
            <a:spLocks noGrp="1"/>
          </p:cNvSpPr>
          <p:nvPr>
            <p:ph type="dt" sz="half" idx="10"/>
          </p:nvPr>
        </p:nvSpPr>
        <p:spPr/>
        <p:txBody>
          <a:bodyPr/>
          <a:lstStyle/>
          <a:p>
            <a:fld id="{68C91819-A611-4F24-AE25-32F04B34BE8D}" type="datetimeFigureOut">
              <a:rPr lang="en-IN" smtClean="0"/>
              <a:t>13-05-2025</a:t>
            </a:fld>
            <a:endParaRPr lang="en-IN"/>
          </a:p>
        </p:txBody>
      </p:sp>
      <p:sp>
        <p:nvSpPr>
          <p:cNvPr id="5" name="Footer Placeholder 4">
            <a:extLst>
              <a:ext uri="{FF2B5EF4-FFF2-40B4-BE49-F238E27FC236}">
                <a16:creationId xmlns:a16="http://schemas.microsoft.com/office/drawing/2014/main" id="{04C55161-04EE-B850-FB64-38AC246C7B4C}"/>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7F033A99-3135-1F09-DE65-519C5F32733A}"/>
              </a:ext>
            </a:extLst>
          </p:cNvPr>
          <p:cNvSpPr>
            <a:spLocks noGrp="1"/>
          </p:cNvSpPr>
          <p:nvPr>
            <p:ph type="sldNum" sz="quarter" idx="12"/>
          </p:nvPr>
        </p:nvSpPr>
        <p:spPr/>
        <p:txBody>
          <a:bodyPr/>
          <a:lstStyle/>
          <a:p>
            <a:fld id="{41D61AD3-4BF8-4CA7-AA8A-02F0B48F50A1}" type="slidenum">
              <a:rPr lang="en-IN" smtClean="0"/>
              <a:t>‹#›</a:t>
            </a:fld>
            <a:endParaRPr lang="en-IN"/>
          </a:p>
        </p:txBody>
      </p:sp>
    </p:spTree>
    <p:extLst>
      <p:ext uri="{BB962C8B-B14F-4D97-AF65-F5344CB8AC3E}">
        <p14:creationId xmlns:p14="http://schemas.microsoft.com/office/powerpoint/2010/main" val="113104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94083-F9CE-A477-6C87-EB2F59AB582B}"/>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A182421A-8946-6451-AD2E-19A33348CDF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BD525458-CE85-30A7-12E1-A040DAFBB0E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E536DCF1-05FE-34B7-E367-B8398A2DBEA4}"/>
              </a:ext>
            </a:extLst>
          </p:cNvPr>
          <p:cNvSpPr>
            <a:spLocks noGrp="1"/>
          </p:cNvSpPr>
          <p:nvPr>
            <p:ph type="dt" sz="half" idx="10"/>
          </p:nvPr>
        </p:nvSpPr>
        <p:spPr/>
        <p:txBody>
          <a:bodyPr/>
          <a:lstStyle/>
          <a:p>
            <a:fld id="{68C91819-A611-4F24-AE25-32F04B34BE8D}" type="datetimeFigureOut">
              <a:rPr lang="en-IN" smtClean="0"/>
              <a:t>13-05-2025</a:t>
            </a:fld>
            <a:endParaRPr lang="en-IN"/>
          </a:p>
        </p:txBody>
      </p:sp>
      <p:sp>
        <p:nvSpPr>
          <p:cNvPr id="6" name="Footer Placeholder 5">
            <a:extLst>
              <a:ext uri="{FF2B5EF4-FFF2-40B4-BE49-F238E27FC236}">
                <a16:creationId xmlns:a16="http://schemas.microsoft.com/office/drawing/2014/main" id="{453A5078-DAF9-E770-6019-E6B54FE05C35}"/>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E193259F-1575-ECD6-6BC9-26B7EFDC756B}"/>
              </a:ext>
            </a:extLst>
          </p:cNvPr>
          <p:cNvSpPr>
            <a:spLocks noGrp="1"/>
          </p:cNvSpPr>
          <p:nvPr>
            <p:ph type="sldNum" sz="quarter" idx="12"/>
          </p:nvPr>
        </p:nvSpPr>
        <p:spPr/>
        <p:txBody>
          <a:bodyPr/>
          <a:lstStyle/>
          <a:p>
            <a:fld id="{41D61AD3-4BF8-4CA7-AA8A-02F0B48F50A1}" type="slidenum">
              <a:rPr lang="en-IN" smtClean="0"/>
              <a:t>‹#›</a:t>
            </a:fld>
            <a:endParaRPr lang="en-IN"/>
          </a:p>
        </p:txBody>
      </p:sp>
    </p:spTree>
    <p:extLst>
      <p:ext uri="{BB962C8B-B14F-4D97-AF65-F5344CB8AC3E}">
        <p14:creationId xmlns:p14="http://schemas.microsoft.com/office/powerpoint/2010/main" val="151397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DFF23-5A93-0AE8-522E-DD046F475D45}"/>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3C06CD73-122B-CC1B-D909-0AF733B389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F43B9A4-1B8F-DF9D-4E8E-8D997BDAA30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49162F1A-AD24-1B1D-523E-C9A7CF93FDA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0FC4C1C-E40F-B201-1616-70B0100F1BD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E5738278-E50B-9862-B0CE-213D831FC573}"/>
              </a:ext>
            </a:extLst>
          </p:cNvPr>
          <p:cNvSpPr>
            <a:spLocks noGrp="1"/>
          </p:cNvSpPr>
          <p:nvPr>
            <p:ph type="dt" sz="half" idx="10"/>
          </p:nvPr>
        </p:nvSpPr>
        <p:spPr/>
        <p:txBody>
          <a:bodyPr/>
          <a:lstStyle/>
          <a:p>
            <a:fld id="{68C91819-A611-4F24-AE25-32F04B34BE8D}" type="datetimeFigureOut">
              <a:rPr lang="en-IN" smtClean="0"/>
              <a:t>13-05-2025</a:t>
            </a:fld>
            <a:endParaRPr lang="en-IN"/>
          </a:p>
        </p:txBody>
      </p:sp>
      <p:sp>
        <p:nvSpPr>
          <p:cNvPr id="8" name="Footer Placeholder 7">
            <a:extLst>
              <a:ext uri="{FF2B5EF4-FFF2-40B4-BE49-F238E27FC236}">
                <a16:creationId xmlns:a16="http://schemas.microsoft.com/office/drawing/2014/main" id="{76B9B5C8-85E4-7284-C710-1912704E620E}"/>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AF4A73EF-D951-8FDC-481A-C2196674F503}"/>
              </a:ext>
            </a:extLst>
          </p:cNvPr>
          <p:cNvSpPr>
            <a:spLocks noGrp="1"/>
          </p:cNvSpPr>
          <p:nvPr>
            <p:ph type="sldNum" sz="quarter" idx="12"/>
          </p:nvPr>
        </p:nvSpPr>
        <p:spPr/>
        <p:txBody>
          <a:bodyPr/>
          <a:lstStyle/>
          <a:p>
            <a:fld id="{41D61AD3-4BF8-4CA7-AA8A-02F0B48F50A1}" type="slidenum">
              <a:rPr lang="en-IN" smtClean="0"/>
              <a:t>‹#›</a:t>
            </a:fld>
            <a:endParaRPr lang="en-IN"/>
          </a:p>
        </p:txBody>
      </p:sp>
    </p:spTree>
    <p:extLst>
      <p:ext uri="{BB962C8B-B14F-4D97-AF65-F5344CB8AC3E}">
        <p14:creationId xmlns:p14="http://schemas.microsoft.com/office/powerpoint/2010/main" val="30519391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0FED5-9CB0-6F5F-29F7-A7CEE27077B4}"/>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6F838D80-49F8-A36A-F907-FF416A3316A1}"/>
              </a:ext>
            </a:extLst>
          </p:cNvPr>
          <p:cNvSpPr>
            <a:spLocks noGrp="1"/>
          </p:cNvSpPr>
          <p:nvPr>
            <p:ph type="dt" sz="half" idx="10"/>
          </p:nvPr>
        </p:nvSpPr>
        <p:spPr/>
        <p:txBody>
          <a:bodyPr/>
          <a:lstStyle/>
          <a:p>
            <a:fld id="{68C91819-A611-4F24-AE25-32F04B34BE8D}" type="datetimeFigureOut">
              <a:rPr lang="en-IN" smtClean="0"/>
              <a:t>13-05-2025</a:t>
            </a:fld>
            <a:endParaRPr lang="en-IN"/>
          </a:p>
        </p:txBody>
      </p:sp>
      <p:sp>
        <p:nvSpPr>
          <p:cNvPr id="4" name="Footer Placeholder 3">
            <a:extLst>
              <a:ext uri="{FF2B5EF4-FFF2-40B4-BE49-F238E27FC236}">
                <a16:creationId xmlns:a16="http://schemas.microsoft.com/office/drawing/2014/main" id="{78DB3F9D-7035-A51D-8F7A-2B6BFBC6E482}"/>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5C13DE04-7F6A-5525-E8AE-94FA79A4C47C}"/>
              </a:ext>
            </a:extLst>
          </p:cNvPr>
          <p:cNvSpPr>
            <a:spLocks noGrp="1"/>
          </p:cNvSpPr>
          <p:nvPr>
            <p:ph type="sldNum" sz="quarter" idx="12"/>
          </p:nvPr>
        </p:nvSpPr>
        <p:spPr/>
        <p:txBody>
          <a:bodyPr/>
          <a:lstStyle/>
          <a:p>
            <a:fld id="{41D61AD3-4BF8-4CA7-AA8A-02F0B48F50A1}" type="slidenum">
              <a:rPr lang="en-IN" smtClean="0"/>
              <a:t>‹#›</a:t>
            </a:fld>
            <a:endParaRPr lang="en-IN"/>
          </a:p>
        </p:txBody>
      </p:sp>
    </p:spTree>
    <p:extLst>
      <p:ext uri="{BB962C8B-B14F-4D97-AF65-F5344CB8AC3E}">
        <p14:creationId xmlns:p14="http://schemas.microsoft.com/office/powerpoint/2010/main" val="4904041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EC8A5B-9A23-DEA1-BA39-9E71E4546C15}"/>
              </a:ext>
            </a:extLst>
          </p:cNvPr>
          <p:cNvSpPr>
            <a:spLocks noGrp="1"/>
          </p:cNvSpPr>
          <p:nvPr>
            <p:ph type="dt" sz="half" idx="10"/>
          </p:nvPr>
        </p:nvSpPr>
        <p:spPr/>
        <p:txBody>
          <a:bodyPr/>
          <a:lstStyle/>
          <a:p>
            <a:fld id="{68C91819-A611-4F24-AE25-32F04B34BE8D}" type="datetimeFigureOut">
              <a:rPr lang="en-IN" smtClean="0"/>
              <a:t>13-05-2025</a:t>
            </a:fld>
            <a:endParaRPr lang="en-IN"/>
          </a:p>
        </p:txBody>
      </p:sp>
      <p:sp>
        <p:nvSpPr>
          <p:cNvPr id="3" name="Footer Placeholder 2">
            <a:extLst>
              <a:ext uri="{FF2B5EF4-FFF2-40B4-BE49-F238E27FC236}">
                <a16:creationId xmlns:a16="http://schemas.microsoft.com/office/drawing/2014/main" id="{9EE22F3C-B98E-E37C-C59B-AD8AE56DA432}"/>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ECA01F7D-5F72-0401-90A6-F9CEB51D425C}"/>
              </a:ext>
            </a:extLst>
          </p:cNvPr>
          <p:cNvSpPr>
            <a:spLocks noGrp="1"/>
          </p:cNvSpPr>
          <p:nvPr>
            <p:ph type="sldNum" sz="quarter" idx="12"/>
          </p:nvPr>
        </p:nvSpPr>
        <p:spPr/>
        <p:txBody>
          <a:bodyPr/>
          <a:lstStyle/>
          <a:p>
            <a:fld id="{41D61AD3-4BF8-4CA7-AA8A-02F0B48F50A1}" type="slidenum">
              <a:rPr lang="en-IN" smtClean="0"/>
              <a:t>‹#›</a:t>
            </a:fld>
            <a:endParaRPr lang="en-IN"/>
          </a:p>
        </p:txBody>
      </p:sp>
    </p:spTree>
    <p:extLst>
      <p:ext uri="{BB962C8B-B14F-4D97-AF65-F5344CB8AC3E}">
        <p14:creationId xmlns:p14="http://schemas.microsoft.com/office/powerpoint/2010/main" val="2433772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3A1F7-751F-80FB-C572-806AD47FED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3E3C9EB4-B924-F43C-F870-B4FB3D88E95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95261CB9-6780-5F36-1352-BE0E0115CD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8E412B-E305-3FDA-6B0C-E58A9FC7A16D}"/>
              </a:ext>
            </a:extLst>
          </p:cNvPr>
          <p:cNvSpPr>
            <a:spLocks noGrp="1"/>
          </p:cNvSpPr>
          <p:nvPr>
            <p:ph type="dt" sz="half" idx="10"/>
          </p:nvPr>
        </p:nvSpPr>
        <p:spPr/>
        <p:txBody>
          <a:bodyPr/>
          <a:lstStyle/>
          <a:p>
            <a:fld id="{68C91819-A611-4F24-AE25-32F04B34BE8D}" type="datetimeFigureOut">
              <a:rPr lang="en-IN" smtClean="0"/>
              <a:t>13-05-2025</a:t>
            </a:fld>
            <a:endParaRPr lang="en-IN"/>
          </a:p>
        </p:txBody>
      </p:sp>
      <p:sp>
        <p:nvSpPr>
          <p:cNvPr id="6" name="Footer Placeholder 5">
            <a:extLst>
              <a:ext uri="{FF2B5EF4-FFF2-40B4-BE49-F238E27FC236}">
                <a16:creationId xmlns:a16="http://schemas.microsoft.com/office/drawing/2014/main" id="{7F315A68-A435-7CB7-A15A-958C5B7667A3}"/>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0C43B754-0D14-F3B0-3CF6-E61402EDC818}"/>
              </a:ext>
            </a:extLst>
          </p:cNvPr>
          <p:cNvSpPr>
            <a:spLocks noGrp="1"/>
          </p:cNvSpPr>
          <p:nvPr>
            <p:ph type="sldNum" sz="quarter" idx="12"/>
          </p:nvPr>
        </p:nvSpPr>
        <p:spPr/>
        <p:txBody>
          <a:bodyPr/>
          <a:lstStyle/>
          <a:p>
            <a:fld id="{41D61AD3-4BF8-4CA7-AA8A-02F0B48F50A1}" type="slidenum">
              <a:rPr lang="en-IN" smtClean="0"/>
              <a:t>‹#›</a:t>
            </a:fld>
            <a:endParaRPr lang="en-IN"/>
          </a:p>
        </p:txBody>
      </p:sp>
    </p:spTree>
    <p:extLst>
      <p:ext uri="{BB962C8B-B14F-4D97-AF65-F5344CB8AC3E}">
        <p14:creationId xmlns:p14="http://schemas.microsoft.com/office/powerpoint/2010/main" val="1876538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917B1-1979-AF0B-E603-F5134F5601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74063D98-E4C8-4CDF-F9D6-A0C7C2AE94C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64E83DBA-B0C3-C084-6E48-521568DD18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3DB8B6-EF92-A823-BCD2-73B1CACE1E87}"/>
              </a:ext>
            </a:extLst>
          </p:cNvPr>
          <p:cNvSpPr>
            <a:spLocks noGrp="1"/>
          </p:cNvSpPr>
          <p:nvPr>
            <p:ph type="dt" sz="half" idx="10"/>
          </p:nvPr>
        </p:nvSpPr>
        <p:spPr/>
        <p:txBody>
          <a:bodyPr/>
          <a:lstStyle/>
          <a:p>
            <a:fld id="{68C91819-A611-4F24-AE25-32F04B34BE8D}" type="datetimeFigureOut">
              <a:rPr lang="en-IN" smtClean="0"/>
              <a:t>13-05-2025</a:t>
            </a:fld>
            <a:endParaRPr lang="en-IN"/>
          </a:p>
        </p:txBody>
      </p:sp>
      <p:sp>
        <p:nvSpPr>
          <p:cNvPr id="6" name="Footer Placeholder 5">
            <a:extLst>
              <a:ext uri="{FF2B5EF4-FFF2-40B4-BE49-F238E27FC236}">
                <a16:creationId xmlns:a16="http://schemas.microsoft.com/office/drawing/2014/main" id="{425C4E7A-ECB4-5062-7749-AB832BFD9A95}"/>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BD32DBA8-DAD3-6076-91D1-5C4B376B0DD4}"/>
              </a:ext>
            </a:extLst>
          </p:cNvPr>
          <p:cNvSpPr>
            <a:spLocks noGrp="1"/>
          </p:cNvSpPr>
          <p:nvPr>
            <p:ph type="sldNum" sz="quarter" idx="12"/>
          </p:nvPr>
        </p:nvSpPr>
        <p:spPr/>
        <p:txBody>
          <a:bodyPr/>
          <a:lstStyle/>
          <a:p>
            <a:fld id="{41D61AD3-4BF8-4CA7-AA8A-02F0B48F50A1}" type="slidenum">
              <a:rPr lang="en-IN" smtClean="0"/>
              <a:t>‹#›</a:t>
            </a:fld>
            <a:endParaRPr lang="en-IN"/>
          </a:p>
        </p:txBody>
      </p:sp>
    </p:spTree>
    <p:extLst>
      <p:ext uri="{BB962C8B-B14F-4D97-AF65-F5344CB8AC3E}">
        <p14:creationId xmlns:p14="http://schemas.microsoft.com/office/powerpoint/2010/main" val="4107029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0B3B579-1A24-34BC-F12A-43FA2116EAE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7A178072-A10C-B7F4-DEFF-0DBD1BDC75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180AEC05-D0FC-1B7E-62BF-AE97845B1B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8C91819-A611-4F24-AE25-32F04B34BE8D}" type="datetimeFigureOut">
              <a:rPr lang="en-IN" smtClean="0"/>
              <a:t>13-05-2025</a:t>
            </a:fld>
            <a:endParaRPr lang="en-IN"/>
          </a:p>
        </p:txBody>
      </p:sp>
      <p:sp>
        <p:nvSpPr>
          <p:cNvPr id="5" name="Footer Placeholder 4">
            <a:extLst>
              <a:ext uri="{FF2B5EF4-FFF2-40B4-BE49-F238E27FC236}">
                <a16:creationId xmlns:a16="http://schemas.microsoft.com/office/drawing/2014/main" id="{FD80A05A-F310-F7B4-C53E-7B29AB0DD8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IN"/>
          </a:p>
        </p:txBody>
      </p:sp>
      <p:sp>
        <p:nvSpPr>
          <p:cNvPr id="6" name="Slide Number Placeholder 5">
            <a:extLst>
              <a:ext uri="{FF2B5EF4-FFF2-40B4-BE49-F238E27FC236}">
                <a16:creationId xmlns:a16="http://schemas.microsoft.com/office/drawing/2014/main" id="{62A19B10-0BBD-F261-9016-1A2472B968E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1D61AD3-4BF8-4CA7-AA8A-02F0B48F50A1}" type="slidenum">
              <a:rPr lang="en-IN" smtClean="0"/>
              <a:t>‹#›</a:t>
            </a:fld>
            <a:endParaRPr lang="en-IN"/>
          </a:p>
        </p:txBody>
      </p:sp>
    </p:spTree>
    <p:extLst>
      <p:ext uri="{BB962C8B-B14F-4D97-AF65-F5344CB8AC3E}">
        <p14:creationId xmlns:p14="http://schemas.microsoft.com/office/powerpoint/2010/main" val="25424735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B6BB0C6-BADC-8C2B-EE60-5DD8EE43835C}"/>
            </a:ext>
          </a:extLst>
        </p:cNvPr>
        <p:cNvGrpSpPr/>
        <p:nvPr/>
      </p:nvGrpSpPr>
      <p:grpSpPr>
        <a:xfrm>
          <a:off x="0" y="0"/>
          <a:ext cx="0" cy="0"/>
          <a:chOff x="0" y="0"/>
          <a:chExt cx="0" cy="0"/>
        </a:xfrm>
      </p:grpSpPr>
      <p:sp>
        <p:nvSpPr>
          <p:cNvPr id="18" name="Rectangle 17">
            <a:extLst>
              <a:ext uri="{FF2B5EF4-FFF2-40B4-BE49-F238E27FC236}">
                <a16:creationId xmlns:a16="http://schemas.microsoft.com/office/drawing/2014/main" id="{2A0580DC-7FF8-CDBE-23FC-478B944352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white background with many logos&#10;&#10;AI-generated content may be incorrect.">
            <a:extLst>
              <a:ext uri="{FF2B5EF4-FFF2-40B4-BE49-F238E27FC236}">
                <a16:creationId xmlns:a16="http://schemas.microsoft.com/office/drawing/2014/main" id="{5641F820-54AC-0080-2667-A8F1213BA00E}"/>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39F88418-B259-A871-DE98-C47192DBA5C9}"/>
              </a:ext>
            </a:extLst>
          </p:cNvPr>
          <p:cNvSpPr txBox="1"/>
          <p:nvPr/>
        </p:nvSpPr>
        <p:spPr>
          <a:xfrm>
            <a:off x="0" y="2324264"/>
            <a:ext cx="12192000" cy="523220"/>
          </a:xfrm>
          <a:prstGeom prst="rect">
            <a:avLst/>
          </a:prstGeom>
          <a:solidFill>
            <a:schemeClr val="bg1">
              <a:lumMod val="50000"/>
            </a:schemeClr>
          </a:solidFill>
        </p:spPr>
        <p:txBody>
          <a:bodyPr wrap="square" rtlCol="0">
            <a:spAutoFit/>
          </a:bodyPr>
          <a:lstStyle>
            <a:defPPr>
              <a:defRPr lang="en-US"/>
            </a:defPPr>
            <a:lvl1pPr algn="ctr">
              <a:defRPr sz="2800" b="1">
                <a:solidFill>
                  <a:srgbClr val="002060"/>
                </a:solidFill>
                <a:latin typeface="Arial Narrow" pitchFamily="34" charset="0"/>
              </a:defRPr>
            </a:lvl1pPr>
          </a:lstStyle>
          <a:p>
            <a:r>
              <a:rPr lang="en-US" dirty="0"/>
              <a:t>Highway Operators’ Association (I)</a:t>
            </a:r>
          </a:p>
        </p:txBody>
      </p:sp>
      <p:pic>
        <p:nvPicPr>
          <p:cNvPr id="4" name="Picture 3">
            <a:extLst>
              <a:ext uri="{FF2B5EF4-FFF2-40B4-BE49-F238E27FC236}">
                <a16:creationId xmlns:a16="http://schemas.microsoft.com/office/drawing/2014/main" id="{4069CBA0-2282-9809-8027-D46A924D983F}"/>
              </a:ext>
            </a:extLst>
          </p:cNvPr>
          <p:cNvPicPr>
            <a:picLocks noChangeAspect="1"/>
          </p:cNvPicPr>
          <p:nvPr/>
        </p:nvPicPr>
        <p:blipFill>
          <a:blip r:embed="rId3"/>
          <a:stretch>
            <a:fillRect/>
          </a:stretch>
        </p:blipFill>
        <p:spPr>
          <a:xfrm>
            <a:off x="0" y="3036055"/>
            <a:ext cx="12192000" cy="1231105"/>
          </a:xfrm>
          <a:prstGeom prst="rect">
            <a:avLst/>
          </a:prstGeom>
        </p:spPr>
      </p:pic>
      <p:sp>
        <p:nvSpPr>
          <p:cNvPr id="5" name="TextBox 4">
            <a:extLst>
              <a:ext uri="{FF2B5EF4-FFF2-40B4-BE49-F238E27FC236}">
                <a16:creationId xmlns:a16="http://schemas.microsoft.com/office/drawing/2014/main" id="{680E0038-5336-A6BA-86A6-313A39F11E41}"/>
              </a:ext>
            </a:extLst>
          </p:cNvPr>
          <p:cNvSpPr txBox="1"/>
          <p:nvPr/>
        </p:nvSpPr>
        <p:spPr>
          <a:xfrm>
            <a:off x="0" y="4455731"/>
            <a:ext cx="12192000" cy="954107"/>
          </a:xfrm>
          <a:prstGeom prst="rect">
            <a:avLst/>
          </a:prstGeom>
          <a:solidFill>
            <a:schemeClr val="bg1">
              <a:lumMod val="50000"/>
            </a:schemeClr>
          </a:solidFill>
        </p:spPr>
        <p:txBody>
          <a:bodyPr wrap="square" rtlCol="0">
            <a:spAutoFit/>
          </a:bodyPr>
          <a:lstStyle>
            <a:defPPr>
              <a:defRPr lang="en-US"/>
            </a:defPPr>
            <a:lvl1pPr algn="ctr">
              <a:defRPr sz="2800" b="1">
                <a:solidFill>
                  <a:srgbClr val="002060"/>
                </a:solidFill>
                <a:latin typeface="Arial Narrow" pitchFamily="34" charset="0"/>
              </a:defRPr>
            </a:lvl1pPr>
          </a:lstStyle>
          <a:p>
            <a:r>
              <a:rPr lang="en-IN" dirty="0"/>
              <a:t>Navigating the Challenges of Lifetime/ Annual/ Monthly Passes for Highway Operators</a:t>
            </a:r>
          </a:p>
          <a:p>
            <a:r>
              <a:rPr lang="en-US" dirty="0"/>
              <a:t> Meeting 13 May 2025 </a:t>
            </a:r>
          </a:p>
        </p:txBody>
      </p:sp>
    </p:spTree>
    <p:extLst>
      <p:ext uri="{BB962C8B-B14F-4D97-AF65-F5344CB8AC3E}">
        <p14:creationId xmlns:p14="http://schemas.microsoft.com/office/powerpoint/2010/main" val="953378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BC540AE-1D9B-E1CC-F138-4CE57D1E78C3}"/>
            </a:ext>
          </a:extLst>
        </p:cNvPr>
        <p:cNvGrpSpPr/>
        <p:nvPr/>
      </p:nvGrpSpPr>
      <p:grpSpPr>
        <a:xfrm>
          <a:off x="0" y="0"/>
          <a:ext cx="0" cy="0"/>
          <a:chOff x="0" y="0"/>
          <a:chExt cx="0" cy="0"/>
        </a:xfrm>
      </p:grpSpPr>
      <p:sp>
        <p:nvSpPr>
          <p:cNvPr id="18" name="Rectangle 17">
            <a:extLst>
              <a:ext uri="{FF2B5EF4-FFF2-40B4-BE49-F238E27FC236}">
                <a16:creationId xmlns:a16="http://schemas.microsoft.com/office/drawing/2014/main" id="{394E530B-72F0-043D-B588-1CB5226A1C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white background with many logos&#10;&#10;AI-generated content may be incorrect.">
            <a:extLst>
              <a:ext uri="{FF2B5EF4-FFF2-40B4-BE49-F238E27FC236}">
                <a16:creationId xmlns:a16="http://schemas.microsoft.com/office/drawing/2014/main" id="{3DB0B8EC-A818-263F-2DFB-EF96B8C43264}"/>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377B56E2-322F-F108-2DEB-F82F31F31ADE}"/>
              </a:ext>
            </a:extLst>
          </p:cNvPr>
          <p:cNvSpPr txBox="1"/>
          <p:nvPr/>
        </p:nvSpPr>
        <p:spPr>
          <a:xfrm>
            <a:off x="446567" y="233916"/>
            <a:ext cx="10069033" cy="461665"/>
          </a:xfrm>
          <a:prstGeom prst="rect">
            <a:avLst/>
          </a:prstGeom>
          <a:noFill/>
        </p:spPr>
        <p:txBody>
          <a:bodyPr wrap="square" rtlCol="0">
            <a:spAutoFit/>
          </a:bodyPr>
          <a:lstStyle/>
          <a:p>
            <a:pPr algn="ctr"/>
            <a:r>
              <a:rPr lang="en-IN" sz="2400" b="1" dirty="0">
                <a:solidFill>
                  <a:srgbClr val="002060"/>
                </a:solidFill>
                <a:latin typeface="Arial Narrow" panose="020B0606020202030204" pitchFamily="34" charset="0"/>
              </a:rPr>
              <a:t>Index</a:t>
            </a:r>
            <a:endParaRPr lang="en-IN" sz="2400" dirty="0">
              <a:solidFill>
                <a:srgbClr val="002060"/>
              </a:solidFill>
              <a:latin typeface="Arial Narrow" panose="020B0606020202030204" pitchFamily="34" charset="0"/>
            </a:endParaRPr>
          </a:p>
        </p:txBody>
      </p:sp>
      <p:sp>
        <p:nvSpPr>
          <p:cNvPr id="8" name="TextBox 7">
            <a:extLst>
              <a:ext uri="{FF2B5EF4-FFF2-40B4-BE49-F238E27FC236}">
                <a16:creationId xmlns:a16="http://schemas.microsoft.com/office/drawing/2014/main" id="{C357B053-4E51-24E5-D217-B9AB4F0B4D4F}"/>
              </a:ext>
            </a:extLst>
          </p:cNvPr>
          <p:cNvSpPr txBox="1"/>
          <p:nvPr/>
        </p:nvSpPr>
        <p:spPr>
          <a:xfrm>
            <a:off x="446567" y="1275907"/>
            <a:ext cx="11387470" cy="3785652"/>
          </a:xfrm>
          <a:prstGeom prst="rect">
            <a:avLst/>
          </a:prstGeom>
          <a:noFill/>
        </p:spPr>
        <p:txBody>
          <a:bodyPr wrap="square" rtlCol="0">
            <a:spAutoFit/>
          </a:bodyPr>
          <a:lstStyle/>
          <a:p>
            <a:pPr marL="457200" indent="-457200">
              <a:lnSpc>
                <a:spcPct val="200000"/>
              </a:lnSpc>
              <a:buClr>
                <a:srgbClr val="002060"/>
              </a:buClr>
              <a:buFont typeface="Wingdings" panose="05000000000000000000" pitchFamily="2" charset="2"/>
              <a:buChar char="Ø"/>
            </a:pPr>
            <a:r>
              <a:rPr lang="en-IN" sz="2400" dirty="0">
                <a:latin typeface="+mj-lt"/>
              </a:rPr>
              <a:t>Introduction</a:t>
            </a:r>
          </a:p>
          <a:p>
            <a:pPr marL="457200" indent="-457200">
              <a:lnSpc>
                <a:spcPct val="200000"/>
              </a:lnSpc>
              <a:buClr>
                <a:srgbClr val="002060"/>
              </a:buClr>
              <a:buFont typeface="Wingdings" panose="05000000000000000000" pitchFamily="2" charset="2"/>
              <a:buChar char="Ø"/>
            </a:pPr>
            <a:r>
              <a:rPr lang="en-US" sz="2400" dirty="0">
                <a:latin typeface="+mj-lt"/>
              </a:rPr>
              <a:t>Current issues related to Annual &amp; Lifetime Pass</a:t>
            </a:r>
          </a:p>
          <a:p>
            <a:pPr marL="457200" indent="-457200">
              <a:lnSpc>
                <a:spcPct val="200000"/>
              </a:lnSpc>
              <a:buClr>
                <a:srgbClr val="002060"/>
              </a:buClr>
              <a:buFont typeface="Wingdings" panose="05000000000000000000" pitchFamily="2" charset="2"/>
              <a:buChar char="Ø"/>
            </a:pPr>
            <a:r>
              <a:rPr lang="en-US" sz="2400" dirty="0">
                <a:latin typeface="+mj-lt"/>
              </a:rPr>
              <a:t>Proposed solution for Annual and Lifetime passes</a:t>
            </a:r>
          </a:p>
          <a:p>
            <a:pPr>
              <a:buClr>
                <a:srgbClr val="002060"/>
              </a:buClr>
            </a:pPr>
            <a:endParaRPr lang="en-IN" sz="2400" dirty="0">
              <a:latin typeface="+mj-lt"/>
            </a:endParaRPr>
          </a:p>
          <a:p>
            <a:pPr marL="457200" indent="-457200">
              <a:buClr>
                <a:srgbClr val="002060"/>
              </a:buClr>
              <a:buFont typeface="Wingdings" panose="05000000000000000000" pitchFamily="2" charset="2"/>
              <a:buChar char="Ø"/>
            </a:pPr>
            <a:endParaRPr lang="en-IN" sz="2400" dirty="0">
              <a:latin typeface="+mj-lt"/>
            </a:endParaRPr>
          </a:p>
          <a:p>
            <a:pPr marL="457200" indent="-457200">
              <a:buClr>
                <a:srgbClr val="002060"/>
              </a:buClr>
              <a:buFont typeface="Wingdings" panose="05000000000000000000" pitchFamily="2" charset="2"/>
              <a:buChar char="Ø"/>
            </a:pPr>
            <a:endParaRPr lang="en-IN" sz="2400" dirty="0">
              <a:latin typeface="+mj-lt"/>
            </a:endParaRPr>
          </a:p>
          <a:p>
            <a:pPr marL="457200" indent="-457200">
              <a:buClr>
                <a:srgbClr val="002060"/>
              </a:buClr>
              <a:buFont typeface="Wingdings" panose="05000000000000000000" pitchFamily="2" charset="2"/>
              <a:buChar char="Ø"/>
            </a:pPr>
            <a:endParaRPr lang="en-IN" sz="2400" dirty="0">
              <a:latin typeface="+mj-lt"/>
            </a:endParaRPr>
          </a:p>
        </p:txBody>
      </p:sp>
    </p:spTree>
    <p:extLst>
      <p:ext uri="{BB962C8B-B14F-4D97-AF65-F5344CB8AC3E}">
        <p14:creationId xmlns:p14="http://schemas.microsoft.com/office/powerpoint/2010/main" val="19373380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3A8F92A-5A9A-7144-F49F-BFF745F2D0CE}"/>
            </a:ext>
          </a:extLst>
        </p:cNvPr>
        <p:cNvGrpSpPr/>
        <p:nvPr/>
      </p:nvGrpSpPr>
      <p:grpSpPr>
        <a:xfrm>
          <a:off x="0" y="0"/>
          <a:ext cx="0" cy="0"/>
          <a:chOff x="0" y="0"/>
          <a:chExt cx="0" cy="0"/>
        </a:xfrm>
      </p:grpSpPr>
      <p:sp>
        <p:nvSpPr>
          <p:cNvPr id="18" name="Rectangle 17">
            <a:extLst>
              <a:ext uri="{FF2B5EF4-FFF2-40B4-BE49-F238E27FC236}">
                <a16:creationId xmlns:a16="http://schemas.microsoft.com/office/drawing/2014/main" id="{6D187B37-D444-0A3D-1E4A-E1F57B5DFF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white background with many logos&#10;&#10;AI-generated content may be incorrect.">
            <a:extLst>
              <a:ext uri="{FF2B5EF4-FFF2-40B4-BE49-F238E27FC236}">
                <a16:creationId xmlns:a16="http://schemas.microsoft.com/office/drawing/2014/main" id="{6E87CF1A-4883-00C6-D7F5-095A028FD428}"/>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1CB2E02E-3ED4-6728-8632-E2D56805BF99}"/>
              </a:ext>
            </a:extLst>
          </p:cNvPr>
          <p:cNvSpPr txBox="1"/>
          <p:nvPr/>
        </p:nvSpPr>
        <p:spPr>
          <a:xfrm>
            <a:off x="446567" y="233916"/>
            <a:ext cx="10069033" cy="461665"/>
          </a:xfrm>
          <a:prstGeom prst="rect">
            <a:avLst/>
          </a:prstGeom>
          <a:noFill/>
        </p:spPr>
        <p:txBody>
          <a:bodyPr wrap="square" rtlCol="0">
            <a:spAutoFit/>
          </a:bodyPr>
          <a:lstStyle/>
          <a:p>
            <a:pPr algn="ctr"/>
            <a:r>
              <a:rPr lang="en-US" sz="2400" b="1" dirty="0">
                <a:solidFill>
                  <a:srgbClr val="002060"/>
                </a:solidFill>
                <a:latin typeface="Arial Narrow" panose="020B0606020202030204" pitchFamily="34" charset="0"/>
              </a:rPr>
              <a:t>Introduction </a:t>
            </a:r>
            <a:endParaRPr lang="en-IN" sz="2400" dirty="0">
              <a:solidFill>
                <a:srgbClr val="002060"/>
              </a:solidFill>
              <a:latin typeface="Arial Narrow" panose="020B0606020202030204" pitchFamily="34" charset="0"/>
            </a:endParaRPr>
          </a:p>
        </p:txBody>
      </p:sp>
      <p:sp>
        <p:nvSpPr>
          <p:cNvPr id="6" name="TextBox 5">
            <a:extLst>
              <a:ext uri="{FF2B5EF4-FFF2-40B4-BE49-F238E27FC236}">
                <a16:creationId xmlns:a16="http://schemas.microsoft.com/office/drawing/2014/main" id="{68C87304-B20C-E4F7-5D92-427DA4D54DFC}"/>
              </a:ext>
            </a:extLst>
          </p:cNvPr>
          <p:cNvSpPr txBox="1"/>
          <p:nvPr/>
        </p:nvSpPr>
        <p:spPr>
          <a:xfrm>
            <a:off x="182545" y="1347803"/>
            <a:ext cx="6778325" cy="4031232"/>
          </a:xfrm>
          <a:prstGeom prst="rect">
            <a:avLst/>
          </a:prstGeom>
          <a:noFill/>
        </p:spPr>
        <p:txBody>
          <a:bodyPr wrap="square">
            <a:spAutoFit/>
          </a:bodyPr>
          <a:lstStyle/>
          <a:p>
            <a:pPr algn="just" fontAlgn="ctr">
              <a:spcAft>
                <a:spcPts val="1500"/>
              </a:spcAft>
              <a:buNone/>
            </a:pPr>
            <a:r>
              <a:rPr lang="en-US" b="0" i="0" dirty="0">
                <a:solidFill>
                  <a:schemeClr val="tx2"/>
                </a:solidFill>
                <a:effectLst/>
                <a:latin typeface="Aptos" panose="020B0004020202020204" pitchFamily="34" charset="0"/>
              </a:rPr>
              <a:t>The government is considering implementing annual and lifetime toll passes on national highways, potentially offering a way for frequent travelers to avoid frequent toll payments. These passes would be integrated with the existing FASTag system</a:t>
            </a:r>
            <a:r>
              <a:rPr lang="en-US" dirty="0">
                <a:solidFill>
                  <a:schemeClr val="tx2"/>
                </a:solidFill>
                <a:latin typeface="Aptos" panose="020B0004020202020204" pitchFamily="34" charset="0"/>
              </a:rPr>
              <a:t> for CJV traffic as described below:</a:t>
            </a:r>
            <a:endParaRPr lang="en-US" b="0" i="0" dirty="0">
              <a:solidFill>
                <a:schemeClr val="tx2"/>
              </a:solidFill>
              <a:effectLst/>
              <a:latin typeface="Aptos" panose="020B0004020202020204" pitchFamily="34" charset="0"/>
            </a:endParaRPr>
          </a:p>
          <a:p>
            <a:pPr algn="just">
              <a:lnSpc>
                <a:spcPts val="1650"/>
              </a:lnSpc>
              <a:spcBef>
                <a:spcPts val="750"/>
              </a:spcBef>
              <a:spcAft>
                <a:spcPts val="600"/>
              </a:spcAft>
              <a:buFont typeface="Arial" panose="020B0604020202020204" pitchFamily="34" charset="0"/>
              <a:buChar char="•"/>
            </a:pPr>
            <a:r>
              <a:rPr lang="en-US" b="1" i="0" u="sng" dirty="0">
                <a:solidFill>
                  <a:schemeClr val="tx2"/>
                </a:solidFill>
                <a:effectLst/>
                <a:latin typeface="Aptos" panose="020B0004020202020204" pitchFamily="34" charset="0"/>
              </a:rPr>
              <a:t>Annual Toll Pass:</a:t>
            </a:r>
            <a:endParaRPr lang="en-US" b="0" i="0" u="sng" dirty="0">
              <a:solidFill>
                <a:schemeClr val="tx2"/>
              </a:solidFill>
              <a:effectLst/>
              <a:latin typeface="Aptos" panose="020B0004020202020204" pitchFamily="34" charset="0"/>
            </a:endParaRPr>
          </a:p>
          <a:p>
            <a:pPr algn="just" fontAlgn="ctr">
              <a:lnSpc>
                <a:spcPts val="1650"/>
              </a:lnSpc>
              <a:spcBef>
                <a:spcPts val="750"/>
              </a:spcBef>
              <a:spcAft>
                <a:spcPts val="600"/>
              </a:spcAft>
            </a:pPr>
            <a:r>
              <a:rPr lang="en-US" b="0" i="0" dirty="0">
                <a:solidFill>
                  <a:schemeClr val="tx2"/>
                </a:solidFill>
                <a:effectLst/>
                <a:latin typeface="Aptos" panose="020B0004020202020204" pitchFamily="34" charset="0"/>
              </a:rPr>
              <a:t>This pass would allow unlimited travel on national highways and expressways for a year for a one-time payment of ₹3,000</a:t>
            </a:r>
            <a:r>
              <a:rPr lang="en-US" dirty="0">
                <a:solidFill>
                  <a:schemeClr val="tx2"/>
                </a:solidFill>
                <a:latin typeface="Aptos" panose="020B0004020202020204" pitchFamily="34" charset="0"/>
              </a:rPr>
              <a:t> </a:t>
            </a:r>
            <a:endParaRPr lang="en-US" b="0" i="0" dirty="0">
              <a:solidFill>
                <a:schemeClr val="tx2"/>
              </a:solidFill>
              <a:effectLst/>
              <a:latin typeface="Aptos" panose="020B0004020202020204" pitchFamily="34" charset="0"/>
            </a:endParaRPr>
          </a:p>
          <a:p>
            <a:pPr algn="just" fontAlgn="ctr">
              <a:lnSpc>
                <a:spcPts val="1650"/>
              </a:lnSpc>
              <a:spcBef>
                <a:spcPts val="750"/>
              </a:spcBef>
              <a:spcAft>
                <a:spcPts val="600"/>
              </a:spcAft>
            </a:pPr>
            <a:endParaRPr lang="en-US" b="0" i="0" dirty="0">
              <a:solidFill>
                <a:schemeClr val="tx2"/>
              </a:solidFill>
              <a:effectLst/>
              <a:latin typeface="Aptos" panose="020B0004020202020204" pitchFamily="34" charset="0"/>
            </a:endParaRPr>
          </a:p>
          <a:p>
            <a:pPr algn="just">
              <a:lnSpc>
                <a:spcPts val="1650"/>
              </a:lnSpc>
              <a:spcBef>
                <a:spcPts val="750"/>
              </a:spcBef>
              <a:spcAft>
                <a:spcPts val="600"/>
              </a:spcAft>
              <a:buFont typeface="Arial" panose="020B0604020202020204" pitchFamily="34" charset="0"/>
              <a:buChar char="•"/>
            </a:pPr>
            <a:r>
              <a:rPr lang="en-US" b="1" i="0" u="sng" dirty="0">
                <a:solidFill>
                  <a:schemeClr val="tx2"/>
                </a:solidFill>
                <a:effectLst/>
                <a:latin typeface="Aptos" panose="020B0004020202020204" pitchFamily="34" charset="0"/>
              </a:rPr>
              <a:t>Lifetime Toll Pass</a:t>
            </a:r>
            <a:r>
              <a:rPr lang="en-US" b="1" i="0" dirty="0">
                <a:solidFill>
                  <a:schemeClr val="tx2"/>
                </a:solidFill>
                <a:effectLst/>
                <a:latin typeface="Aptos" panose="020B0004020202020204" pitchFamily="34" charset="0"/>
              </a:rPr>
              <a:t>:</a:t>
            </a:r>
            <a:endParaRPr lang="en-US" b="0" i="0" dirty="0">
              <a:solidFill>
                <a:schemeClr val="tx2"/>
              </a:solidFill>
              <a:effectLst/>
              <a:latin typeface="Aptos" panose="020B0004020202020204" pitchFamily="34" charset="0"/>
            </a:endParaRPr>
          </a:p>
          <a:p>
            <a:pPr algn="just" fontAlgn="ctr">
              <a:lnSpc>
                <a:spcPts val="1650"/>
              </a:lnSpc>
              <a:spcBef>
                <a:spcPts val="750"/>
              </a:spcBef>
              <a:spcAft>
                <a:spcPts val="600"/>
              </a:spcAft>
            </a:pPr>
            <a:r>
              <a:rPr lang="en-US" b="0" i="0" dirty="0">
                <a:solidFill>
                  <a:schemeClr val="tx2"/>
                </a:solidFill>
                <a:effectLst/>
                <a:latin typeface="Aptos" panose="020B0004020202020204" pitchFamily="34" charset="0"/>
              </a:rPr>
              <a:t>This pass would provide toll-free travel for 15 years for a one-time payment of ₹30,000. </a:t>
            </a:r>
          </a:p>
        </p:txBody>
      </p:sp>
      <p:pic>
        <p:nvPicPr>
          <p:cNvPr id="8" name="Picture 7" descr="A toy car on top of a white box&#10;&#10;AI-generated content may be incorrect.">
            <a:extLst>
              <a:ext uri="{FF2B5EF4-FFF2-40B4-BE49-F238E27FC236}">
                <a16:creationId xmlns:a16="http://schemas.microsoft.com/office/drawing/2014/main" id="{80E36B65-4302-FCCA-6931-4AC7CD9CCA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1416" y="1484580"/>
            <a:ext cx="4898039" cy="3459240"/>
          </a:xfrm>
          <a:prstGeom prst="rect">
            <a:avLst/>
          </a:prstGeom>
        </p:spPr>
      </p:pic>
    </p:spTree>
    <p:extLst>
      <p:ext uri="{BB962C8B-B14F-4D97-AF65-F5344CB8AC3E}">
        <p14:creationId xmlns:p14="http://schemas.microsoft.com/office/powerpoint/2010/main" val="40347232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5040E42-9EAA-6C0F-BE3B-194B40A90EB0}"/>
            </a:ext>
          </a:extLst>
        </p:cNvPr>
        <p:cNvGrpSpPr/>
        <p:nvPr/>
      </p:nvGrpSpPr>
      <p:grpSpPr>
        <a:xfrm>
          <a:off x="0" y="0"/>
          <a:ext cx="0" cy="0"/>
          <a:chOff x="0" y="0"/>
          <a:chExt cx="0" cy="0"/>
        </a:xfrm>
      </p:grpSpPr>
      <p:sp>
        <p:nvSpPr>
          <p:cNvPr id="18" name="Rectangle 17">
            <a:extLst>
              <a:ext uri="{FF2B5EF4-FFF2-40B4-BE49-F238E27FC236}">
                <a16:creationId xmlns:a16="http://schemas.microsoft.com/office/drawing/2014/main" id="{7CAA2902-98C6-39DB-80F2-2B163071D6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white background with many logos&#10;&#10;AI-generated content may be incorrect.">
            <a:extLst>
              <a:ext uri="{FF2B5EF4-FFF2-40B4-BE49-F238E27FC236}">
                <a16:creationId xmlns:a16="http://schemas.microsoft.com/office/drawing/2014/main" id="{2BE2C10C-DED6-F814-5BB3-0D94D45B5D96}"/>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3B67F46E-6997-0798-E935-7B6C0FCD1F29}"/>
              </a:ext>
            </a:extLst>
          </p:cNvPr>
          <p:cNvSpPr txBox="1"/>
          <p:nvPr/>
        </p:nvSpPr>
        <p:spPr>
          <a:xfrm>
            <a:off x="446567" y="266573"/>
            <a:ext cx="10069033" cy="461665"/>
          </a:xfrm>
          <a:prstGeom prst="rect">
            <a:avLst/>
          </a:prstGeom>
          <a:noFill/>
        </p:spPr>
        <p:txBody>
          <a:bodyPr wrap="square" rtlCol="0">
            <a:spAutoFit/>
          </a:bodyPr>
          <a:lstStyle/>
          <a:p>
            <a:pPr algn="ctr" defTabSz="892175">
              <a:tabLst>
                <a:tab pos="533400" algn="l"/>
              </a:tabLst>
            </a:pPr>
            <a:r>
              <a:rPr lang="en-US" sz="2400" b="1" dirty="0">
                <a:solidFill>
                  <a:srgbClr val="002060"/>
                </a:solidFill>
                <a:latin typeface="Arial Narrow" panose="020B0606020202030204" pitchFamily="34" charset="0"/>
              </a:rPr>
              <a:t>Current issues related to Annual &amp; Lifetime Pass</a:t>
            </a:r>
          </a:p>
        </p:txBody>
      </p:sp>
      <p:sp>
        <p:nvSpPr>
          <p:cNvPr id="5" name="TextBox 4">
            <a:extLst>
              <a:ext uri="{FF2B5EF4-FFF2-40B4-BE49-F238E27FC236}">
                <a16:creationId xmlns:a16="http://schemas.microsoft.com/office/drawing/2014/main" id="{2580D2BD-97F6-ED07-0EC3-347221C76E1D}"/>
              </a:ext>
            </a:extLst>
          </p:cNvPr>
          <p:cNvSpPr txBox="1"/>
          <p:nvPr/>
        </p:nvSpPr>
        <p:spPr>
          <a:xfrm>
            <a:off x="288910" y="1018317"/>
            <a:ext cx="11614179" cy="6001643"/>
          </a:xfrm>
          <a:prstGeom prst="rect">
            <a:avLst/>
          </a:prstGeom>
          <a:noFill/>
        </p:spPr>
        <p:txBody>
          <a:bodyPr wrap="square">
            <a:spAutoFit/>
          </a:bodyPr>
          <a:lstStyle/>
          <a:p>
            <a:pPr algn="just">
              <a:buNone/>
            </a:pPr>
            <a:r>
              <a:rPr lang="en-US" sz="1600" dirty="0">
                <a:solidFill>
                  <a:schemeClr val="tx2"/>
                </a:solidFill>
                <a:latin typeface="Aptos" panose="020B0004020202020204" pitchFamily="34" charset="0"/>
              </a:rPr>
              <a:t>The new system is anticipated to provide significant benefits to private vehicle owners. Presently, private automobiles account for 26% of the total toll revenue. </a:t>
            </a:r>
          </a:p>
          <a:p>
            <a:pPr algn="just">
              <a:buNone/>
            </a:pPr>
            <a:endParaRPr lang="en-US" sz="1600" dirty="0">
              <a:solidFill>
                <a:schemeClr val="tx2"/>
              </a:solidFill>
              <a:latin typeface="Aptos" panose="020B0004020202020204" pitchFamily="34" charset="0"/>
            </a:endParaRPr>
          </a:p>
          <a:p>
            <a:pPr algn="just">
              <a:buNone/>
            </a:pPr>
            <a:r>
              <a:rPr lang="en-US" sz="1600" dirty="0">
                <a:solidFill>
                  <a:schemeClr val="tx2"/>
                </a:solidFill>
                <a:latin typeface="Aptos" panose="020B0004020202020204" pitchFamily="34" charset="0"/>
              </a:rPr>
              <a:t>The implementation is a welcome step in resolving many ongoing issues like local exemptions and violations, avoiding conflicts from the users who are unwilling to pay and ask for discounts etc. However, the implementation of this system requires certain clarifications before it’s rollout. A few major concerns are listed below :</a:t>
            </a:r>
          </a:p>
          <a:p>
            <a:pPr algn="just">
              <a:buNone/>
            </a:pPr>
            <a:endParaRPr lang="en-US" sz="1600" dirty="0">
              <a:solidFill>
                <a:schemeClr val="tx2"/>
              </a:solidFill>
              <a:latin typeface="Aptos" panose="020B0004020202020204" pitchFamily="34" charset="0"/>
            </a:endParaRPr>
          </a:p>
          <a:p>
            <a:pPr algn="just">
              <a:buFont typeface="+mj-lt"/>
              <a:buAutoNum type="arabicPeriod"/>
            </a:pPr>
            <a:r>
              <a:rPr lang="en-US" sz="1600" dirty="0">
                <a:solidFill>
                  <a:schemeClr val="tx2"/>
                </a:solidFill>
                <a:latin typeface="Aptos" panose="020B0004020202020204" pitchFamily="34" charset="0"/>
              </a:rPr>
              <a:t> The new discounted pass for CJV is not as per the Concession Agreement, to enable the change a Supplementary Agreement has to be signed between the Authorities and the Concessionaire.</a:t>
            </a:r>
          </a:p>
          <a:p>
            <a:pPr algn="just">
              <a:buFont typeface="+mj-lt"/>
              <a:buAutoNum type="arabicPeriod"/>
            </a:pPr>
            <a:endParaRPr lang="en-US" sz="1600" dirty="0">
              <a:solidFill>
                <a:schemeClr val="tx2"/>
              </a:solidFill>
              <a:latin typeface="Aptos" panose="020B0004020202020204" pitchFamily="34" charset="0"/>
            </a:endParaRPr>
          </a:p>
          <a:p>
            <a:pPr algn="just">
              <a:buFont typeface="+mj-lt"/>
              <a:buAutoNum type="arabicPeriod"/>
            </a:pPr>
            <a:r>
              <a:rPr lang="en-US" sz="1600" dirty="0">
                <a:solidFill>
                  <a:schemeClr val="tx2"/>
                </a:solidFill>
                <a:latin typeface="Aptos" panose="020B0004020202020204" pitchFamily="34" charset="0"/>
              </a:rPr>
              <a:t> Current Supplementary Agreement with the Acquirer bank has to be modified to incorporate new discounting pass (Annual / Lifetime pass).</a:t>
            </a:r>
          </a:p>
          <a:p>
            <a:pPr algn="just">
              <a:buFont typeface="+mj-lt"/>
              <a:buAutoNum type="arabicPeriod"/>
            </a:pPr>
            <a:endParaRPr lang="en-US" sz="1600" dirty="0">
              <a:solidFill>
                <a:schemeClr val="tx2"/>
              </a:solidFill>
              <a:latin typeface="Aptos" panose="020B0004020202020204" pitchFamily="34" charset="0"/>
            </a:endParaRPr>
          </a:p>
          <a:p>
            <a:pPr algn="just">
              <a:buFont typeface="+mj-lt"/>
              <a:buAutoNum type="arabicPeriod"/>
            </a:pPr>
            <a:r>
              <a:rPr lang="en-US" sz="1600" dirty="0">
                <a:solidFill>
                  <a:schemeClr val="tx2"/>
                </a:solidFill>
                <a:latin typeface="Aptos" panose="020B0004020202020204" pitchFamily="34" charset="0"/>
              </a:rPr>
              <a:t>The reimbursement mechanism (incl. identification and timeline for payment credit to the concessionaire’s account) for all CJV vehicles availing such passes has to be proposed and agreed by all parties. </a:t>
            </a:r>
          </a:p>
          <a:p>
            <a:pPr algn="just">
              <a:buFont typeface="+mj-lt"/>
              <a:buAutoNum type="arabicPeriod"/>
            </a:pPr>
            <a:endParaRPr lang="en-US" sz="1600" dirty="0">
              <a:solidFill>
                <a:schemeClr val="tx2"/>
              </a:solidFill>
              <a:latin typeface="Aptos" panose="020B0004020202020204" pitchFamily="34" charset="0"/>
            </a:endParaRPr>
          </a:p>
          <a:p>
            <a:pPr algn="just">
              <a:buFont typeface="+mj-lt"/>
              <a:buAutoNum type="arabicPeriod"/>
            </a:pPr>
            <a:r>
              <a:rPr lang="en-US" sz="1600" dirty="0">
                <a:solidFill>
                  <a:schemeClr val="tx2"/>
                </a:solidFill>
                <a:latin typeface="Aptos" panose="020B0004020202020204" pitchFamily="34" charset="0"/>
              </a:rPr>
              <a:t> Conflicts arising due to applicability of local monthly passes for CJV (as per existing CA) and new Annual Toll Pass, this needs careful deliberation with possible implications. </a:t>
            </a:r>
          </a:p>
          <a:p>
            <a:pPr algn="just">
              <a:buFont typeface="+mj-lt"/>
              <a:buAutoNum type="arabicPeriod"/>
            </a:pPr>
            <a:endParaRPr lang="en-US" sz="1600" dirty="0">
              <a:solidFill>
                <a:schemeClr val="tx2"/>
              </a:solidFill>
              <a:latin typeface="Aptos" panose="020B0004020202020204" pitchFamily="34" charset="0"/>
            </a:endParaRPr>
          </a:p>
          <a:p>
            <a:pPr algn="just">
              <a:buFont typeface="+mj-lt"/>
              <a:buAutoNum type="arabicPeriod"/>
            </a:pPr>
            <a:r>
              <a:rPr lang="en-US" sz="1600" dirty="0">
                <a:solidFill>
                  <a:schemeClr val="tx2"/>
                </a:solidFill>
                <a:latin typeface="Aptos" panose="020B0004020202020204" pitchFamily="34" charset="0"/>
              </a:rPr>
              <a:t> How will this be ensured that the CJVs opting for new Annual / Lifetime Toll Pass should mandatorily surrender the old Fastag as per “One Vehicle One Tag” policy. </a:t>
            </a:r>
          </a:p>
          <a:p>
            <a:pPr algn="just">
              <a:buFont typeface="+mj-lt"/>
              <a:buAutoNum type="arabicPeriod"/>
            </a:pPr>
            <a:endParaRPr lang="en-US" sz="1600" dirty="0">
              <a:solidFill>
                <a:schemeClr val="tx2"/>
              </a:solidFill>
              <a:latin typeface="Aptos" panose="020B0004020202020204" pitchFamily="34" charset="0"/>
            </a:endParaRPr>
          </a:p>
          <a:p>
            <a:pPr marL="342900" indent="-342900" algn="just">
              <a:buAutoNum type="arabicParenR"/>
            </a:pPr>
            <a:endParaRPr lang="en-IN" sz="1600" dirty="0">
              <a:solidFill>
                <a:schemeClr val="tx2"/>
              </a:solidFill>
              <a:latin typeface="Aptos" panose="020B0004020202020204" pitchFamily="34" charset="0"/>
            </a:endParaRPr>
          </a:p>
          <a:p>
            <a:pPr marL="342900" indent="-342900" algn="just">
              <a:buAutoNum type="arabicParenR"/>
            </a:pPr>
            <a:endParaRPr lang="en-US" sz="1600" b="0" i="0" dirty="0">
              <a:solidFill>
                <a:schemeClr val="tx2"/>
              </a:solidFill>
              <a:effectLst/>
              <a:latin typeface="Aptos" panose="020B0004020202020204" pitchFamily="34" charset="0"/>
            </a:endParaRPr>
          </a:p>
        </p:txBody>
      </p:sp>
    </p:spTree>
    <p:extLst>
      <p:ext uri="{BB962C8B-B14F-4D97-AF65-F5344CB8AC3E}">
        <p14:creationId xmlns:p14="http://schemas.microsoft.com/office/powerpoint/2010/main" val="39590838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5F8F12-F2FA-ABA7-12D7-51B72AB69709}"/>
            </a:ext>
          </a:extLst>
        </p:cNvPr>
        <p:cNvGrpSpPr/>
        <p:nvPr/>
      </p:nvGrpSpPr>
      <p:grpSpPr>
        <a:xfrm>
          <a:off x="0" y="0"/>
          <a:ext cx="0" cy="0"/>
          <a:chOff x="0" y="0"/>
          <a:chExt cx="0" cy="0"/>
        </a:xfrm>
      </p:grpSpPr>
      <p:pic>
        <p:nvPicPr>
          <p:cNvPr id="3" name="Picture 2" descr="A white background with many logos&#10;&#10;AI-generated content may be incorrect.">
            <a:extLst>
              <a:ext uri="{FF2B5EF4-FFF2-40B4-BE49-F238E27FC236}">
                <a16:creationId xmlns:a16="http://schemas.microsoft.com/office/drawing/2014/main" id="{10A392D3-E529-E2FF-38B3-5D7373FE2850}"/>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D64388FB-E868-E3C7-6E36-E994CD2EF60F}"/>
              </a:ext>
            </a:extLst>
          </p:cNvPr>
          <p:cNvSpPr txBox="1"/>
          <p:nvPr/>
        </p:nvSpPr>
        <p:spPr>
          <a:xfrm>
            <a:off x="446567" y="233916"/>
            <a:ext cx="10069033" cy="461665"/>
          </a:xfrm>
          <a:prstGeom prst="rect">
            <a:avLst/>
          </a:prstGeom>
          <a:noFill/>
        </p:spPr>
        <p:txBody>
          <a:bodyPr wrap="square" rtlCol="0">
            <a:spAutoFit/>
          </a:bodyPr>
          <a:lstStyle/>
          <a:p>
            <a:pPr algn="ctr"/>
            <a:r>
              <a:rPr lang="en-US" sz="2400" b="1" dirty="0">
                <a:solidFill>
                  <a:srgbClr val="002060"/>
                </a:solidFill>
                <a:effectLst/>
                <a:latin typeface="Arial Narrow" panose="020B0606020202030204" pitchFamily="34" charset="0"/>
                <a:ea typeface="Aptos" panose="020B0004020202020204" pitchFamily="34" charset="0"/>
              </a:rPr>
              <a:t>Proposed solution for Annual and Lifetime passes</a:t>
            </a:r>
          </a:p>
        </p:txBody>
      </p:sp>
      <p:sp>
        <p:nvSpPr>
          <p:cNvPr id="5" name="TextBox 4">
            <a:extLst>
              <a:ext uri="{FF2B5EF4-FFF2-40B4-BE49-F238E27FC236}">
                <a16:creationId xmlns:a16="http://schemas.microsoft.com/office/drawing/2014/main" id="{EF24617F-913E-31BD-6C43-CCF40C0D7B37}"/>
              </a:ext>
            </a:extLst>
          </p:cNvPr>
          <p:cNvSpPr txBox="1"/>
          <p:nvPr/>
        </p:nvSpPr>
        <p:spPr>
          <a:xfrm>
            <a:off x="181682" y="928215"/>
            <a:ext cx="7276738" cy="5509200"/>
          </a:xfrm>
          <a:prstGeom prst="rect">
            <a:avLst/>
          </a:prstGeom>
          <a:noFill/>
        </p:spPr>
        <p:txBody>
          <a:bodyPr wrap="square">
            <a:spAutoFit/>
          </a:bodyPr>
          <a:lstStyle/>
          <a:p>
            <a:pPr algn="just">
              <a:buNone/>
            </a:pPr>
            <a:r>
              <a:rPr lang="en-US" sz="1600" dirty="0">
                <a:solidFill>
                  <a:schemeClr val="tx2"/>
                </a:solidFill>
                <a:latin typeface="Aptos" panose="020B0004020202020204" pitchFamily="34" charset="0"/>
              </a:rPr>
              <a:t>As a way forward, the following steps are proposed to mitigate the identified issues :</a:t>
            </a:r>
          </a:p>
          <a:p>
            <a:pPr algn="just">
              <a:buNone/>
            </a:pPr>
            <a:endParaRPr lang="en-US" sz="1600" dirty="0">
              <a:solidFill>
                <a:schemeClr val="tx2"/>
              </a:solidFill>
              <a:latin typeface="Aptos" panose="020B0004020202020204" pitchFamily="34" charset="0"/>
            </a:endParaRPr>
          </a:p>
          <a:p>
            <a:pPr algn="just">
              <a:buNone/>
            </a:pPr>
            <a:r>
              <a:rPr lang="en-US" sz="1600" b="1" dirty="0">
                <a:solidFill>
                  <a:schemeClr val="tx2"/>
                </a:solidFill>
                <a:latin typeface="Aptos" panose="020B0004020202020204" pitchFamily="34" charset="0"/>
              </a:rPr>
              <a:t>Gazette Notification / Amendment to the Fee Rule </a:t>
            </a:r>
            <a:r>
              <a:rPr lang="en-US" sz="1600" dirty="0">
                <a:solidFill>
                  <a:schemeClr val="tx2"/>
                </a:solidFill>
                <a:latin typeface="Aptos" panose="020B0004020202020204" pitchFamily="34" charset="0"/>
              </a:rPr>
              <a:t>: A new Gazette Notification needs to be published by the MoRTH for introduction of new Annual / Lifetime Toll Pass and it’s incorporation in the existing fee rule structure and deletion of local monthly passes for CJV category.</a:t>
            </a:r>
          </a:p>
          <a:p>
            <a:pPr algn="just">
              <a:buNone/>
            </a:pPr>
            <a:endParaRPr lang="en-US" sz="1600" dirty="0">
              <a:solidFill>
                <a:schemeClr val="tx2"/>
              </a:solidFill>
              <a:latin typeface="Aptos" panose="020B0004020202020204" pitchFamily="34" charset="0"/>
            </a:endParaRPr>
          </a:p>
          <a:p>
            <a:pPr algn="just"/>
            <a:r>
              <a:rPr lang="en-US" sz="1600" b="1" dirty="0">
                <a:solidFill>
                  <a:schemeClr val="tx2"/>
                </a:solidFill>
                <a:latin typeface="Aptos" panose="020B0004020202020204" pitchFamily="34" charset="0"/>
              </a:rPr>
              <a:t>Supplementary Agreement with Authority: </a:t>
            </a:r>
            <a:r>
              <a:rPr lang="en-US" sz="1600" dirty="0">
                <a:solidFill>
                  <a:schemeClr val="tx2"/>
                </a:solidFill>
                <a:latin typeface="Aptos" panose="020B0004020202020204" pitchFamily="34" charset="0"/>
              </a:rPr>
              <a:t>A new agreement with revised fee rules, clearly detailing the new Annual/Lifetime Toll Pass for CJVs and it’s reimbursement mechanism to be finalized and signed between the Authority and Concessioniare.</a:t>
            </a:r>
          </a:p>
          <a:p>
            <a:pPr algn="just"/>
            <a:endParaRPr lang="en-US" sz="1600" dirty="0">
              <a:solidFill>
                <a:schemeClr val="tx2"/>
              </a:solidFill>
              <a:latin typeface="Aptos" panose="020B0004020202020204" pitchFamily="34" charset="0"/>
            </a:endParaRPr>
          </a:p>
          <a:p>
            <a:pPr algn="just"/>
            <a:r>
              <a:rPr lang="en-US" sz="1600" b="1" dirty="0">
                <a:solidFill>
                  <a:schemeClr val="tx2"/>
                </a:solidFill>
                <a:latin typeface="Aptos" panose="020B0004020202020204" pitchFamily="34" charset="0"/>
              </a:rPr>
              <a:t>Modification in existing Contract terms with the Acquirer Bank : </a:t>
            </a:r>
            <a:r>
              <a:rPr lang="en-US" sz="1600" dirty="0">
                <a:solidFill>
                  <a:schemeClr val="tx2"/>
                </a:solidFill>
                <a:latin typeface="Aptos" panose="020B0004020202020204" pitchFamily="34" charset="0"/>
              </a:rPr>
              <a:t>The existing contract agreement signed between the Concessionaire and Acquirer Bank needs to be modified to incorporate the new business rules and remittance mechanism and timeline for remittance.</a:t>
            </a:r>
          </a:p>
          <a:p>
            <a:pPr algn="just"/>
            <a:endParaRPr lang="en-US" sz="1600" dirty="0">
              <a:solidFill>
                <a:schemeClr val="tx2"/>
              </a:solidFill>
              <a:latin typeface="Aptos" panose="020B0004020202020204" pitchFamily="34" charset="0"/>
            </a:endParaRPr>
          </a:p>
          <a:p>
            <a:pPr algn="just"/>
            <a:r>
              <a:rPr lang="en-US" sz="1600" b="1" dirty="0">
                <a:solidFill>
                  <a:schemeClr val="tx2"/>
                </a:solidFill>
                <a:latin typeface="Aptos" panose="020B0004020202020204" pitchFamily="34" charset="0"/>
              </a:rPr>
              <a:t>Automated Reconciliation Mechanism</a:t>
            </a:r>
            <a:r>
              <a:rPr lang="en-US" sz="1600" dirty="0">
                <a:solidFill>
                  <a:schemeClr val="tx2"/>
                </a:solidFill>
                <a:latin typeface="Aptos" panose="020B0004020202020204" pitchFamily="34" charset="0"/>
              </a:rPr>
              <a:t>: A daily reconciliation mechanism shall be implemented, wherein actual vehicular usage through the pass system is recorded and validated via FASTag transaction data and further bifurcated to identify the local user or a through journey user.</a:t>
            </a:r>
            <a:endParaRPr lang="en-US" sz="1600" dirty="0">
              <a:solidFill>
                <a:schemeClr val="tx2"/>
              </a:solidFill>
              <a:highlight>
                <a:srgbClr val="FFFF00"/>
              </a:highlight>
              <a:latin typeface="Aptos" panose="020B0004020202020204" pitchFamily="34" charset="0"/>
            </a:endParaRPr>
          </a:p>
        </p:txBody>
      </p:sp>
      <p:pic>
        <p:nvPicPr>
          <p:cNvPr id="10" name="Picture 9" descr="A hand holding a puzzle piece&#10;&#10;AI-generated content may be incorrect.">
            <a:extLst>
              <a:ext uri="{FF2B5EF4-FFF2-40B4-BE49-F238E27FC236}">
                <a16:creationId xmlns:a16="http://schemas.microsoft.com/office/drawing/2014/main" id="{E32085D1-6B4A-FC1F-9474-1849183B0A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9874" y="1405470"/>
            <a:ext cx="4240445" cy="3178366"/>
          </a:xfrm>
          <a:prstGeom prst="rect">
            <a:avLst/>
          </a:prstGeom>
        </p:spPr>
      </p:pic>
    </p:spTree>
    <p:extLst>
      <p:ext uri="{BB962C8B-B14F-4D97-AF65-F5344CB8AC3E}">
        <p14:creationId xmlns:p14="http://schemas.microsoft.com/office/powerpoint/2010/main" val="37553763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306815-2767-9337-1E32-61550AD718EC}"/>
            </a:ext>
          </a:extLst>
        </p:cNvPr>
        <p:cNvGrpSpPr/>
        <p:nvPr/>
      </p:nvGrpSpPr>
      <p:grpSpPr>
        <a:xfrm>
          <a:off x="0" y="0"/>
          <a:ext cx="0" cy="0"/>
          <a:chOff x="0" y="0"/>
          <a:chExt cx="0" cy="0"/>
        </a:xfrm>
      </p:grpSpPr>
      <p:pic>
        <p:nvPicPr>
          <p:cNvPr id="3" name="Picture 2" descr="A white background with many logos&#10;&#10;AI-generated content may be incorrect.">
            <a:extLst>
              <a:ext uri="{FF2B5EF4-FFF2-40B4-BE49-F238E27FC236}">
                <a16:creationId xmlns:a16="http://schemas.microsoft.com/office/drawing/2014/main" id="{045EFF54-DC1D-066B-B1CF-8CFDC9D965B7}"/>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D939B02A-61BD-94C4-DA19-F7A2E12813DA}"/>
              </a:ext>
            </a:extLst>
          </p:cNvPr>
          <p:cNvSpPr txBox="1"/>
          <p:nvPr/>
        </p:nvSpPr>
        <p:spPr>
          <a:xfrm>
            <a:off x="446567" y="233916"/>
            <a:ext cx="10069033" cy="461665"/>
          </a:xfrm>
          <a:prstGeom prst="rect">
            <a:avLst/>
          </a:prstGeom>
          <a:noFill/>
        </p:spPr>
        <p:txBody>
          <a:bodyPr wrap="square" rtlCol="0">
            <a:spAutoFit/>
          </a:bodyPr>
          <a:lstStyle/>
          <a:p>
            <a:pPr algn="ctr"/>
            <a:r>
              <a:rPr lang="en-US" sz="2400" b="1" dirty="0">
                <a:solidFill>
                  <a:srgbClr val="002060"/>
                </a:solidFill>
                <a:effectLst/>
                <a:latin typeface="Arial Narrow" panose="020B0606020202030204" pitchFamily="34" charset="0"/>
                <a:ea typeface="Aptos" panose="020B0004020202020204" pitchFamily="34" charset="0"/>
              </a:rPr>
              <a:t>Proposed solution for Annual and Lifetime passes</a:t>
            </a:r>
          </a:p>
        </p:txBody>
      </p:sp>
      <p:sp>
        <p:nvSpPr>
          <p:cNvPr id="5" name="TextBox 4">
            <a:extLst>
              <a:ext uri="{FF2B5EF4-FFF2-40B4-BE49-F238E27FC236}">
                <a16:creationId xmlns:a16="http://schemas.microsoft.com/office/drawing/2014/main" id="{DD5BE7DE-E59D-681D-DBD4-9A59BA18DF17}"/>
              </a:ext>
            </a:extLst>
          </p:cNvPr>
          <p:cNvSpPr txBox="1"/>
          <p:nvPr/>
        </p:nvSpPr>
        <p:spPr>
          <a:xfrm>
            <a:off x="181682" y="928215"/>
            <a:ext cx="7298772" cy="4770537"/>
          </a:xfrm>
          <a:prstGeom prst="rect">
            <a:avLst/>
          </a:prstGeom>
          <a:noFill/>
        </p:spPr>
        <p:txBody>
          <a:bodyPr wrap="square">
            <a:spAutoFit/>
          </a:bodyPr>
          <a:lstStyle/>
          <a:p>
            <a:pPr algn="just"/>
            <a:r>
              <a:rPr lang="en-US" sz="1600" b="1" dirty="0">
                <a:solidFill>
                  <a:schemeClr val="tx2"/>
                </a:solidFill>
                <a:latin typeface="Aptos" panose="020B0004020202020204" pitchFamily="34" charset="0"/>
              </a:rPr>
              <a:t>Monthly pass remittance</a:t>
            </a:r>
            <a:r>
              <a:rPr lang="en-US" sz="1600" dirty="0">
                <a:solidFill>
                  <a:schemeClr val="tx2"/>
                </a:solidFill>
                <a:latin typeface="Aptos" panose="020B0004020202020204" pitchFamily="34" charset="0"/>
              </a:rPr>
              <a:t>: A monthly audit and reconciliation process shall be additionally instituted to verify the monthly pass settlement and the accuracy of disbursements and resolve any discrepancies, with scope for escalation in case of consistent shortfalls.</a:t>
            </a:r>
          </a:p>
          <a:p>
            <a:pPr algn="just"/>
            <a:endParaRPr lang="en-US" sz="1600" b="1" dirty="0">
              <a:solidFill>
                <a:schemeClr val="tx2"/>
              </a:solidFill>
              <a:latin typeface="Aptos" panose="020B0004020202020204" pitchFamily="34" charset="0"/>
            </a:endParaRPr>
          </a:p>
          <a:p>
            <a:pPr algn="just"/>
            <a:r>
              <a:rPr lang="en-US" sz="1600" b="1" dirty="0">
                <a:solidFill>
                  <a:schemeClr val="tx2"/>
                </a:solidFill>
                <a:latin typeface="Aptos" panose="020B0004020202020204" pitchFamily="34" charset="0"/>
              </a:rPr>
              <a:t>Creation of a Central FASTag Pool Account</a:t>
            </a:r>
            <a:r>
              <a:rPr lang="en-US" sz="1600" dirty="0">
                <a:solidFill>
                  <a:schemeClr val="tx2"/>
                </a:solidFill>
                <a:latin typeface="Aptos" panose="020B0004020202020204" pitchFamily="34" charset="0"/>
              </a:rPr>
              <a:t>: A centralized FASTag pool account shall be established and managed by the Authority. All revenues collected under the new pass system from private vehicles shall be deposited into this pool account for remittance to the concessionaire.</a:t>
            </a:r>
          </a:p>
          <a:p>
            <a:pPr algn="just"/>
            <a:endParaRPr lang="en-US" sz="1600" dirty="0">
              <a:solidFill>
                <a:schemeClr val="tx2"/>
              </a:solidFill>
              <a:latin typeface="Aptos" panose="020B0004020202020204" pitchFamily="34" charset="0"/>
            </a:endParaRPr>
          </a:p>
          <a:p>
            <a:pPr algn="just"/>
            <a:r>
              <a:rPr lang="en-US" sz="1600" b="1" dirty="0">
                <a:solidFill>
                  <a:schemeClr val="tx2"/>
                </a:solidFill>
                <a:latin typeface="Aptos" panose="020B0004020202020204" pitchFamily="34" charset="0"/>
              </a:rPr>
              <a:t>T+1 Settlement Cycle</a:t>
            </a:r>
            <a:r>
              <a:rPr lang="en-US" sz="1600" dirty="0">
                <a:solidFill>
                  <a:schemeClr val="tx2"/>
                </a:solidFill>
                <a:latin typeface="Aptos" panose="020B0004020202020204" pitchFamily="34" charset="0"/>
              </a:rPr>
              <a:t>: Funds corresponding to the concessionaire’s share of the revenue, based on recorded traffic and applicable toll rates, shall be remitted to the respective concessionaire’s designated bank account on a T+1 (transaction day plus one working day) basis. </a:t>
            </a:r>
            <a:endParaRPr lang="en-US" sz="1600" dirty="0">
              <a:solidFill>
                <a:schemeClr val="tx2"/>
              </a:solidFill>
              <a:highlight>
                <a:srgbClr val="FFFF00"/>
              </a:highlight>
              <a:latin typeface="Aptos" panose="020B0004020202020204" pitchFamily="34" charset="0"/>
            </a:endParaRPr>
          </a:p>
          <a:p>
            <a:pPr algn="just"/>
            <a:endParaRPr lang="en-US" sz="1600" dirty="0">
              <a:solidFill>
                <a:schemeClr val="tx2"/>
              </a:solidFill>
              <a:latin typeface="Aptos" panose="020B0004020202020204" pitchFamily="34" charset="0"/>
            </a:endParaRPr>
          </a:p>
          <a:p>
            <a:pPr algn="just"/>
            <a:r>
              <a:rPr lang="en-US" sz="1600" b="1" dirty="0">
                <a:solidFill>
                  <a:schemeClr val="tx2"/>
                </a:solidFill>
                <a:latin typeface="Aptos" panose="020B0004020202020204" pitchFamily="34" charset="0"/>
              </a:rPr>
              <a:t>Dashbard</a:t>
            </a:r>
            <a:r>
              <a:rPr lang="en-US" sz="1600" dirty="0">
                <a:solidFill>
                  <a:schemeClr val="tx2"/>
                </a:solidFill>
                <a:latin typeface="Aptos" panose="020B0004020202020204" pitchFamily="34" charset="0"/>
              </a:rPr>
              <a:t>: A separate dashboard to be made functional through acquirer bank for uploading all transactions under this category for raising LOR on Daily/weekly and Monthly Basis.</a:t>
            </a:r>
          </a:p>
          <a:p>
            <a:pPr algn="just"/>
            <a:endParaRPr lang="en-US" sz="1600" dirty="0">
              <a:solidFill>
                <a:schemeClr val="tx2"/>
              </a:solidFill>
              <a:highlight>
                <a:srgbClr val="FFFF00"/>
              </a:highlight>
              <a:latin typeface="Aptos" panose="020B0004020202020204" pitchFamily="34" charset="0"/>
            </a:endParaRPr>
          </a:p>
        </p:txBody>
      </p:sp>
      <p:pic>
        <p:nvPicPr>
          <p:cNvPr id="9" name="Picture 8" descr="A white character running on a red arrow&#10;&#10;AI-generated content may be incorrect.">
            <a:extLst>
              <a:ext uri="{FF2B5EF4-FFF2-40B4-BE49-F238E27FC236}">
                <a16:creationId xmlns:a16="http://schemas.microsoft.com/office/drawing/2014/main" id="{03B27705-7AB5-F501-B353-4708A10DAB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48625" y="1111167"/>
            <a:ext cx="4143355" cy="4165913"/>
          </a:xfrm>
          <a:prstGeom prst="rect">
            <a:avLst/>
          </a:prstGeom>
        </p:spPr>
      </p:pic>
    </p:spTree>
    <p:extLst>
      <p:ext uri="{BB962C8B-B14F-4D97-AF65-F5344CB8AC3E}">
        <p14:creationId xmlns:p14="http://schemas.microsoft.com/office/powerpoint/2010/main" val="35310276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2E78624-85B5-573B-C257-470EAA2641DA}"/>
              </a:ext>
            </a:extLst>
          </p:cNvPr>
          <p:cNvSpPr txBox="1"/>
          <p:nvPr/>
        </p:nvSpPr>
        <p:spPr>
          <a:xfrm>
            <a:off x="4792337" y="2831335"/>
            <a:ext cx="2236424" cy="584775"/>
          </a:xfrm>
          <a:prstGeom prst="rect">
            <a:avLst/>
          </a:prstGeom>
          <a:noFill/>
        </p:spPr>
        <p:txBody>
          <a:bodyPr wrap="square" rtlCol="0">
            <a:spAutoFit/>
          </a:bodyPr>
          <a:lstStyle/>
          <a:p>
            <a:r>
              <a:rPr lang="en-IN" sz="3200" b="1" dirty="0">
                <a:solidFill>
                  <a:schemeClr val="accent1">
                    <a:lumMod val="75000"/>
                  </a:schemeClr>
                </a:solidFill>
                <a:latin typeface="Aptos ExtraBold" panose="020F0502020204030204" pitchFamily="34" charset="0"/>
              </a:rPr>
              <a:t>Thank You</a:t>
            </a:r>
          </a:p>
        </p:txBody>
      </p:sp>
    </p:spTree>
    <p:extLst>
      <p:ext uri="{BB962C8B-B14F-4D97-AF65-F5344CB8AC3E}">
        <p14:creationId xmlns:p14="http://schemas.microsoft.com/office/powerpoint/2010/main" val="26088581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19150</TotalTime>
  <Words>745</Words>
  <Application>Microsoft Office PowerPoint</Application>
  <PresentationFormat>Widescreen</PresentationFormat>
  <Paragraphs>50</Paragraphs>
  <Slides>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Aptos</vt:lpstr>
      <vt:lpstr>Aptos Display</vt:lpstr>
      <vt:lpstr>Aptos ExtraBold</vt:lpstr>
      <vt:lpstr>Arial</vt:lpstr>
      <vt:lpstr>Arial Narrow</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1</dc:creator>
  <cp:lastModifiedBy>Highway operators</cp:lastModifiedBy>
  <cp:revision>14</cp:revision>
  <cp:lastPrinted>2025-05-13T06:38:00Z</cp:lastPrinted>
  <dcterms:created xsi:type="dcterms:W3CDTF">2025-02-17T03:12:44Z</dcterms:created>
  <dcterms:modified xsi:type="dcterms:W3CDTF">2025-05-13T06:45:12Z</dcterms:modified>
</cp:coreProperties>
</file>