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68" r:id="rId2"/>
    <p:sldId id="2147469879" r:id="rId3"/>
    <p:sldId id="269" r:id="rId4"/>
    <p:sldId id="2147469874" r:id="rId5"/>
    <p:sldId id="2147469883" r:id="rId6"/>
    <p:sldId id="2147469880" r:id="rId7"/>
    <p:sldId id="2147469881" r:id="rId8"/>
    <p:sldId id="2147469873" r:id="rId9"/>
    <p:sldId id="2147469878" r:id="rId10"/>
    <p:sldId id="2147469871" r:id="rId11"/>
    <p:sldId id="2147469875" r:id="rId12"/>
    <p:sldId id="2147469882" r:id="rId13"/>
    <p:sldId id="214746987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EC314D-E375-48DC-AD97-202674CAB0D2}" v="1" dt="2025-05-06T04:53:35.514"/>
    <p1510:client id="{548D2A80-1E3B-43E1-B63E-4F746A1A89B8}" v="11" dt="2025-05-05T11:38:30.3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3348" autoAdjust="0"/>
  </p:normalViewPr>
  <p:slideViewPr>
    <p:cSldViewPr snapToGrid="0">
      <p:cViewPr varScale="1">
        <p:scale>
          <a:sx n="79" d="100"/>
          <a:sy n="79" d="100"/>
        </p:scale>
        <p:origin x="74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D41588-F68D-4E94-A379-2F5488A4236C}" type="datetimeFigureOut">
              <a:rPr lang="en-IN" smtClean="0"/>
              <a:t>13-05-2025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B2F5F4-0280-4FCC-A231-62832856E4C6}" type="slidenum">
              <a:rPr lang="en-IN" smtClean="0"/>
              <a:t>‹#›</a:t>
            </a:fld>
            <a:endParaRPr lang="en-IN"/>
          </a:p>
        </p:txBody>
      </p:sp>
    </p:spTree>
    <p:extLst>
      <p:ext uri="{BB962C8B-B14F-4D97-AF65-F5344CB8AC3E}">
        <p14:creationId xmlns:p14="http://schemas.microsoft.com/office/powerpoint/2010/main" val="3958346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0C617-EED9-F261-558E-8106F574BF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1D63E41E-F25C-A82F-58C9-721417D0C4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CF0C0CED-28E9-70AD-83E9-616CD479670C}"/>
              </a:ext>
            </a:extLst>
          </p:cNvPr>
          <p:cNvSpPr>
            <a:spLocks noGrp="1"/>
          </p:cNvSpPr>
          <p:nvPr>
            <p:ph type="dt" sz="half" idx="10"/>
          </p:nvPr>
        </p:nvSpPr>
        <p:spPr/>
        <p:txBody>
          <a:bodyPr/>
          <a:lstStyle/>
          <a:p>
            <a:fld id="{68C91819-A611-4F24-AE25-32F04B34BE8D}" type="datetimeFigureOut">
              <a:rPr lang="en-IN" smtClean="0"/>
              <a:t>13-05-2025</a:t>
            </a:fld>
            <a:endParaRPr lang="en-IN"/>
          </a:p>
        </p:txBody>
      </p:sp>
      <p:sp>
        <p:nvSpPr>
          <p:cNvPr id="5" name="Footer Placeholder 4">
            <a:extLst>
              <a:ext uri="{FF2B5EF4-FFF2-40B4-BE49-F238E27FC236}">
                <a16:creationId xmlns:a16="http://schemas.microsoft.com/office/drawing/2014/main" id="{4A21A1F3-0194-78C0-A722-EB147FDBC04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C22AA7E-7EC0-2362-14FE-E6278BB2AC62}"/>
              </a:ext>
            </a:extLst>
          </p:cNvPr>
          <p:cNvSpPr>
            <a:spLocks noGrp="1"/>
          </p:cNvSpPr>
          <p:nvPr>
            <p:ph type="sldNum" sz="quarter" idx="12"/>
          </p:nvPr>
        </p:nvSpPr>
        <p:spPr/>
        <p:txBody>
          <a:bodyPr/>
          <a:lstStyle/>
          <a:p>
            <a:fld id="{41D61AD3-4BF8-4CA7-AA8A-02F0B48F50A1}" type="slidenum">
              <a:rPr lang="en-IN" smtClean="0"/>
              <a:t>‹#›</a:t>
            </a:fld>
            <a:endParaRPr lang="en-IN"/>
          </a:p>
        </p:txBody>
      </p:sp>
    </p:spTree>
    <p:extLst>
      <p:ext uri="{BB962C8B-B14F-4D97-AF65-F5344CB8AC3E}">
        <p14:creationId xmlns:p14="http://schemas.microsoft.com/office/powerpoint/2010/main" val="3640386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69848-6607-124F-6CD7-4ED98576C949}"/>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D1192BE2-6248-2458-7B11-15B43A6EE46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24ABC4A-71BF-B5B3-053B-B89C9F67E854}"/>
              </a:ext>
            </a:extLst>
          </p:cNvPr>
          <p:cNvSpPr>
            <a:spLocks noGrp="1"/>
          </p:cNvSpPr>
          <p:nvPr>
            <p:ph type="dt" sz="half" idx="10"/>
          </p:nvPr>
        </p:nvSpPr>
        <p:spPr/>
        <p:txBody>
          <a:bodyPr/>
          <a:lstStyle/>
          <a:p>
            <a:fld id="{68C91819-A611-4F24-AE25-32F04B34BE8D}" type="datetimeFigureOut">
              <a:rPr lang="en-IN" smtClean="0"/>
              <a:t>13-05-2025</a:t>
            </a:fld>
            <a:endParaRPr lang="en-IN"/>
          </a:p>
        </p:txBody>
      </p:sp>
      <p:sp>
        <p:nvSpPr>
          <p:cNvPr id="5" name="Footer Placeholder 4">
            <a:extLst>
              <a:ext uri="{FF2B5EF4-FFF2-40B4-BE49-F238E27FC236}">
                <a16:creationId xmlns:a16="http://schemas.microsoft.com/office/drawing/2014/main" id="{9C378425-63D2-CB2A-6E2C-2731CBB5F93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350C22E-D89C-C61B-1E09-0DB26BACC70C}"/>
              </a:ext>
            </a:extLst>
          </p:cNvPr>
          <p:cNvSpPr>
            <a:spLocks noGrp="1"/>
          </p:cNvSpPr>
          <p:nvPr>
            <p:ph type="sldNum" sz="quarter" idx="12"/>
          </p:nvPr>
        </p:nvSpPr>
        <p:spPr/>
        <p:txBody>
          <a:bodyPr/>
          <a:lstStyle/>
          <a:p>
            <a:fld id="{41D61AD3-4BF8-4CA7-AA8A-02F0B48F50A1}" type="slidenum">
              <a:rPr lang="en-IN" smtClean="0"/>
              <a:t>‹#›</a:t>
            </a:fld>
            <a:endParaRPr lang="en-IN"/>
          </a:p>
        </p:txBody>
      </p:sp>
    </p:spTree>
    <p:extLst>
      <p:ext uri="{BB962C8B-B14F-4D97-AF65-F5344CB8AC3E}">
        <p14:creationId xmlns:p14="http://schemas.microsoft.com/office/powerpoint/2010/main" val="2327322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63D7AF6-6AAD-548E-0FE7-272F809AF26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D7FFABDA-2F00-CE16-A6BA-6E65128920C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AA2EC25-6DDD-B53D-FC88-B6850278430C}"/>
              </a:ext>
            </a:extLst>
          </p:cNvPr>
          <p:cNvSpPr>
            <a:spLocks noGrp="1"/>
          </p:cNvSpPr>
          <p:nvPr>
            <p:ph type="dt" sz="half" idx="10"/>
          </p:nvPr>
        </p:nvSpPr>
        <p:spPr/>
        <p:txBody>
          <a:bodyPr/>
          <a:lstStyle/>
          <a:p>
            <a:fld id="{68C91819-A611-4F24-AE25-32F04B34BE8D}" type="datetimeFigureOut">
              <a:rPr lang="en-IN" smtClean="0"/>
              <a:t>13-05-2025</a:t>
            </a:fld>
            <a:endParaRPr lang="en-IN"/>
          </a:p>
        </p:txBody>
      </p:sp>
      <p:sp>
        <p:nvSpPr>
          <p:cNvPr id="5" name="Footer Placeholder 4">
            <a:extLst>
              <a:ext uri="{FF2B5EF4-FFF2-40B4-BE49-F238E27FC236}">
                <a16:creationId xmlns:a16="http://schemas.microsoft.com/office/drawing/2014/main" id="{46DCDB32-DD64-E46C-B449-DC7D1357216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861E88A-18FD-B1B8-B182-32B61F59CB44}"/>
              </a:ext>
            </a:extLst>
          </p:cNvPr>
          <p:cNvSpPr>
            <a:spLocks noGrp="1"/>
          </p:cNvSpPr>
          <p:nvPr>
            <p:ph type="sldNum" sz="quarter" idx="12"/>
          </p:nvPr>
        </p:nvSpPr>
        <p:spPr/>
        <p:txBody>
          <a:bodyPr/>
          <a:lstStyle/>
          <a:p>
            <a:fld id="{41D61AD3-4BF8-4CA7-AA8A-02F0B48F50A1}" type="slidenum">
              <a:rPr lang="en-IN" smtClean="0"/>
              <a:t>‹#›</a:t>
            </a:fld>
            <a:endParaRPr lang="en-IN"/>
          </a:p>
        </p:txBody>
      </p:sp>
    </p:spTree>
    <p:extLst>
      <p:ext uri="{BB962C8B-B14F-4D97-AF65-F5344CB8AC3E}">
        <p14:creationId xmlns:p14="http://schemas.microsoft.com/office/powerpoint/2010/main" val="1775032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5B861-BDFF-BB73-A965-C64DD314CDD4}"/>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2112E409-D7FD-5306-72FB-B0FD413F872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3E7581A-0966-AB12-5A4F-C080CFCCF3F7}"/>
              </a:ext>
            </a:extLst>
          </p:cNvPr>
          <p:cNvSpPr>
            <a:spLocks noGrp="1"/>
          </p:cNvSpPr>
          <p:nvPr>
            <p:ph type="dt" sz="half" idx="10"/>
          </p:nvPr>
        </p:nvSpPr>
        <p:spPr/>
        <p:txBody>
          <a:bodyPr/>
          <a:lstStyle/>
          <a:p>
            <a:fld id="{68C91819-A611-4F24-AE25-32F04B34BE8D}" type="datetimeFigureOut">
              <a:rPr lang="en-IN" smtClean="0"/>
              <a:t>13-05-2025</a:t>
            </a:fld>
            <a:endParaRPr lang="en-IN"/>
          </a:p>
        </p:txBody>
      </p:sp>
      <p:sp>
        <p:nvSpPr>
          <p:cNvPr id="5" name="Footer Placeholder 4">
            <a:extLst>
              <a:ext uri="{FF2B5EF4-FFF2-40B4-BE49-F238E27FC236}">
                <a16:creationId xmlns:a16="http://schemas.microsoft.com/office/drawing/2014/main" id="{30D46211-9229-C1E5-79B4-1F5D953447B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AD458D3-FBDB-6435-7438-C19CFC8D1F74}"/>
              </a:ext>
            </a:extLst>
          </p:cNvPr>
          <p:cNvSpPr>
            <a:spLocks noGrp="1"/>
          </p:cNvSpPr>
          <p:nvPr>
            <p:ph type="sldNum" sz="quarter" idx="12"/>
          </p:nvPr>
        </p:nvSpPr>
        <p:spPr/>
        <p:txBody>
          <a:bodyPr/>
          <a:lstStyle/>
          <a:p>
            <a:fld id="{41D61AD3-4BF8-4CA7-AA8A-02F0B48F50A1}" type="slidenum">
              <a:rPr lang="en-IN" smtClean="0"/>
              <a:t>‹#›</a:t>
            </a:fld>
            <a:endParaRPr lang="en-IN"/>
          </a:p>
        </p:txBody>
      </p:sp>
    </p:spTree>
    <p:extLst>
      <p:ext uri="{BB962C8B-B14F-4D97-AF65-F5344CB8AC3E}">
        <p14:creationId xmlns:p14="http://schemas.microsoft.com/office/powerpoint/2010/main" val="2146948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281D8-BC04-745E-AC74-17EBAE1A3D4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6DF6E7F3-A1E7-8706-7BC1-AEE8257761D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177A95-342C-7BE0-8788-11E50BCA3B50}"/>
              </a:ext>
            </a:extLst>
          </p:cNvPr>
          <p:cNvSpPr>
            <a:spLocks noGrp="1"/>
          </p:cNvSpPr>
          <p:nvPr>
            <p:ph type="dt" sz="half" idx="10"/>
          </p:nvPr>
        </p:nvSpPr>
        <p:spPr/>
        <p:txBody>
          <a:bodyPr/>
          <a:lstStyle/>
          <a:p>
            <a:fld id="{68C91819-A611-4F24-AE25-32F04B34BE8D}" type="datetimeFigureOut">
              <a:rPr lang="en-IN" smtClean="0"/>
              <a:t>13-05-2025</a:t>
            </a:fld>
            <a:endParaRPr lang="en-IN"/>
          </a:p>
        </p:txBody>
      </p:sp>
      <p:sp>
        <p:nvSpPr>
          <p:cNvPr id="5" name="Footer Placeholder 4">
            <a:extLst>
              <a:ext uri="{FF2B5EF4-FFF2-40B4-BE49-F238E27FC236}">
                <a16:creationId xmlns:a16="http://schemas.microsoft.com/office/drawing/2014/main" id="{04C55161-04EE-B850-FB64-38AC246C7B4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F033A99-3135-1F09-DE65-519C5F32733A}"/>
              </a:ext>
            </a:extLst>
          </p:cNvPr>
          <p:cNvSpPr>
            <a:spLocks noGrp="1"/>
          </p:cNvSpPr>
          <p:nvPr>
            <p:ph type="sldNum" sz="quarter" idx="12"/>
          </p:nvPr>
        </p:nvSpPr>
        <p:spPr/>
        <p:txBody>
          <a:bodyPr/>
          <a:lstStyle/>
          <a:p>
            <a:fld id="{41D61AD3-4BF8-4CA7-AA8A-02F0B48F50A1}" type="slidenum">
              <a:rPr lang="en-IN" smtClean="0"/>
              <a:t>‹#›</a:t>
            </a:fld>
            <a:endParaRPr lang="en-IN"/>
          </a:p>
        </p:txBody>
      </p:sp>
    </p:spTree>
    <p:extLst>
      <p:ext uri="{BB962C8B-B14F-4D97-AF65-F5344CB8AC3E}">
        <p14:creationId xmlns:p14="http://schemas.microsoft.com/office/powerpoint/2010/main" val="113104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94083-F9CE-A477-6C87-EB2F59AB582B}"/>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A182421A-8946-6451-AD2E-19A33348CDF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BD525458-CE85-30A7-12E1-A040DAFBB0E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E536DCF1-05FE-34B7-E367-B8398A2DBEA4}"/>
              </a:ext>
            </a:extLst>
          </p:cNvPr>
          <p:cNvSpPr>
            <a:spLocks noGrp="1"/>
          </p:cNvSpPr>
          <p:nvPr>
            <p:ph type="dt" sz="half" idx="10"/>
          </p:nvPr>
        </p:nvSpPr>
        <p:spPr/>
        <p:txBody>
          <a:bodyPr/>
          <a:lstStyle/>
          <a:p>
            <a:fld id="{68C91819-A611-4F24-AE25-32F04B34BE8D}" type="datetimeFigureOut">
              <a:rPr lang="en-IN" smtClean="0"/>
              <a:t>13-05-2025</a:t>
            </a:fld>
            <a:endParaRPr lang="en-IN"/>
          </a:p>
        </p:txBody>
      </p:sp>
      <p:sp>
        <p:nvSpPr>
          <p:cNvPr id="6" name="Footer Placeholder 5">
            <a:extLst>
              <a:ext uri="{FF2B5EF4-FFF2-40B4-BE49-F238E27FC236}">
                <a16:creationId xmlns:a16="http://schemas.microsoft.com/office/drawing/2014/main" id="{453A5078-DAF9-E770-6019-E6B54FE05C3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E193259F-1575-ECD6-6BC9-26B7EFDC756B}"/>
              </a:ext>
            </a:extLst>
          </p:cNvPr>
          <p:cNvSpPr>
            <a:spLocks noGrp="1"/>
          </p:cNvSpPr>
          <p:nvPr>
            <p:ph type="sldNum" sz="quarter" idx="12"/>
          </p:nvPr>
        </p:nvSpPr>
        <p:spPr/>
        <p:txBody>
          <a:bodyPr/>
          <a:lstStyle/>
          <a:p>
            <a:fld id="{41D61AD3-4BF8-4CA7-AA8A-02F0B48F50A1}" type="slidenum">
              <a:rPr lang="en-IN" smtClean="0"/>
              <a:t>‹#›</a:t>
            </a:fld>
            <a:endParaRPr lang="en-IN"/>
          </a:p>
        </p:txBody>
      </p:sp>
    </p:spTree>
    <p:extLst>
      <p:ext uri="{BB962C8B-B14F-4D97-AF65-F5344CB8AC3E}">
        <p14:creationId xmlns:p14="http://schemas.microsoft.com/office/powerpoint/2010/main" val="151397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DFF23-5A93-0AE8-522E-DD046F475D45}"/>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3C06CD73-122B-CC1B-D909-0AF733B389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F43B9A4-1B8F-DF9D-4E8E-8D997BDAA30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49162F1A-AD24-1B1D-523E-C9A7CF93FD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FC4C1C-E40F-B201-1616-70B0100F1BD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E5738278-E50B-9862-B0CE-213D831FC573}"/>
              </a:ext>
            </a:extLst>
          </p:cNvPr>
          <p:cNvSpPr>
            <a:spLocks noGrp="1"/>
          </p:cNvSpPr>
          <p:nvPr>
            <p:ph type="dt" sz="half" idx="10"/>
          </p:nvPr>
        </p:nvSpPr>
        <p:spPr/>
        <p:txBody>
          <a:bodyPr/>
          <a:lstStyle/>
          <a:p>
            <a:fld id="{68C91819-A611-4F24-AE25-32F04B34BE8D}" type="datetimeFigureOut">
              <a:rPr lang="en-IN" smtClean="0"/>
              <a:t>13-05-2025</a:t>
            </a:fld>
            <a:endParaRPr lang="en-IN"/>
          </a:p>
        </p:txBody>
      </p:sp>
      <p:sp>
        <p:nvSpPr>
          <p:cNvPr id="8" name="Footer Placeholder 7">
            <a:extLst>
              <a:ext uri="{FF2B5EF4-FFF2-40B4-BE49-F238E27FC236}">
                <a16:creationId xmlns:a16="http://schemas.microsoft.com/office/drawing/2014/main" id="{76B9B5C8-85E4-7284-C710-1912704E620E}"/>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AF4A73EF-D951-8FDC-481A-C2196674F503}"/>
              </a:ext>
            </a:extLst>
          </p:cNvPr>
          <p:cNvSpPr>
            <a:spLocks noGrp="1"/>
          </p:cNvSpPr>
          <p:nvPr>
            <p:ph type="sldNum" sz="quarter" idx="12"/>
          </p:nvPr>
        </p:nvSpPr>
        <p:spPr/>
        <p:txBody>
          <a:bodyPr/>
          <a:lstStyle/>
          <a:p>
            <a:fld id="{41D61AD3-4BF8-4CA7-AA8A-02F0B48F50A1}" type="slidenum">
              <a:rPr lang="en-IN" smtClean="0"/>
              <a:t>‹#›</a:t>
            </a:fld>
            <a:endParaRPr lang="en-IN"/>
          </a:p>
        </p:txBody>
      </p:sp>
    </p:spTree>
    <p:extLst>
      <p:ext uri="{BB962C8B-B14F-4D97-AF65-F5344CB8AC3E}">
        <p14:creationId xmlns:p14="http://schemas.microsoft.com/office/powerpoint/2010/main" val="3051939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FED5-9CB0-6F5F-29F7-A7CEE27077B4}"/>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6F838D80-49F8-A36A-F907-FF416A3316A1}"/>
              </a:ext>
            </a:extLst>
          </p:cNvPr>
          <p:cNvSpPr>
            <a:spLocks noGrp="1"/>
          </p:cNvSpPr>
          <p:nvPr>
            <p:ph type="dt" sz="half" idx="10"/>
          </p:nvPr>
        </p:nvSpPr>
        <p:spPr/>
        <p:txBody>
          <a:bodyPr/>
          <a:lstStyle/>
          <a:p>
            <a:fld id="{68C91819-A611-4F24-AE25-32F04B34BE8D}" type="datetimeFigureOut">
              <a:rPr lang="en-IN" smtClean="0"/>
              <a:t>13-05-2025</a:t>
            </a:fld>
            <a:endParaRPr lang="en-IN"/>
          </a:p>
        </p:txBody>
      </p:sp>
      <p:sp>
        <p:nvSpPr>
          <p:cNvPr id="4" name="Footer Placeholder 3">
            <a:extLst>
              <a:ext uri="{FF2B5EF4-FFF2-40B4-BE49-F238E27FC236}">
                <a16:creationId xmlns:a16="http://schemas.microsoft.com/office/drawing/2014/main" id="{78DB3F9D-7035-A51D-8F7A-2B6BFBC6E482}"/>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5C13DE04-7F6A-5525-E8AE-94FA79A4C47C}"/>
              </a:ext>
            </a:extLst>
          </p:cNvPr>
          <p:cNvSpPr>
            <a:spLocks noGrp="1"/>
          </p:cNvSpPr>
          <p:nvPr>
            <p:ph type="sldNum" sz="quarter" idx="12"/>
          </p:nvPr>
        </p:nvSpPr>
        <p:spPr/>
        <p:txBody>
          <a:bodyPr/>
          <a:lstStyle/>
          <a:p>
            <a:fld id="{41D61AD3-4BF8-4CA7-AA8A-02F0B48F50A1}" type="slidenum">
              <a:rPr lang="en-IN" smtClean="0"/>
              <a:t>‹#›</a:t>
            </a:fld>
            <a:endParaRPr lang="en-IN"/>
          </a:p>
        </p:txBody>
      </p:sp>
    </p:spTree>
    <p:extLst>
      <p:ext uri="{BB962C8B-B14F-4D97-AF65-F5344CB8AC3E}">
        <p14:creationId xmlns:p14="http://schemas.microsoft.com/office/powerpoint/2010/main" val="490404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EC8A5B-9A23-DEA1-BA39-9E71E4546C15}"/>
              </a:ext>
            </a:extLst>
          </p:cNvPr>
          <p:cNvSpPr>
            <a:spLocks noGrp="1"/>
          </p:cNvSpPr>
          <p:nvPr>
            <p:ph type="dt" sz="half" idx="10"/>
          </p:nvPr>
        </p:nvSpPr>
        <p:spPr/>
        <p:txBody>
          <a:bodyPr/>
          <a:lstStyle/>
          <a:p>
            <a:fld id="{68C91819-A611-4F24-AE25-32F04B34BE8D}" type="datetimeFigureOut">
              <a:rPr lang="en-IN" smtClean="0"/>
              <a:t>13-05-2025</a:t>
            </a:fld>
            <a:endParaRPr lang="en-IN"/>
          </a:p>
        </p:txBody>
      </p:sp>
      <p:sp>
        <p:nvSpPr>
          <p:cNvPr id="3" name="Footer Placeholder 2">
            <a:extLst>
              <a:ext uri="{FF2B5EF4-FFF2-40B4-BE49-F238E27FC236}">
                <a16:creationId xmlns:a16="http://schemas.microsoft.com/office/drawing/2014/main" id="{9EE22F3C-B98E-E37C-C59B-AD8AE56DA432}"/>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ECA01F7D-5F72-0401-90A6-F9CEB51D425C}"/>
              </a:ext>
            </a:extLst>
          </p:cNvPr>
          <p:cNvSpPr>
            <a:spLocks noGrp="1"/>
          </p:cNvSpPr>
          <p:nvPr>
            <p:ph type="sldNum" sz="quarter" idx="12"/>
          </p:nvPr>
        </p:nvSpPr>
        <p:spPr/>
        <p:txBody>
          <a:bodyPr/>
          <a:lstStyle/>
          <a:p>
            <a:fld id="{41D61AD3-4BF8-4CA7-AA8A-02F0B48F50A1}" type="slidenum">
              <a:rPr lang="en-IN" smtClean="0"/>
              <a:t>‹#›</a:t>
            </a:fld>
            <a:endParaRPr lang="en-IN"/>
          </a:p>
        </p:txBody>
      </p:sp>
    </p:spTree>
    <p:extLst>
      <p:ext uri="{BB962C8B-B14F-4D97-AF65-F5344CB8AC3E}">
        <p14:creationId xmlns:p14="http://schemas.microsoft.com/office/powerpoint/2010/main" val="2433772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3A1F7-751F-80FB-C572-806AD47FED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3E3C9EB4-B924-F43C-F870-B4FB3D88E9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95261CB9-6780-5F36-1352-BE0E0115CD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8E412B-E305-3FDA-6B0C-E58A9FC7A16D}"/>
              </a:ext>
            </a:extLst>
          </p:cNvPr>
          <p:cNvSpPr>
            <a:spLocks noGrp="1"/>
          </p:cNvSpPr>
          <p:nvPr>
            <p:ph type="dt" sz="half" idx="10"/>
          </p:nvPr>
        </p:nvSpPr>
        <p:spPr/>
        <p:txBody>
          <a:bodyPr/>
          <a:lstStyle/>
          <a:p>
            <a:fld id="{68C91819-A611-4F24-AE25-32F04B34BE8D}" type="datetimeFigureOut">
              <a:rPr lang="en-IN" smtClean="0"/>
              <a:t>13-05-2025</a:t>
            </a:fld>
            <a:endParaRPr lang="en-IN"/>
          </a:p>
        </p:txBody>
      </p:sp>
      <p:sp>
        <p:nvSpPr>
          <p:cNvPr id="6" name="Footer Placeholder 5">
            <a:extLst>
              <a:ext uri="{FF2B5EF4-FFF2-40B4-BE49-F238E27FC236}">
                <a16:creationId xmlns:a16="http://schemas.microsoft.com/office/drawing/2014/main" id="{7F315A68-A435-7CB7-A15A-958C5B7667A3}"/>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0C43B754-0D14-F3B0-3CF6-E61402EDC818}"/>
              </a:ext>
            </a:extLst>
          </p:cNvPr>
          <p:cNvSpPr>
            <a:spLocks noGrp="1"/>
          </p:cNvSpPr>
          <p:nvPr>
            <p:ph type="sldNum" sz="quarter" idx="12"/>
          </p:nvPr>
        </p:nvSpPr>
        <p:spPr/>
        <p:txBody>
          <a:bodyPr/>
          <a:lstStyle/>
          <a:p>
            <a:fld id="{41D61AD3-4BF8-4CA7-AA8A-02F0B48F50A1}" type="slidenum">
              <a:rPr lang="en-IN" smtClean="0"/>
              <a:t>‹#›</a:t>
            </a:fld>
            <a:endParaRPr lang="en-IN"/>
          </a:p>
        </p:txBody>
      </p:sp>
    </p:spTree>
    <p:extLst>
      <p:ext uri="{BB962C8B-B14F-4D97-AF65-F5344CB8AC3E}">
        <p14:creationId xmlns:p14="http://schemas.microsoft.com/office/powerpoint/2010/main" val="1876538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917B1-1979-AF0B-E603-F5134F5601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74063D98-E4C8-4CDF-F9D6-A0C7C2AE94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64E83DBA-B0C3-C084-6E48-521568DD18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3DB8B6-EF92-A823-BCD2-73B1CACE1E87}"/>
              </a:ext>
            </a:extLst>
          </p:cNvPr>
          <p:cNvSpPr>
            <a:spLocks noGrp="1"/>
          </p:cNvSpPr>
          <p:nvPr>
            <p:ph type="dt" sz="half" idx="10"/>
          </p:nvPr>
        </p:nvSpPr>
        <p:spPr/>
        <p:txBody>
          <a:bodyPr/>
          <a:lstStyle/>
          <a:p>
            <a:fld id="{68C91819-A611-4F24-AE25-32F04B34BE8D}" type="datetimeFigureOut">
              <a:rPr lang="en-IN" smtClean="0"/>
              <a:t>13-05-2025</a:t>
            </a:fld>
            <a:endParaRPr lang="en-IN"/>
          </a:p>
        </p:txBody>
      </p:sp>
      <p:sp>
        <p:nvSpPr>
          <p:cNvPr id="6" name="Footer Placeholder 5">
            <a:extLst>
              <a:ext uri="{FF2B5EF4-FFF2-40B4-BE49-F238E27FC236}">
                <a16:creationId xmlns:a16="http://schemas.microsoft.com/office/drawing/2014/main" id="{425C4E7A-ECB4-5062-7749-AB832BFD9A9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BD32DBA8-DAD3-6076-91D1-5C4B376B0DD4}"/>
              </a:ext>
            </a:extLst>
          </p:cNvPr>
          <p:cNvSpPr>
            <a:spLocks noGrp="1"/>
          </p:cNvSpPr>
          <p:nvPr>
            <p:ph type="sldNum" sz="quarter" idx="12"/>
          </p:nvPr>
        </p:nvSpPr>
        <p:spPr/>
        <p:txBody>
          <a:bodyPr/>
          <a:lstStyle/>
          <a:p>
            <a:fld id="{41D61AD3-4BF8-4CA7-AA8A-02F0B48F50A1}" type="slidenum">
              <a:rPr lang="en-IN" smtClean="0"/>
              <a:t>‹#›</a:t>
            </a:fld>
            <a:endParaRPr lang="en-IN"/>
          </a:p>
        </p:txBody>
      </p:sp>
    </p:spTree>
    <p:extLst>
      <p:ext uri="{BB962C8B-B14F-4D97-AF65-F5344CB8AC3E}">
        <p14:creationId xmlns:p14="http://schemas.microsoft.com/office/powerpoint/2010/main" val="4107029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B3B579-1A24-34BC-F12A-43FA2116EA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7A178072-A10C-B7F4-DEFF-0DBD1BDC75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80AEC05-D0FC-1B7E-62BF-AE97845B1B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8C91819-A611-4F24-AE25-32F04B34BE8D}" type="datetimeFigureOut">
              <a:rPr lang="en-IN" smtClean="0"/>
              <a:t>13-05-2025</a:t>
            </a:fld>
            <a:endParaRPr lang="en-IN"/>
          </a:p>
        </p:txBody>
      </p:sp>
      <p:sp>
        <p:nvSpPr>
          <p:cNvPr id="5" name="Footer Placeholder 4">
            <a:extLst>
              <a:ext uri="{FF2B5EF4-FFF2-40B4-BE49-F238E27FC236}">
                <a16:creationId xmlns:a16="http://schemas.microsoft.com/office/drawing/2014/main" id="{FD80A05A-F310-F7B4-C53E-7B29AB0DD8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N"/>
          </a:p>
        </p:txBody>
      </p:sp>
      <p:sp>
        <p:nvSpPr>
          <p:cNvPr id="6" name="Slide Number Placeholder 5">
            <a:extLst>
              <a:ext uri="{FF2B5EF4-FFF2-40B4-BE49-F238E27FC236}">
                <a16:creationId xmlns:a16="http://schemas.microsoft.com/office/drawing/2014/main" id="{62A19B10-0BBD-F261-9016-1A2472B968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1D61AD3-4BF8-4CA7-AA8A-02F0B48F50A1}" type="slidenum">
              <a:rPr lang="en-IN" smtClean="0"/>
              <a:t>‹#›</a:t>
            </a:fld>
            <a:endParaRPr lang="en-IN"/>
          </a:p>
        </p:txBody>
      </p:sp>
    </p:spTree>
    <p:extLst>
      <p:ext uri="{BB962C8B-B14F-4D97-AF65-F5344CB8AC3E}">
        <p14:creationId xmlns:p14="http://schemas.microsoft.com/office/powerpoint/2010/main" val="2542473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7.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B6BB0C6-BADC-8C2B-EE60-5DD8EE43835C}"/>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2A0580DC-7FF8-CDBE-23FC-478B944352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white background with many logos&#10;&#10;AI-generated content may be incorrect.">
            <a:extLst>
              <a:ext uri="{FF2B5EF4-FFF2-40B4-BE49-F238E27FC236}">
                <a16:creationId xmlns:a16="http://schemas.microsoft.com/office/drawing/2014/main" id="{5641F820-54AC-0080-2667-A8F1213BA00E}"/>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39F88418-B259-A871-DE98-C47192DBA5C9}"/>
              </a:ext>
            </a:extLst>
          </p:cNvPr>
          <p:cNvSpPr txBox="1"/>
          <p:nvPr/>
        </p:nvSpPr>
        <p:spPr>
          <a:xfrm>
            <a:off x="0" y="2324264"/>
            <a:ext cx="12192000" cy="523220"/>
          </a:xfrm>
          <a:prstGeom prst="rect">
            <a:avLst/>
          </a:prstGeom>
          <a:solidFill>
            <a:schemeClr val="bg1">
              <a:lumMod val="50000"/>
            </a:schemeClr>
          </a:solidFill>
        </p:spPr>
        <p:txBody>
          <a:bodyPr wrap="square" rtlCol="0">
            <a:spAutoFit/>
          </a:bodyPr>
          <a:lstStyle>
            <a:defPPr>
              <a:defRPr lang="en-US"/>
            </a:defPPr>
            <a:lvl1pPr algn="ctr">
              <a:defRPr sz="2800" b="1">
                <a:solidFill>
                  <a:srgbClr val="002060"/>
                </a:solidFill>
                <a:latin typeface="Arial Narrow" pitchFamily="34" charset="0"/>
              </a:defRPr>
            </a:lvl1pPr>
          </a:lstStyle>
          <a:p>
            <a:r>
              <a:rPr lang="en-US" dirty="0"/>
              <a:t>Highway Operators’ Association (I)</a:t>
            </a:r>
          </a:p>
        </p:txBody>
      </p:sp>
      <p:pic>
        <p:nvPicPr>
          <p:cNvPr id="4" name="Picture 3">
            <a:extLst>
              <a:ext uri="{FF2B5EF4-FFF2-40B4-BE49-F238E27FC236}">
                <a16:creationId xmlns:a16="http://schemas.microsoft.com/office/drawing/2014/main" id="{4069CBA0-2282-9809-8027-D46A924D983F}"/>
              </a:ext>
            </a:extLst>
          </p:cNvPr>
          <p:cNvPicPr>
            <a:picLocks noChangeAspect="1"/>
          </p:cNvPicPr>
          <p:nvPr/>
        </p:nvPicPr>
        <p:blipFill>
          <a:blip r:embed="rId3"/>
          <a:stretch>
            <a:fillRect/>
          </a:stretch>
        </p:blipFill>
        <p:spPr>
          <a:xfrm>
            <a:off x="0" y="3036055"/>
            <a:ext cx="12192000" cy="1231105"/>
          </a:xfrm>
          <a:prstGeom prst="rect">
            <a:avLst/>
          </a:prstGeom>
        </p:spPr>
      </p:pic>
      <p:sp>
        <p:nvSpPr>
          <p:cNvPr id="5" name="TextBox 4">
            <a:extLst>
              <a:ext uri="{FF2B5EF4-FFF2-40B4-BE49-F238E27FC236}">
                <a16:creationId xmlns:a16="http://schemas.microsoft.com/office/drawing/2014/main" id="{680E0038-5336-A6BA-86A6-313A39F11E41}"/>
              </a:ext>
            </a:extLst>
          </p:cNvPr>
          <p:cNvSpPr txBox="1"/>
          <p:nvPr/>
        </p:nvSpPr>
        <p:spPr>
          <a:xfrm>
            <a:off x="0" y="4455731"/>
            <a:ext cx="12192000" cy="1384995"/>
          </a:xfrm>
          <a:prstGeom prst="rect">
            <a:avLst/>
          </a:prstGeom>
          <a:solidFill>
            <a:schemeClr val="bg1">
              <a:lumMod val="50000"/>
            </a:schemeClr>
          </a:solidFill>
        </p:spPr>
        <p:txBody>
          <a:bodyPr wrap="square" rtlCol="0">
            <a:spAutoFit/>
          </a:bodyPr>
          <a:lstStyle>
            <a:defPPr>
              <a:defRPr lang="en-US"/>
            </a:defPPr>
            <a:lvl1pPr algn="ctr">
              <a:defRPr sz="2800" b="1">
                <a:solidFill>
                  <a:srgbClr val="002060"/>
                </a:solidFill>
                <a:latin typeface="Arial Narrow" pitchFamily="34" charset="0"/>
              </a:defRPr>
            </a:lvl1pPr>
          </a:lstStyle>
          <a:p>
            <a:r>
              <a:rPr lang="en-IN" dirty="0"/>
              <a:t>Proposed Lifetime/ Annual/ Monthly Passes – Future Challenges </a:t>
            </a:r>
          </a:p>
          <a:p>
            <a:r>
              <a:rPr lang="en-IN" dirty="0"/>
              <a:t>for Highway Operators</a:t>
            </a:r>
          </a:p>
          <a:p>
            <a:r>
              <a:rPr lang="en-US" dirty="0"/>
              <a:t> 13</a:t>
            </a:r>
            <a:r>
              <a:rPr lang="en-US" baseline="30000" dirty="0"/>
              <a:t>th</a:t>
            </a:r>
            <a:r>
              <a:rPr lang="en-US" dirty="0"/>
              <a:t> May 2025 </a:t>
            </a:r>
          </a:p>
        </p:txBody>
      </p:sp>
    </p:spTree>
    <p:extLst>
      <p:ext uri="{BB962C8B-B14F-4D97-AF65-F5344CB8AC3E}">
        <p14:creationId xmlns:p14="http://schemas.microsoft.com/office/powerpoint/2010/main" val="95337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5F8F12-F2FA-ABA7-12D7-51B72AB69709}"/>
            </a:ext>
          </a:extLst>
        </p:cNvPr>
        <p:cNvGrpSpPr/>
        <p:nvPr/>
      </p:nvGrpSpPr>
      <p:grpSpPr>
        <a:xfrm>
          <a:off x="0" y="0"/>
          <a:ext cx="0" cy="0"/>
          <a:chOff x="0" y="0"/>
          <a:chExt cx="0" cy="0"/>
        </a:xfrm>
      </p:grpSpPr>
      <p:pic>
        <p:nvPicPr>
          <p:cNvPr id="3" name="Picture 2" descr="A white background with many logos&#10;&#10;AI-generated content may be incorrect.">
            <a:extLst>
              <a:ext uri="{FF2B5EF4-FFF2-40B4-BE49-F238E27FC236}">
                <a16:creationId xmlns:a16="http://schemas.microsoft.com/office/drawing/2014/main" id="{10A392D3-E529-E2FF-38B3-5D7373FE2850}"/>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D64388FB-E868-E3C7-6E36-E994CD2EF60F}"/>
              </a:ext>
            </a:extLst>
          </p:cNvPr>
          <p:cNvSpPr txBox="1"/>
          <p:nvPr/>
        </p:nvSpPr>
        <p:spPr>
          <a:xfrm>
            <a:off x="446567" y="233916"/>
            <a:ext cx="10069033" cy="461665"/>
          </a:xfrm>
          <a:prstGeom prst="rect">
            <a:avLst/>
          </a:prstGeom>
          <a:noFill/>
        </p:spPr>
        <p:txBody>
          <a:bodyPr wrap="square" rtlCol="0">
            <a:spAutoFit/>
          </a:bodyPr>
          <a:lstStyle/>
          <a:p>
            <a:pPr algn="ctr"/>
            <a:r>
              <a:rPr lang="en-US" sz="2400" b="1" dirty="0">
                <a:solidFill>
                  <a:srgbClr val="002060"/>
                </a:solidFill>
                <a:effectLst/>
                <a:latin typeface="Arial Narrow" panose="020B0606020202030204" pitchFamily="34" charset="0"/>
                <a:ea typeface="Aptos" panose="020B0004020202020204" pitchFamily="34" charset="0"/>
              </a:rPr>
              <a:t>Proposed suggestions to implementing Authorities</a:t>
            </a:r>
          </a:p>
        </p:txBody>
      </p:sp>
      <p:sp>
        <p:nvSpPr>
          <p:cNvPr id="5" name="TextBox 4">
            <a:extLst>
              <a:ext uri="{FF2B5EF4-FFF2-40B4-BE49-F238E27FC236}">
                <a16:creationId xmlns:a16="http://schemas.microsoft.com/office/drawing/2014/main" id="{EF24617F-913E-31BD-6C43-CCF40C0D7B37}"/>
              </a:ext>
            </a:extLst>
          </p:cNvPr>
          <p:cNvSpPr txBox="1"/>
          <p:nvPr/>
        </p:nvSpPr>
        <p:spPr>
          <a:xfrm>
            <a:off x="312308" y="1076389"/>
            <a:ext cx="7737677" cy="4770537"/>
          </a:xfrm>
          <a:prstGeom prst="rect">
            <a:avLst/>
          </a:prstGeom>
          <a:noFill/>
        </p:spPr>
        <p:txBody>
          <a:bodyPr wrap="square">
            <a:spAutoFit/>
          </a:bodyPr>
          <a:lstStyle/>
          <a:p>
            <a:pPr marL="285750" indent="-285750" algn="just">
              <a:buFont typeface="Wingdings" panose="05000000000000000000" pitchFamily="2" charset="2"/>
              <a:buChar char="§"/>
            </a:pPr>
            <a:r>
              <a:rPr lang="en-US" sz="1600" b="1" dirty="0">
                <a:solidFill>
                  <a:schemeClr val="tx2"/>
                </a:solidFill>
                <a:latin typeface="Aptos" panose="020B0004020202020204" pitchFamily="34" charset="0"/>
              </a:rPr>
              <a:t>Gazette Notification / Amendment to the Fee Rule</a:t>
            </a:r>
            <a:r>
              <a:rPr lang="en-US" sz="1600" dirty="0">
                <a:solidFill>
                  <a:schemeClr val="tx2"/>
                </a:solidFill>
                <a:latin typeface="Aptos" panose="020B0004020202020204" pitchFamily="34" charset="0"/>
              </a:rPr>
              <a:t>: A new Gazette Notification needs to be published by the MoRTH for introduction of new Annual / Lifetime Toll Pass and it’s incorporation in the existing fee rule structure and deletion of local monthly passes for CJV category.</a:t>
            </a:r>
          </a:p>
          <a:p>
            <a:pPr marL="285750" indent="-285750" algn="just">
              <a:buFont typeface="Wingdings" panose="05000000000000000000" pitchFamily="2" charset="2"/>
              <a:buChar char="§"/>
            </a:pPr>
            <a:endParaRPr lang="en-US" sz="1600" dirty="0">
              <a:solidFill>
                <a:schemeClr val="tx2"/>
              </a:solidFill>
              <a:latin typeface="Aptos" panose="020B0004020202020204" pitchFamily="34" charset="0"/>
            </a:endParaRPr>
          </a:p>
          <a:p>
            <a:pPr marL="285750" indent="-285750" algn="just">
              <a:buFont typeface="Wingdings" panose="05000000000000000000" pitchFamily="2" charset="2"/>
              <a:buChar char="§"/>
            </a:pPr>
            <a:r>
              <a:rPr lang="en-US" sz="1600" b="1" dirty="0">
                <a:solidFill>
                  <a:schemeClr val="tx2"/>
                </a:solidFill>
                <a:latin typeface="Aptos" panose="020B0004020202020204" pitchFamily="34" charset="0"/>
              </a:rPr>
              <a:t>Supplementary Agreement with Authority: </a:t>
            </a:r>
            <a:r>
              <a:rPr lang="en-US" sz="1600" dirty="0">
                <a:solidFill>
                  <a:schemeClr val="tx2"/>
                </a:solidFill>
                <a:latin typeface="Aptos" panose="020B0004020202020204" pitchFamily="34" charset="0"/>
              </a:rPr>
              <a:t>A new agreement with revised fee rules, clearly detailing the new Annual/Lifetime Toll Pass for CJVs and it’s reimbursement mechanism to be finalized and signed between the Authority and Concessioniare.</a:t>
            </a:r>
          </a:p>
          <a:p>
            <a:pPr marL="285750" indent="-285750" algn="just">
              <a:buFont typeface="Wingdings" panose="05000000000000000000" pitchFamily="2" charset="2"/>
              <a:buChar char="§"/>
            </a:pPr>
            <a:endParaRPr lang="en-US" sz="1600" dirty="0">
              <a:solidFill>
                <a:schemeClr val="tx2"/>
              </a:solidFill>
              <a:latin typeface="Aptos" panose="020B0004020202020204" pitchFamily="34" charset="0"/>
            </a:endParaRPr>
          </a:p>
          <a:p>
            <a:pPr marL="285750" indent="-285750" algn="just">
              <a:buFont typeface="Wingdings" panose="05000000000000000000" pitchFamily="2" charset="2"/>
              <a:buChar char="§"/>
            </a:pPr>
            <a:r>
              <a:rPr lang="en-US" sz="1600" b="1" dirty="0">
                <a:solidFill>
                  <a:schemeClr val="tx2"/>
                </a:solidFill>
                <a:latin typeface="Aptos" panose="020B0004020202020204" pitchFamily="34" charset="0"/>
              </a:rPr>
              <a:t>Modification in existing Contract terms with the Acquirer Bank: </a:t>
            </a:r>
            <a:r>
              <a:rPr lang="en-US" sz="1600" dirty="0">
                <a:solidFill>
                  <a:schemeClr val="tx2"/>
                </a:solidFill>
                <a:latin typeface="Aptos" panose="020B0004020202020204" pitchFamily="34" charset="0"/>
              </a:rPr>
              <a:t>The existing contract agreement signed between the Concessionaire and Acquirer Bank needs to be modified to incorporate the new business rules and remittance mechanism and timeline for remittance.</a:t>
            </a:r>
          </a:p>
          <a:p>
            <a:pPr marL="285750" indent="-285750" algn="just">
              <a:buFont typeface="Wingdings" panose="05000000000000000000" pitchFamily="2" charset="2"/>
              <a:buChar char="§"/>
            </a:pPr>
            <a:endParaRPr lang="en-US" sz="1600" dirty="0">
              <a:solidFill>
                <a:schemeClr val="tx2"/>
              </a:solidFill>
              <a:latin typeface="Aptos" panose="020B0004020202020204" pitchFamily="34" charset="0"/>
            </a:endParaRPr>
          </a:p>
          <a:p>
            <a:pPr marL="285750" indent="-285750" algn="just">
              <a:buFont typeface="Wingdings" panose="05000000000000000000" pitchFamily="2" charset="2"/>
              <a:buChar char="§"/>
            </a:pPr>
            <a:r>
              <a:rPr lang="en-US" sz="1600" b="1" dirty="0">
                <a:solidFill>
                  <a:schemeClr val="tx2"/>
                </a:solidFill>
                <a:latin typeface="Aptos" panose="020B0004020202020204" pitchFamily="34" charset="0"/>
              </a:rPr>
              <a:t>Automated Reconciliation Mechanism</a:t>
            </a:r>
            <a:r>
              <a:rPr lang="en-US" sz="1600" dirty="0">
                <a:solidFill>
                  <a:schemeClr val="tx2"/>
                </a:solidFill>
                <a:latin typeface="Aptos" panose="020B0004020202020204" pitchFamily="34" charset="0"/>
              </a:rPr>
              <a:t>: A daily reconciliation mechanism shall be implemented, wherein actual vehicular usage through the pass system is recorded and validated via FASTag transaction data and further bifurcated to identify the local user or a through journey user.</a:t>
            </a:r>
            <a:endParaRPr lang="en-US" sz="1600" dirty="0">
              <a:solidFill>
                <a:schemeClr val="tx2"/>
              </a:solidFill>
              <a:highlight>
                <a:srgbClr val="FFFF00"/>
              </a:highlight>
              <a:latin typeface="Aptos" panose="020B0004020202020204" pitchFamily="34" charset="0"/>
            </a:endParaRPr>
          </a:p>
        </p:txBody>
      </p:sp>
      <p:pic>
        <p:nvPicPr>
          <p:cNvPr id="10" name="Picture 9" descr="A hand holding a puzzle piece&#10;&#10;AI-generated content may be incorrect.">
            <a:extLst>
              <a:ext uri="{FF2B5EF4-FFF2-40B4-BE49-F238E27FC236}">
                <a16:creationId xmlns:a16="http://schemas.microsoft.com/office/drawing/2014/main" id="{E32085D1-6B4A-FC1F-9474-1849183B0A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90857" y="1209527"/>
            <a:ext cx="3388834" cy="2540053"/>
          </a:xfrm>
          <a:prstGeom prst="rect">
            <a:avLst/>
          </a:prstGeom>
        </p:spPr>
      </p:pic>
    </p:spTree>
    <p:extLst>
      <p:ext uri="{BB962C8B-B14F-4D97-AF65-F5344CB8AC3E}">
        <p14:creationId xmlns:p14="http://schemas.microsoft.com/office/powerpoint/2010/main" val="37553763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306815-2767-9337-1E32-61550AD718EC}"/>
            </a:ext>
          </a:extLst>
        </p:cNvPr>
        <p:cNvGrpSpPr/>
        <p:nvPr/>
      </p:nvGrpSpPr>
      <p:grpSpPr>
        <a:xfrm>
          <a:off x="0" y="0"/>
          <a:ext cx="0" cy="0"/>
          <a:chOff x="0" y="0"/>
          <a:chExt cx="0" cy="0"/>
        </a:xfrm>
      </p:grpSpPr>
      <p:pic>
        <p:nvPicPr>
          <p:cNvPr id="3" name="Picture 2" descr="A white background with many logos&#10;&#10;AI-generated content may be incorrect.">
            <a:extLst>
              <a:ext uri="{FF2B5EF4-FFF2-40B4-BE49-F238E27FC236}">
                <a16:creationId xmlns:a16="http://schemas.microsoft.com/office/drawing/2014/main" id="{045EFF54-DC1D-066B-B1CF-8CFDC9D965B7}"/>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D939B02A-61BD-94C4-DA19-F7A2E12813DA}"/>
              </a:ext>
            </a:extLst>
          </p:cNvPr>
          <p:cNvSpPr txBox="1"/>
          <p:nvPr/>
        </p:nvSpPr>
        <p:spPr>
          <a:xfrm>
            <a:off x="446567" y="233916"/>
            <a:ext cx="10069033" cy="461665"/>
          </a:xfrm>
          <a:prstGeom prst="rect">
            <a:avLst/>
          </a:prstGeom>
          <a:noFill/>
        </p:spPr>
        <p:txBody>
          <a:bodyPr wrap="square" rtlCol="0">
            <a:spAutoFit/>
          </a:bodyPr>
          <a:lstStyle/>
          <a:p>
            <a:pPr algn="ctr"/>
            <a:r>
              <a:rPr lang="en-US" sz="2400" b="1" dirty="0">
                <a:solidFill>
                  <a:srgbClr val="002060"/>
                </a:solidFill>
                <a:effectLst/>
                <a:latin typeface="Arial Narrow" panose="020B0606020202030204" pitchFamily="34" charset="0"/>
                <a:ea typeface="Aptos" panose="020B0004020202020204" pitchFamily="34" charset="0"/>
              </a:rPr>
              <a:t>Proposed suggestions to implementing Authorities</a:t>
            </a:r>
          </a:p>
        </p:txBody>
      </p:sp>
      <p:sp>
        <p:nvSpPr>
          <p:cNvPr id="5" name="TextBox 4">
            <a:extLst>
              <a:ext uri="{FF2B5EF4-FFF2-40B4-BE49-F238E27FC236}">
                <a16:creationId xmlns:a16="http://schemas.microsoft.com/office/drawing/2014/main" id="{DD5BE7DE-E59D-681D-DBD4-9A59BA18DF17}"/>
              </a:ext>
            </a:extLst>
          </p:cNvPr>
          <p:cNvSpPr txBox="1"/>
          <p:nvPr/>
        </p:nvSpPr>
        <p:spPr>
          <a:xfrm>
            <a:off x="263643" y="1068868"/>
            <a:ext cx="9256232" cy="4524315"/>
          </a:xfrm>
          <a:prstGeom prst="rect">
            <a:avLst/>
          </a:prstGeom>
          <a:noFill/>
        </p:spPr>
        <p:txBody>
          <a:bodyPr wrap="square">
            <a:spAutoFit/>
          </a:bodyPr>
          <a:lstStyle/>
          <a:p>
            <a:pPr marL="285750" indent="-285750" algn="just">
              <a:buFont typeface="Wingdings" panose="05000000000000000000" pitchFamily="2" charset="2"/>
              <a:buChar char="§"/>
            </a:pPr>
            <a:r>
              <a:rPr lang="en-US" sz="1600" b="1" dirty="0">
                <a:solidFill>
                  <a:schemeClr val="tx2"/>
                </a:solidFill>
                <a:latin typeface="Aptos" panose="020B0004020202020204" pitchFamily="34" charset="0"/>
              </a:rPr>
              <a:t>Monthly pass remittance</a:t>
            </a:r>
            <a:r>
              <a:rPr lang="en-US" sz="1600" dirty="0">
                <a:solidFill>
                  <a:schemeClr val="tx2"/>
                </a:solidFill>
                <a:latin typeface="Aptos" panose="020B0004020202020204" pitchFamily="34" charset="0"/>
              </a:rPr>
              <a:t>: A monthly audit and reconciliation process shall be additionally instituted to verify the monthly pass settlement and the accuracy of disbursements and resolve any discrepancies, with scope for escalation in case of consistent shortfalls.</a:t>
            </a:r>
          </a:p>
          <a:p>
            <a:pPr marL="285750" indent="-285750" algn="just">
              <a:buFont typeface="Wingdings" panose="05000000000000000000" pitchFamily="2" charset="2"/>
              <a:buChar char="§"/>
            </a:pPr>
            <a:endParaRPr lang="en-US" sz="1600" b="1" dirty="0">
              <a:solidFill>
                <a:schemeClr val="tx2"/>
              </a:solidFill>
              <a:latin typeface="Aptos" panose="020B0004020202020204" pitchFamily="34" charset="0"/>
            </a:endParaRPr>
          </a:p>
          <a:p>
            <a:pPr marL="285750" indent="-285750" algn="just">
              <a:buFont typeface="Wingdings" panose="05000000000000000000" pitchFamily="2" charset="2"/>
              <a:buChar char="§"/>
            </a:pPr>
            <a:r>
              <a:rPr lang="en-US" sz="1600" b="1" dirty="0">
                <a:solidFill>
                  <a:schemeClr val="tx2"/>
                </a:solidFill>
                <a:latin typeface="Aptos" panose="020B0004020202020204" pitchFamily="34" charset="0"/>
              </a:rPr>
              <a:t>Creation of a Central FASTag Pool Account</a:t>
            </a:r>
            <a:r>
              <a:rPr lang="en-US" sz="1600" dirty="0">
                <a:solidFill>
                  <a:schemeClr val="tx2"/>
                </a:solidFill>
                <a:latin typeface="Aptos" panose="020B0004020202020204" pitchFamily="34" charset="0"/>
              </a:rPr>
              <a:t>: A centralized FASTag pool account shall be established and managed by the Authority. All revenues collected under the new pass system from private vehicles shall be deposited into this pool account for remittance to the concessionaire.</a:t>
            </a:r>
          </a:p>
          <a:p>
            <a:pPr marL="285750" indent="-285750" algn="just">
              <a:buFont typeface="Wingdings" panose="05000000000000000000" pitchFamily="2" charset="2"/>
              <a:buChar char="§"/>
            </a:pPr>
            <a:endParaRPr lang="en-US" sz="1600" dirty="0">
              <a:solidFill>
                <a:schemeClr val="tx2"/>
              </a:solidFill>
              <a:latin typeface="Aptos" panose="020B0004020202020204" pitchFamily="34" charset="0"/>
            </a:endParaRPr>
          </a:p>
          <a:p>
            <a:pPr marL="285750" indent="-285750" algn="just">
              <a:buFont typeface="Wingdings" panose="05000000000000000000" pitchFamily="2" charset="2"/>
              <a:buChar char="§"/>
            </a:pPr>
            <a:r>
              <a:rPr lang="en-US" sz="1600" b="1" dirty="0">
                <a:solidFill>
                  <a:schemeClr val="tx2"/>
                </a:solidFill>
                <a:latin typeface="Aptos" panose="020B0004020202020204" pitchFamily="34" charset="0"/>
              </a:rPr>
              <a:t>T+1 Settlement Cycle</a:t>
            </a:r>
            <a:r>
              <a:rPr lang="en-US" sz="1600" dirty="0">
                <a:solidFill>
                  <a:schemeClr val="tx2"/>
                </a:solidFill>
                <a:latin typeface="Aptos" panose="020B0004020202020204" pitchFamily="34" charset="0"/>
              </a:rPr>
              <a:t>: Funds corresponding to the concessionaire’s share of the revenue, based on recorded traffic and applicable toll rates, shall be remitted to the respective concessionaire’s designated bank account on a T+1 (transaction day plus one working day) basis. </a:t>
            </a:r>
            <a:endParaRPr lang="en-US" sz="1600" dirty="0">
              <a:solidFill>
                <a:schemeClr val="tx2"/>
              </a:solidFill>
              <a:highlight>
                <a:srgbClr val="FFFF00"/>
              </a:highlight>
              <a:latin typeface="Aptos" panose="020B0004020202020204" pitchFamily="34" charset="0"/>
            </a:endParaRPr>
          </a:p>
          <a:p>
            <a:pPr marL="285750" indent="-285750" algn="just">
              <a:buFont typeface="Wingdings" panose="05000000000000000000" pitchFamily="2" charset="2"/>
              <a:buChar char="§"/>
            </a:pPr>
            <a:endParaRPr lang="en-US" sz="1600" dirty="0">
              <a:solidFill>
                <a:schemeClr val="tx2"/>
              </a:solidFill>
              <a:latin typeface="Aptos" panose="020B0004020202020204" pitchFamily="34" charset="0"/>
            </a:endParaRPr>
          </a:p>
          <a:p>
            <a:pPr marL="285750" indent="-285750" algn="just">
              <a:buFont typeface="Wingdings" panose="05000000000000000000" pitchFamily="2" charset="2"/>
              <a:buChar char="§"/>
            </a:pPr>
            <a:r>
              <a:rPr lang="en-US" sz="1600" b="1" dirty="0">
                <a:solidFill>
                  <a:schemeClr val="tx2"/>
                </a:solidFill>
                <a:latin typeface="Aptos" panose="020B0004020202020204" pitchFamily="34" charset="0"/>
              </a:rPr>
              <a:t>Compensation mechanism:  </a:t>
            </a:r>
            <a:r>
              <a:rPr lang="en-US" sz="1600" dirty="0">
                <a:solidFill>
                  <a:schemeClr val="tx2"/>
                </a:solidFill>
                <a:latin typeface="Aptos" panose="020B0004020202020204" pitchFamily="34" charset="0"/>
              </a:rPr>
              <a:t>Need to have following key points for fair compensation to the concessionaire;</a:t>
            </a:r>
          </a:p>
          <a:p>
            <a:pPr marL="742950" lvl="1" indent="-285750" algn="just">
              <a:buFont typeface="Wingdings" panose="05000000000000000000" pitchFamily="2" charset="2"/>
              <a:buChar char="§"/>
            </a:pPr>
            <a:r>
              <a:rPr lang="en-US" sz="1600" dirty="0">
                <a:solidFill>
                  <a:schemeClr val="tx2"/>
                </a:solidFill>
                <a:latin typeface="Aptos" panose="020B0004020202020204" pitchFamily="34" charset="0"/>
              </a:rPr>
              <a:t>The compensation formula need to include only Tollable vehicles (excluding exempt traffic)</a:t>
            </a:r>
          </a:p>
          <a:p>
            <a:pPr marL="742950" lvl="1" indent="-285750" algn="just">
              <a:buFont typeface="Wingdings" panose="05000000000000000000" pitchFamily="2" charset="2"/>
              <a:buChar char="§"/>
            </a:pPr>
            <a:r>
              <a:rPr lang="en-US" sz="1600" dirty="0">
                <a:solidFill>
                  <a:schemeClr val="tx2"/>
                </a:solidFill>
                <a:latin typeface="Aptos" panose="020B0004020202020204" pitchFamily="34" charset="0"/>
              </a:rPr>
              <a:t>The passes should be issued only to the private passenger vehicles </a:t>
            </a:r>
          </a:p>
          <a:p>
            <a:pPr marL="742950" lvl="1" indent="-285750" algn="just">
              <a:buFont typeface="Wingdings" panose="05000000000000000000" pitchFamily="2" charset="2"/>
              <a:buChar char="§"/>
            </a:pPr>
            <a:r>
              <a:rPr lang="en-US" sz="1600" dirty="0">
                <a:solidFill>
                  <a:schemeClr val="tx2"/>
                </a:solidFill>
                <a:latin typeface="Aptos" panose="020B0004020202020204" pitchFamily="34" charset="0"/>
              </a:rPr>
              <a:t>Local Monthly passes should be discontinued </a:t>
            </a:r>
          </a:p>
          <a:p>
            <a:pPr marL="742950" lvl="1" indent="-285750" algn="just">
              <a:buFont typeface="Wingdings" panose="05000000000000000000" pitchFamily="2" charset="2"/>
              <a:buChar char="§"/>
            </a:pPr>
            <a:r>
              <a:rPr lang="en-US" sz="1600" dirty="0">
                <a:solidFill>
                  <a:schemeClr val="tx2"/>
                </a:solidFill>
                <a:latin typeface="Aptos" panose="020B0004020202020204" pitchFamily="34" charset="0"/>
              </a:rPr>
              <a:t>Revenue settlement to be done with T+1 TAT in line with Fastag revenue </a:t>
            </a:r>
            <a:endParaRPr lang="en-US" sz="1600" dirty="0">
              <a:solidFill>
                <a:schemeClr val="tx2"/>
              </a:solidFill>
              <a:highlight>
                <a:srgbClr val="FFFF00"/>
              </a:highlight>
              <a:latin typeface="Aptos" panose="020B0004020202020204" pitchFamily="34" charset="0"/>
            </a:endParaRPr>
          </a:p>
        </p:txBody>
      </p:sp>
      <p:pic>
        <p:nvPicPr>
          <p:cNvPr id="9" name="Picture 8" descr="A white character running on a red arrow&#10;&#10;AI-generated content may be incorrect.">
            <a:extLst>
              <a:ext uri="{FF2B5EF4-FFF2-40B4-BE49-F238E27FC236}">
                <a16:creationId xmlns:a16="http://schemas.microsoft.com/office/drawing/2014/main" id="{03B27705-7AB5-F501-B353-4708A10DAB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4893" y="911887"/>
            <a:ext cx="2276122" cy="2288514"/>
          </a:xfrm>
          <a:prstGeom prst="rect">
            <a:avLst/>
          </a:prstGeom>
        </p:spPr>
      </p:pic>
    </p:spTree>
    <p:extLst>
      <p:ext uri="{BB962C8B-B14F-4D97-AF65-F5344CB8AC3E}">
        <p14:creationId xmlns:p14="http://schemas.microsoft.com/office/powerpoint/2010/main" val="35310276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A1F514-8E48-B49D-6726-B218E2AC489D}"/>
            </a:ext>
          </a:extLst>
        </p:cNvPr>
        <p:cNvGrpSpPr/>
        <p:nvPr/>
      </p:nvGrpSpPr>
      <p:grpSpPr>
        <a:xfrm>
          <a:off x="0" y="0"/>
          <a:ext cx="0" cy="0"/>
          <a:chOff x="0" y="0"/>
          <a:chExt cx="0" cy="0"/>
        </a:xfrm>
      </p:grpSpPr>
      <p:pic>
        <p:nvPicPr>
          <p:cNvPr id="3" name="Picture 2" descr="A white background with many logos&#10;&#10;AI-generated content may be incorrect.">
            <a:extLst>
              <a:ext uri="{FF2B5EF4-FFF2-40B4-BE49-F238E27FC236}">
                <a16:creationId xmlns:a16="http://schemas.microsoft.com/office/drawing/2014/main" id="{94947AB3-6364-14F0-739D-9F6FE808314B}"/>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CC3097F0-6A79-B96F-63C5-574CF42AAAFE}"/>
              </a:ext>
            </a:extLst>
          </p:cNvPr>
          <p:cNvSpPr txBox="1"/>
          <p:nvPr/>
        </p:nvSpPr>
        <p:spPr>
          <a:xfrm>
            <a:off x="753921" y="2967335"/>
            <a:ext cx="10069033" cy="461665"/>
          </a:xfrm>
          <a:prstGeom prst="rect">
            <a:avLst/>
          </a:prstGeom>
          <a:noFill/>
        </p:spPr>
        <p:txBody>
          <a:bodyPr wrap="square" rtlCol="0">
            <a:spAutoFit/>
          </a:bodyPr>
          <a:lstStyle/>
          <a:p>
            <a:pPr algn="ctr"/>
            <a:r>
              <a:rPr lang="en-US" sz="2400" b="1" dirty="0">
                <a:solidFill>
                  <a:srgbClr val="002060"/>
                </a:solidFill>
                <a:latin typeface="Arial Narrow" panose="020B0606020202030204" pitchFamily="34" charset="0"/>
                <a:ea typeface="Aptos" panose="020B0004020202020204" pitchFamily="34" charset="0"/>
              </a:rPr>
              <a:t>Let’s Talk…</a:t>
            </a:r>
            <a:endParaRPr lang="en-US" sz="2400" b="1" dirty="0">
              <a:solidFill>
                <a:srgbClr val="002060"/>
              </a:solidFill>
              <a:effectLst/>
              <a:latin typeface="Arial Narrow" panose="020B0606020202030204" pitchFamily="34" charset="0"/>
              <a:ea typeface="Aptos" panose="020B0004020202020204" pitchFamily="34" charset="0"/>
            </a:endParaRPr>
          </a:p>
        </p:txBody>
      </p:sp>
    </p:spTree>
    <p:extLst>
      <p:ext uri="{BB962C8B-B14F-4D97-AF65-F5344CB8AC3E}">
        <p14:creationId xmlns:p14="http://schemas.microsoft.com/office/powerpoint/2010/main" val="33275647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E78624-85B5-573B-C257-470EAA2641DA}"/>
              </a:ext>
            </a:extLst>
          </p:cNvPr>
          <p:cNvSpPr txBox="1"/>
          <p:nvPr/>
        </p:nvSpPr>
        <p:spPr>
          <a:xfrm>
            <a:off x="4792337" y="2831335"/>
            <a:ext cx="2236424" cy="584775"/>
          </a:xfrm>
          <a:prstGeom prst="rect">
            <a:avLst/>
          </a:prstGeom>
          <a:noFill/>
        </p:spPr>
        <p:txBody>
          <a:bodyPr wrap="square" rtlCol="0">
            <a:spAutoFit/>
          </a:bodyPr>
          <a:lstStyle/>
          <a:p>
            <a:r>
              <a:rPr lang="en-IN" sz="3200" b="1" dirty="0">
                <a:solidFill>
                  <a:schemeClr val="accent1">
                    <a:lumMod val="75000"/>
                  </a:schemeClr>
                </a:solidFill>
                <a:latin typeface="Aptos ExtraBold" panose="020F0502020204030204" pitchFamily="34" charset="0"/>
              </a:rPr>
              <a:t>Thank You</a:t>
            </a:r>
          </a:p>
        </p:txBody>
      </p:sp>
    </p:spTree>
    <p:extLst>
      <p:ext uri="{BB962C8B-B14F-4D97-AF65-F5344CB8AC3E}">
        <p14:creationId xmlns:p14="http://schemas.microsoft.com/office/powerpoint/2010/main" val="2608858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415D47-3334-26D6-AC79-FE28632AB798}"/>
            </a:ext>
          </a:extLst>
        </p:cNvPr>
        <p:cNvGrpSpPr/>
        <p:nvPr/>
      </p:nvGrpSpPr>
      <p:grpSpPr>
        <a:xfrm>
          <a:off x="0" y="0"/>
          <a:ext cx="0" cy="0"/>
          <a:chOff x="0" y="0"/>
          <a:chExt cx="0" cy="0"/>
        </a:xfrm>
      </p:grpSpPr>
      <p:pic>
        <p:nvPicPr>
          <p:cNvPr id="3" name="Picture 2" descr="A white background with many logos&#10;&#10;AI-generated content may be incorrect.">
            <a:extLst>
              <a:ext uri="{FF2B5EF4-FFF2-40B4-BE49-F238E27FC236}">
                <a16:creationId xmlns:a16="http://schemas.microsoft.com/office/drawing/2014/main" id="{76E7662E-B993-240A-7128-13D5D49EBAFC}"/>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43038787-3F1C-A002-9F46-A099EEEC032B}"/>
              </a:ext>
            </a:extLst>
          </p:cNvPr>
          <p:cNvSpPr txBox="1"/>
          <p:nvPr/>
        </p:nvSpPr>
        <p:spPr>
          <a:xfrm>
            <a:off x="446567" y="233916"/>
            <a:ext cx="10069033" cy="461665"/>
          </a:xfrm>
          <a:prstGeom prst="rect">
            <a:avLst/>
          </a:prstGeom>
          <a:noFill/>
        </p:spPr>
        <p:txBody>
          <a:bodyPr wrap="square" rtlCol="0">
            <a:spAutoFit/>
          </a:bodyPr>
          <a:lstStyle/>
          <a:p>
            <a:pPr algn="ctr"/>
            <a:r>
              <a:rPr lang="en-IN" sz="2400" b="1" dirty="0">
                <a:solidFill>
                  <a:srgbClr val="002060"/>
                </a:solidFill>
                <a:latin typeface="Arial Narrow" panose="020B0606020202030204" pitchFamily="34" charset="0"/>
              </a:rPr>
              <a:t>Disclaimer</a:t>
            </a:r>
            <a:endParaRPr lang="en-IN" sz="2400" dirty="0">
              <a:solidFill>
                <a:srgbClr val="002060"/>
              </a:solidFill>
              <a:latin typeface="Arial Narrow" panose="020B0606020202030204" pitchFamily="34" charset="0"/>
            </a:endParaRPr>
          </a:p>
        </p:txBody>
      </p:sp>
      <p:sp>
        <p:nvSpPr>
          <p:cNvPr id="8" name="TextBox 7">
            <a:extLst>
              <a:ext uri="{FF2B5EF4-FFF2-40B4-BE49-F238E27FC236}">
                <a16:creationId xmlns:a16="http://schemas.microsoft.com/office/drawing/2014/main" id="{A9194CEB-8216-C511-657D-40EDEB56CB2F}"/>
              </a:ext>
            </a:extLst>
          </p:cNvPr>
          <p:cNvSpPr txBox="1"/>
          <p:nvPr/>
        </p:nvSpPr>
        <p:spPr>
          <a:xfrm>
            <a:off x="1061483" y="1275907"/>
            <a:ext cx="10069033" cy="2031325"/>
          </a:xfrm>
          <a:prstGeom prst="rect">
            <a:avLst/>
          </a:prstGeom>
          <a:noFill/>
        </p:spPr>
        <p:txBody>
          <a:bodyPr wrap="square" rtlCol="0">
            <a:spAutoFit/>
          </a:bodyPr>
          <a:lstStyle/>
          <a:p>
            <a:pPr algn="just">
              <a:buClr>
                <a:srgbClr val="002060"/>
              </a:buClr>
            </a:pPr>
            <a:r>
              <a:rPr lang="en-US" dirty="0"/>
              <a:t>The content presented herein is based on publicly accessible information and reflects the personal opinions of the author. It does not represent the views or official positions of any affiliated organizations, employers, or entities. While efforts have been made to ensure the accuracy of the information, no guarantees are provided regarding its completeness or reliability. This content is intended for informational purposes only and should not be construed as professional advice. Readers are encouraged to conduct their own research and consult appropriate professionals before making decisions based on this information.</a:t>
            </a:r>
            <a:endParaRPr lang="en-IN" dirty="0">
              <a:latin typeface="+mj-lt"/>
            </a:endParaRPr>
          </a:p>
        </p:txBody>
      </p:sp>
    </p:spTree>
    <p:extLst>
      <p:ext uri="{BB962C8B-B14F-4D97-AF65-F5344CB8AC3E}">
        <p14:creationId xmlns:p14="http://schemas.microsoft.com/office/powerpoint/2010/main" val="84630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BC540AE-1D9B-E1CC-F138-4CE57D1E78C3}"/>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394E530B-72F0-043D-B588-1CB5226A1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white background with many logos&#10;&#10;AI-generated content may be incorrect.">
            <a:extLst>
              <a:ext uri="{FF2B5EF4-FFF2-40B4-BE49-F238E27FC236}">
                <a16:creationId xmlns:a16="http://schemas.microsoft.com/office/drawing/2014/main" id="{3DB0B8EC-A818-263F-2DFB-EF96B8C43264}"/>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8" name="TextBox 7">
            <a:extLst>
              <a:ext uri="{FF2B5EF4-FFF2-40B4-BE49-F238E27FC236}">
                <a16:creationId xmlns:a16="http://schemas.microsoft.com/office/drawing/2014/main" id="{C357B053-4E51-24E5-D217-B9AB4F0B4D4F}"/>
              </a:ext>
            </a:extLst>
          </p:cNvPr>
          <p:cNvSpPr txBox="1"/>
          <p:nvPr/>
        </p:nvSpPr>
        <p:spPr>
          <a:xfrm>
            <a:off x="446567" y="1275907"/>
            <a:ext cx="11387470" cy="3785652"/>
          </a:xfrm>
          <a:prstGeom prst="rect">
            <a:avLst/>
          </a:prstGeom>
          <a:noFill/>
        </p:spPr>
        <p:txBody>
          <a:bodyPr wrap="square" rtlCol="0">
            <a:spAutoFit/>
          </a:bodyPr>
          <a:lstStyle/>
          <a:p>
            <a:pPr marL="457200" indent="-457200">
              <a:lnSpc>
                <a:spcPct val="200000"/>
              </a:lnSpc>
              <a:buClr>
                <a:srgbClr val="002060"/>
              </a:buClr>
              <a:buFont typeface="Wingdings" panose="05000000000000000000" pitchFamily="2" charset="2"/>
              <a:buChar char="§"/>
            </a:pPr>
            <a:r>
              <a:rPr lang="en-IN" sz="2000" dirty="0">
                <a:latin typeface="+mj-lt"/>
              </a:rPr>
              <a:t>Introduction – Structure of proposed pass</a:t>
            </a:r>
          </a:p>
          <a:p>
            <a:pPr marL="457200" indent="-457200">
              <a:lnSpc>
                <a:spcPct val="200000"/>
              </a:lnSpc>
              <a:buClr>
                <a:srgbClr val="002060"/>
              </a:buClr>
              <a:buFont typeface="Wingdings" panose="05000000000000000000" pitchFamily="2" charset="2"/>
              <a:buChar char="§"/>
            </a:pPr>
            <a:r>
              <a:rPr lang="en-US" sz="2000" dirty="0">
                <a:latin typeface="+mj-lt"/>
              </a:rPr>
              <a:t>Possible future challenges related to Annual &amp; Lifetime Pass</a:t>
            </a:r>
          </a:p>
          <a:p>
            <a:pPr marL="457200" indent="-457200">
              <a:lnSpc>
                <a:spcPct val="200000"/>
              </a:lnSpc>
              <a:buClr>
                <a:srgbClr val="002060"/>
              </a:buClr>
              <a:buFont typeface="Wingdings" panose="05000000000000000000" pitchFamily="2" charset="2"/>
              <a:buChar char="§"/>
            </a:pPr>
            <a:r>
              <a:rPr lang="en-US" sz="2000" dirty="0">
                <a:latin typeface="+mj-lt"/>
              </a:rPr>
              <a:t>Proposed suggestions to implementing Authorities</a:t>
            </a:r>
          </a:p>
          <a:p>
            <a:pPr marL="457200" indent="-457200">
              <a:lnSpc>
                <a:spcPct val="200000"/>
              </a:lnSpc>
              <a:buClr>
                <a:srgbClr val="002060"/>
              </a:buClr>
              <a:buFont typeface="Wingdings" panose="05000000000000000000" pitchFamily="2" charset="2"/>
              <a:buChar char="§"/>
            </a:pPr>
            <a:endParaRPr lang="en-US" sz="2000" dirty="0">
              <a:latin typeface="+mj-lt"/>
            </a:endParaRPr>
          </a:p>
          <a:p>
            <a:pPr marL="342900" indent="-342900">
              <a:buClr>
                <a:srgbClr val="002060"/>
              </a:buClr>
              <a:buFont typeface="Wingdings" panose="05000000000000000000" pitchFamily="2" charset="2"/>
              <a:buChar char="§"/>
            </a:pPr>
            <a:endParaRPr lang="en-IN" sz="2000" dirty="0">
              <a:latin typeface="+mj-lt"/>
            </a:endParaRPr>
          </a:p>
          <a:p>
            <a:pPr marL="457200" indent="-457200">
              <a:buClr>
                <a:srgbClr val="002060"/>
              </a:buClr>
              <a:buFont typeface="Wingdings" panose="05000000000000000000" pitchFamily="2" charset="2"/>
              <a:buChar char="§"/>
            </a:pPr>
            <a:endParaRPr lang="en-IN" sz="2000" dirty="0">
              <a:latin typeface="+mj-lt"/>
            </a:endParaRPr>
          </a:p>
          <a:p>
            <a:pPr marL="457200" indent="-457200">
              <a:buClr>
                <a:srgbClr val="002060"/>
              </a:buClr>
              <a:buFont typeface="Wingdings" panose="05000000000000000000" pitchFamily="2" charset="2"/>
              <a:buChar char="§"/>
            </a:pPr>
            <a:endParaRPr lang="en-IN" sz="2000" dirty="0">
              <a:latin typeface="+mj-lt"/>
            </a:endParaRPr>
          </a:p>
          <a:p>
            <a:pPr marL="457200" indent="-457200">
              <a:buClr>
                <a:srgbClr val="002060"/>
              </a:buClr>
              <a:buFont typeface="Wingdings" panose="05000000000000000000" pitchFamily="2" charset="2"/>
              <a:buChar char="§"/>
            </a:pPr>
            <a:endParaRPr lang="en-IN" sz="2000" dirty="0">
              <a:latin typeface="+mj-lt"/>
            </a:endParaRPr>
          </a:p>
        </p:txBody>
      </p:sp>
    </p:spTree>
    <p:extLst>
      <p:ext uri="{BB962C8B-B14F-4D97-AF65-F5344CB8AC3E}">
        <p14:creationId xmlns:p14="http://schemas.microsoft.com/office/powerpoint/2010/main" val="1937338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3A8F92A-5A9A-7144-F49F-BFF745F2D0CE}"/>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6D187B37-D444-0A3D-1E4A-E1F57B5DFF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white background with many logos&#10;&#10;AI-generated content may be incorrect.">
            <a:extLst>
              <a:ext uri="{FF2B5EF4-FFF2-40B4-BE49-F238E27FC236}">
                <a16:creationId xmlns:a16="http://schemas.microsoft.com/office/drawing/2014/main" id="{6E87CF1A-4883-00C6-D7F5-095A028FD428}"/>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1CB2E02E-3ED4-6728-8632-E2D56805BF99}"/>
              </a:ext>
            </a:extLst>
          </p:cNvPr>
          <p:cNvSpPr txBox="1"/>
          <p:nvPr/>
        </p:nvSpPr>
        <p:spPr>
          <a:xfrm>
            <a:off x="446567" y="233916"/>
            <a:ext cx="10069033" cy="461665"/>
          </a:xfrm>
          <a:prstGeom prst="rect">
            <a:avLst/>
          </a:prstGeom>
          <a:noFill/>
        </p:spPr>
        <p:txBody>
          <a:bodyPr wrap="square" rtlCol="0">
            <a:spAutoFit/>
          </a:bodyPr>
          <a:lstStyle/>
          <a:p>
            <a:pPr algn="ctr"/>
            <a:r>
              <a:rPr lang="en-US" sz="2400" b="1" dirty="0">
                <a:solidFill>
                  <a:srgbClr val="002060"/>
                </a:solidFill>
                <a:latin typeface="Arial Narrow" panose="020B0606020202030204" pitchFamily="34" charset="0"/>
              </a:rPr>
              <a:t>Introduction </a:t>
            </a:r>
            <a:endParaRPr lang="en-IN" sz="2400" dirty="0">
              <a:solidFill>
                <a:srgbClr val="002060"/>
              </a:solidFill>
              <a:latin typeface="Arial Narrow" panose="020B0606020202030204" pitchFamily="34" charset="0"/>
            </a:endParaRPr>
          </a:p>
        </p:txBody>
      </p:sp>
      <p:sp>
        <p:nvSpPr>
          <p:cNvPr id="6" name="TextBox 5">
            <a:extLst>
              <a:ext uri="{FF2B5EF4-FFF2-40B4-BE49-F238E27FC236}">
                <a16:creationId xmlns:a16="http://schemas.microsoft.com/office/drawing/2014/main" id="{68C87304-B20C-E4F7-5D92-427DA4D54DFC}"/>
              </a:ext>
            </a:extLst>
          </p:cNvPr>
          <p:cNvSpPr txBox="1"/>
          <p:nvPr/>
        </p:nvSpPr>
        <p:spPr>
          <a:xfrm>
            <a:off x="182545" y="1413384"/>
            <a:ext cx="6778325" cy="4031232"/>
          </a:xfrm>
          <a:prstGeom prst="rect">
            <a:avLst/>
          </a:prstGeom>
          <a:noFill/>
        </p:spPr>
        <p:txBody>
          <a:bodyPr wrap="square">
            <a:spAutoFit/>
          </a:bodyPr>
          <a:lstStyle/>
          <a:p>
            <a:pPr algn="just" fontAlgn="ctr">
              <a:spcAft>
                <a:spcPts val="1500"/>
              </a:spcAft>
              <a:buNone/>
            </a:pPr>
            <a:r>
              <a:rPr lang="en-US" b="0" i="0" dirty="0">
                <a:solidFill>
                  <a:schemeClr val="tx2"/>
                </a:solidFill>
                <a:effectLst/>
                <a:latin typeface="Aptos" panose="020B0004020202020204" pitchFamily="34" charset="0"/>
              </a:rPr>
              <a:t>The government is considering implementing annual and lifetime toll passes on national highways, potentially offering a way for frequent travelers to avoid frequent toll payments. These passes would be integrated with the existing FASTag system</a:t>
            </a:r>
            <a:r>
              <a:rPr lang="en-US" dirty="0">
                <a:solidFill>
                  <a:schemeClr val="tx2"/>
                </a:solidFill>
                <a:latin typeface="Aptos" panose="020B0004020202020204" pitchFamily="34" charset="0"/>
              </a:rPr>
              <a:t> for CJV traffic as described below:</a:t>
            </a:r>
            <a:endParaRPr lang="en-US" b="0" i="0" dirty="0">
              <a:solidFill>
                <a:schemeClr val="tx2"/>
              </a:solidFill>
              <a:effectLst/>
              <a:latin typeface="Aptos" panose="020B0004020202020204" pitchFamily="34" charset="0"/>
            </a:endParaRPr>
          </a:p>
          <a:p>
            <a:pPr algn="just">
              <a:lnSpc>
                <a:spcPts val="1650"/>
              </a:lnSpc>
              <a:spcBef>
                <a:spcPts val="750"/>
              </a:spcBef>
              <a:spcAft>
                <a:spcPts val="600"/>
              </a:spcAft>
            </a:pPr>
            <a:r>
              <a:rPr lang="en-US" b="1" i="0" u="sng" dirty="0">
                <a:solidFill>
                  <a:schemeClr val="tx2"/>
                </a:solidFill>
                <a:effectLst/>
                <a:latin typeface="Aptos" panose="020B0004020202020204" pitchFamily="34" charset="0"/>
              </a:rPr>
              <a:t>Proposed Annual Toll Pass:</a:t>
            </a:r>
            <a:endParaRPr lang="en-US" b="0" i="0" u="sng" dirty="0">
              <a:solidFill>
                <a:schemeClr val="tx2"/>
              </a:solidFill>
              <a:effectLst/>
              <a:latin typeface="Aptos" panose="020B0004020202020204" pitchFamily="34" charset="0"/>
            </a:endParaRPr>
          </a:p>
          <a:p>
            <a:pPr algn="just" fontAlgn="ctr">
              <a:lnSpc>
                <a:spcPts val="1650"/>
              </a:lnSpc>
              <a:spcBef>
                <a:spcPts val="750"/>
              </a:spcBef>
              <a:spcAft>
                <a:spcPts val="600"/>
              </a:spcAft>
            </a:pPr>
            <a:r>
              <a:rPr lang="en-US" b="0" i="0" dirty="0">
                <a:solidFill>
                  <a:schemeClr val="tx2"/>
                </a:solidFill>
                <a:effectLst/>
                <a:latin typeface="Aptos" panose="020B0004020202020204" pitchFamily="34" charset="0"/>
              </a:rPr>
              <a:t>This pass would allow unlimited travel on national highways and expressways for a year for a one-time payment of ₹3,000</a:t>
            </a:r>
            <a:r>
              <a:rPr lang="en-US" dirty="0">
                <a:solidFill>
                  <a:schemeClr val="tx2"/>
                </a:solidFill>
                <a:latin typeface="Aptos" panose="020B0004020202020204" pitchFamily="34" charset="0"/>
              </a:rPr>
              <a:t> </a:t>
            </a:r>
            <a:endParaRPr lang="en-US" b="0" i="0" dirty="0">
              <a:solidFill>
                <a:schemeClr val="tx2"/>
              </a:solidFill>
              <a:effectLst/>
              <a:latin typeface="Aptos" panose="020B0004020202020204" pitchFamily="34" charset="0"/>
            </a:endParaRPr>
          </a:p>
          <a:p>
            <a:pPr algn="just" fontAlgn="ctr">
              <a:lnSpc>
                <a:spcPts val="1650"/>
              </a:lnSpc>
              <a:spcBef>
                <a:spcPts val="750"/>
              </a:spcBef>
              <a:spcAft>
                <a:spcPts val="600"/>
              </a:spcAft>
            </a:pPr>
            <a:endParaRPr lang="en-US" b="0" i="0" dirty="0">
              <a:solidFill>
                <a:schemeClr val="tx2"/>
              </a:solidFill>
              <a:effectLst/>
              <a:latin typeface="Aptos" panose="020B0004020202020204" pitchFamily="34" charset="0"/>
            </a:endParaRPr>
          </a:p>
          <a:p>
            <a:pPr algn="just">
              <a:lnSpc>
                <a:spcPts val="1650"/>
              </a:lnSpc>
              <a:spcBef>
                <a:spcPts val="750"/>
              </a:spcBef>
              <a:spcAft>
                <a:spcPts val="600"/>
              </a:spcAft>
            </a:pPr>
            <a:r>
              <a:rPr lang="en-US" b="1" i="0" u="sng" dirty="0">
                <a:solidFill>
                  <a:schemeClr val="tx2"/>
                </a:solidFill>
                <a:effectLst/>
                <a:latin typeface="Aptos" panose="020B0004020202020204" pitchFamily="34" charset="0"/>
              </a:rPr>
              <a:t>Proposed Lifetime Toll Pass</a:t>
            </a:r>
            <a:r>
              <a:rPr lang="en-US" b="1" i="0" dirty="0">
                <a:solidFill>
                  <a:schemeClr val="tx2"/>
                </a:solidFill>
                <a:effectLst/>
                <a:latin typeface="Aptos" panose="020B0004020202020204" pitchFamily="34" charset="0"/>
              </a:rPr>
              <a:t>:</a:t>
            </a:r>
            <a:endParaRPr lang="en-US" b="0" i="0" dirty="0">
              <a:solidFill>
                <a:schemeClr val="tx2"/>
              </a:solidFill>
              <a:effectLst/>
              <a:latin typeface="Aptos" panose="020B0004020202020204" pitchFamily="34" charset="0"/>
            </a:endParaRPr>
          </a:p>
          <a:p>
            <a:pPr algn="just" fontAlgn="ctr">
              <a:lnSpc>
                <a:spcPts val="1650"/>
              </a:lnSpc>
              <a:spcBef>
                <a:spcPts val="750"/>
              </a:spcBef>
              <a:spcAft>
                <a:spcPts val="600"/>
              </a:spcAft>
            </a:pPr>
            <a:r>
              <a:rPr lang="en-US" b="0" i="0" dirty="0">
                <a:solidFill>
                  <a:schemeClr val="tx2"/>
                </a:solidFill>
                <a:effectLst/>
                <a:latin typeface="Aptos" panose="020B0004020202020204" pitchFamily="34" charset="0"/>
              </a:rPr>
              <a:t>This pass would provide toll-free travel for 15 years for a one-time payment of ₹30,000. </a:t>
            </a:r>
          </a:p>
        </p:txBody>
      </p:sp>
      <p:pic>
        <p:nvPicPr>
          <p:cNvPr id="8" name="Picture 7" descr="A toy car on top of a white box&#10;&#10;AI-generated content may be incorrect.">
            <a:extLst>
              <a:ext uri="{FF2B5EF4-FFF2-40B4-BE49-F238E27FC236}">
                <a16:creationId xmlns:a16="http://schemas.microsoft.com/office/drawing/2014/main" id="{80E36B65-4302-FCCA-6931-4AC7CD9CCA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1416" y="1484580"/>
            <a:ext cx="4898039" cy="3459240"/>
          </a:xfrm>
          <a:prstGeom prst="rect">
            <a:avLst/>
          </a:prstGeom>
        </p:spPr>
      </p:pic>
    </p:spTree>
    <p:extLst>
      <p:ext uri="{BB962C8B-B14F-4D97-AF65-F5344CB8AC3E}">
        <p14:creationId xmlns:p14="http://schemas.microsoft.com/office/powerpoint/2010/main" val="4034723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EF2F02-D4B1-ECE6-FEDE-D2F20E0579D3}"/>
            </a:ext>
          </a:extLst>
        </p:cNvPr>
        <p:cNvGrpSpPr/>
        <p:nvPr/>
      </p:nvGrpSpPr>
      <p:grpSpPr>
        <a:xfrm>
          <a:off x="0" y="0"/>
          <a:ext cx="0" cy="0"/>
          <a:chOff x="0" y="0"/>
          <a:chExt cx="0" cy="0"/>
        </a:xfrm>
      </p:grpSpPr>
      <p:pic>
        <p:nvPicPr>
          <p:cNvPr id="3" name="Picture 2" descr="A white background with many logos&#10;&#10;AI-generated content may be incorrect.">
            <a:extLst>
              <a:ext uri="{FF2B5EF4-FFF2-40B4-BE49-F238E27FC236}">
                <a16:creationId xmlns:a16="http://schemas.microsoft.com/office/drawing/2014/main" id="{A048D278-3219-5C6C-B1E1-343EDBEE24FD}"/>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870C0F9E-4EA7-A3FA-563D-896E92F39C1E}"/>
              </a:ext>
            </a:extLst>
          </p:cNvPr>
          <p:cNvSpPr txBox="1"/>
          <p:nvPr/>
        </p:nvSpPr>
        <p:spPr>
          <a:xfrm>
            <a:off x="528210" y="306198"/>
            <a:ext cx="10069033" cy="461665"/>
          </a:xfrm>
          <a:prstGeom prst="rect">
            <a:avLst/>
          </a:prstGeom>
          <a:noFill/>
        </p:spPr>
        <p:txBody>
          <a:bodyPr wrap="square" rtlCol="0">
            <a:spAutoFit/>
          </a:bodyPr>
          <a:lstStyle/>
          <a:p>
            <a:pPr algn="ctr"/>
            <a:r>
              <a:rPr lang="en-US" sz="2400" b="1" dirty="0">
                <a:solidFill>
                  <a:srgbClr val="002060"/>
                </a:solidFill>
                <a:latin typeface="Arial Narrow" panose="020B0606020202030204" pitchFamily="34" charset="0"/>
              </a:rPr>
              <a:t>Comparison: Current Monthly Pass vs. Proposed Annual Pass</a:t>
            </a:r>
            <a:endParaRPr lang="en-IN" sz="2400" b="1" dirty="0">
              <a:solidFill>
                <a:srgbClr val="002060"/>
              </a:solidFill>
              <a:latin typeface="Arial Narrow" panose="020B0606020202030204" pitchFamily="34" charset="0"/>
            </a:endParaRPr>
          </a:p>
        </p:txBody>
      </p:sp>
    </p:spTree>
    <p:extLst>
      <p:ext uri="{BB962C8B-B14F-4D97-AF65-F5344CB8AC3E}">
        <p14:creationId xmlns:p14="http://schemas.microsoft.com/office/powerpoint/2010/main" val="133668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0D9164-B463-C95A-4018-7E31C87E1786}"/>
            </a:ext>
          </a:extLst>
        </p:cNvPr>
        <p:cNvGrpSpPr/>
        <p:nvPr/>
      </p:nvGrpSpPr>
      <p:grpSpPr>
        <a:xfrm>
          <a:off x="0" y="0"/>
          <a:ext cx="0" cy="0"/>
          <a:chOff x="0" y="0"/>
          <a:chExt cx="0" cy="0"/>
        </a:xfrm>
      </p:grpSpPr>
      <p:pic>
        <p:nvPicPr>
          <p:cNvPr id="3" name="Picture 2" descr="A white background with many logos&#10;&#10;AI-generated content may be incorrect.">
            <a:extLst>
              <a:ext uri="{FF2B5EF4-FFF2-40B4-BE49-F238E27FC236}">
                <a16:creationId xmlns:a16="http://schemas.microsoft.com/office/drawing/2014/main" id="{2F0CA4BB-CB26-8226-0120-9C811835FEF0}"/>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540DA0D3-2556-06F3-BCB3-61A97C25BA5C}"/>
              </a:ext>
            </a:extLst>
          </p:cNvPr>
          <p:cNvSpPr txBox="1"/>
          <p:nvPr/>
        </p:nvSpPr>
        <p:spPr>
          <a:xfrm>
            <a:off x="430239" y="297796"/>
            <a:ext cx="10069033" cy="461665"/>
          </a:xfrm>
          <a:prstGeom prst="rect">
            <a:avLst/>
          </a:prstGeom>
          <a:noFill/>
        </p:spPr>
        <p:txBody>
          <a:bodyPr wrap="square" rtlCol="0">
            <a:spAutoFit/>
          </a:bodyPr>
          <a:lstStyle/>
          <a:p>
            <a:pPr algn="ctr"/>
            <a:r>
              <a:rPr lang="en-US" sz="2400" b="1" dirty="0">
                <a:solidFill>
                  <a:srgbClr val="002060"/>
                </a:solidFill>
                <a:latin typeface="Arial Narrow" panose="020B0606020202030204" pitchFamily="34" charset="0"/>
              </a:rPr>
              <a:t>Operational workflow</a:t>
            </a:r>
            <a:endParaRPr lang="en-IN" sz="2400" dirty="0">
              <a:solidFill>
                <a:srgbClr val="002060"/>
              </a:solidFill>
              <a:latin typeface="Arial Narrow" panose="020B0606020202030204" pitchFamily="34" charset="0"/>
            </a:endParaRPr>
          </a:p>
        </p:txBody>
      </p:sp>
      <p:sp>
        <p:nvSpPr>
          <p:cNvPr id="6" name="TextBox 5">
            <a:extLst>
              <a:ext uri="{FF2B5EF4-FFF2-40B4-BE49-F238E27FC236}">
                <a16:creationId xmlns:a16="http://schemas.microsoft.com/office/drawing/2014/main" id="{622CEE8D-B8A6-11EA-40B9-08475B48BBE3}"/>
              </a:ext>
            </a:extLst>
          </p:cNvPr>
          <p:cNvSpPr txBox="1"/>
          <p:nvPr/>
        </p:nvSpPr>
        <p:spPr>
          <a:xfrm>
            <a:off x="289550" y="1055974"/>
            <a:ext cx="10069033" cy="259301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285750" indent="-285750" algn="just" fontAlgn="ctr">
              <a:spcAft>
                <a:spcPts val="1500"/>
              </a:spcAft>
              <a:buFont typeface="Wingdings" panose="05000000000000000000" pitchFamily="2" charset="2"/>
              <a:buChar char="§"/>
            </a:pPr>
            <a:r>
              <a:rPr lang="en-US" sz="1600" b="0" i="0" dirty="0">
                <a:solidFill>
                  <a:schemeClr val="tx2"/>
                </a:solidFill>
                <a:effectLst/>
                <a:latin typeface="Aptos" panose="020B0004020202020204" pitchFamily="34" charset="0"/>
              </a:rPr>
              <a:t>The Pass is only applicable for private </a:t>
            </a:r>
            <a:r>
              <a:rPr lang="en-US" sz="1600" dirty="0">
                <a:solidFill>
                  <a:schemeClr val="tx2"/>
                </a:solidFill>
                <a:latin typeface="Aptos" panose="020B0004020202020204" pitchFamily="34" charset="0"/>
              </a:rPr>
              <a:t>p</a:t>
            </a:r>
            <a:r>
              <a:rPr lang="en-US" sz="1600" b="0" i="0" dirty="0">
                <a:solidFill>
                  <a:schemeClr val="tx2"/>
                </a:solidFill>
                <a:effectLst/>
                <a:latin typeface="Aptos" panose="020B0004020202020204" pitchFamily="34" charset="0"/>
              </a:rPr>
              <a:t>assenger vehicle, Fastag class 4.</a:t>
            </a:r>
          </a:p>
          <a:p>
            <a:pPr marL="285750" indent="-285750" algn="just" fontAlgn="ctr">
              <a:spcAft>
                <a:spcPts val="1500"/>
              </a:spcAft>
              <a:buFont typeface="Wingdings" panose="05000000000000000000" pitchFamily="2" charset="2"/>
              <a:buChar char="§"/>
            </a:pPr>
            <a:r>
              <a:rPr lang="en-US" sz="1600" b="0" i="0" dirty="0">
                <a:solidFill>
                  <a:schemeClr val="tx2"/>
                </a:solidFill>
                <a:effectLst/>
                <a:latin typeface="Aptos" panose="020B0004020202020204" pitchFamily="34" charset="0"/>
              </a:rPr>
              <a:t>The pass will substitut</a:t>
            </a:r>
            <a:r>
              <a:rPr lang="en-US" sz="1600" dirty="0">
                <a:solidFill>
                  <a:schemeClr val="tx2"/>
                </a:solidFill>
                <a:latin typeface="Aptos" panose="020B0004020202020204" pitchFamily="34" charset="0"/>
              </a:rPr>
              <a:t>e all current local monthly passes</a:t>
            </a:r>
          </a:p>
          <a:p>
            <a:pPr marL="285750" indent="-285750" algn="just" fontAlgn="ctr">
              <a:spcAft>
                <a:spcPts val="1500"/>
              </a:spcAft>
              <a:buFont typeface="Wingdings" panose="05000000000000000000" pitchFamily="2" charset="2"/>
              <a:buChar char="§"/>
            </a:pPr>
            <a:r>
              <a:rPr lang="en-US" sz="1600" b="0" i="0" dirty="0">
                <a:solidFill>
                  <a:schemeClr val="tx2"/>
                </a:solidFill>
                <a:effectLst/>
                <a:latin typeface="Aptos" panose="020B0004020202020204" pitchFamily="34" charset="0"/>
              </a:rPr>
              <a:t>The pass can be obtained on </a:t>
            </a:r>
            <a:r>
              <a:rPr lang="en-US" sz="1600" b="0" i="0" dirty="0" err="1">
                <a:solidFill>
                  <a:schemeClr val="tx2"/>
                </a:solidFill>
                <a:effectLst/>
                <a:latin typeface="Aptos" panose="020B0004020202020204" pitchFamily="34" charset="0"/>
              </a:rPr>
              <a:t>Rajmarg</a:t>
            </a:r>
            <a:r>
              <a:rPr lang="en-US" sz="1600" b="0" i="0" dirty="0">
                <a:solidFill>
                  <a:schemeClr val="tx2"/>
                </a:solidFill>
                <a:effectLst/>
                <a:latin typeface="Aptos" panose="020B0004020202020204" pitchFamily="34" charset="0"/>
              </a:rPr>
              <a:t> Yatra App by linking VRN </a:t>
            </a:r>
          </a:p>
          <a:p>
            <a:pPr marL="285750" indent="-285750" algn="just" fontAlgn="ctr">
              <a:spcAft>
                <a:spcPts val="1500"/>
              </a:spcAft>
              <a:buFont typeface="Wingdings" panose="05000000000000000000" pitchFamily="2" charset="2"/>
              <a:buChar char="§"/>
            </a:pPr>
            <a:r>
              <a:rPr lang="en-US" sz="1600" dirty="0" err="1">
                <a:solidFill>
                  <a:schemeClr val="tx2"/>
                </a:solidFill>
                <a:latin typeface="Aptos" panose="020B0004020202020204" pitchFamily="34" charset="0"/>
              </a:rPr>
              <a:t>Rajmarg</a:t>
            </a:r>
            <a:r>
              <a:rPr lang="en-US" sz="1600" dirty="0">
                <a:solidFill>
                  <a:schemeClr val="tx2"/>
                </a:solidFill>
                <a:latin typeface="Aptos" panose="020B0004020202020204" pitchFamily="34" charset="0"/>
              </a:rPr>
              <a:t> Yatra App will be linked with </a:t>
            </a:r>
            <a:r>
              <a:rPr lang="en-US" sz="1600" dirty="0" err="1">
                <a:solidFill>
                  <a:schemeClr val="tx2"/>
                </a:solidFill>
                <a:latin typeface="Aptos" panose="020B0004020202020204" pitchFamily="34" charset="0"/>
              </a:rPr>
              <a:t>Vaahan</a:t>
            </a:r>
            <a:r>
              <a:rPr lang="en-US" sz="1600" dirty="0">
                <a:solidFill>
                  <a:schemeClr val="tx2"/>
                </a:solidFill>
                <a:latin typeface="Aptos" panose="020B0004020202020204" pitchFamily="34" charset="0"/>
              </a:rPr>
              <a:t> portal so that it can be only issued to private passenger vehicles</a:t>
            </a:r>
          </a:p>
          <a:p>
            <a:pPr marL="285750" indent="-285750" algn="just" fontAlgn="ctr">
              <a:spcAft>
                <a:spcPts val="1500"/>
              </a:spcAft>
              <a:buFont typeface="Wingdings" panose="05000000000000000000" pitchFamily="2" charset="2"/>
              <a:buChar char="§"/>
            </a:pPr>
            <a:r>
              <a:rPr lang="en-US" sz="1600" b="0" i="0" dirty="0">
                <a:solidFill>
                  <a:schemeClr val="tx2"/>
                </a:solidFill>
                <a:effectLst/>
                <a:latin typeface="Aptos" panose="020B0004020202020204" pitchFamily="34" charset="0"/>
              </a:rPr>
              <a:t>The </a:t>
            </a:r>
            <a:r>
              <a:rPr lang="en-US" sz="1600" dirty="0">
                <a:solidFill>
                  <a:schemeClr val="tx2"/>
                </a:solidFill>
                <a:latin typeface="Aptos" panose="020B0004020202020204" pitchFamily="34" charset="0"/>
              </a:rPr>
              <a:t>pass will be linked with NPCI and NPCI will manage central registry</a:t>
            </a:r>
          </a:p>
          <a:p>
            <a:pPr marL="285750" indent="-285750" algn="just" fontAlgn="ctr">
              <a:spcAft>
                <a:spcPts val="1500"/>
              </a:spcAft>
              <a:buFont typeface="Wingdings" panose="05000000000000000000" pitchFamily="2" charset="2"/>
              <a:buChar char="§"/>
            </a:pPr>
            <a:r>
              <a:rPr lang="en-US" sz="1600" b="0" i="0" dirty="0">
                <a:solidFill>
                  <a:schemeClr val="tx2"/>
                </a:solidFill>
                <a:effectLst/>
                <a:latin typeface="Aptos" panose="020B0004020202020204" pitchFamily="34" charset="0"/>
              </a:rPr>
              <a:t>NPCI will be responsible for updating the data to the toll plazas directly </a:t>
            </a:r>
          </a:p>
        </p:txBody>
      </p:sp>
      <p:pic>
        <p:nvPicPr>
          <p:cNvPr id="5" name="Picture 4">
            <a:extLst>
              <a:ext uri="{FF2B5EF4-FFF2-40B4-BE49-F238E27FC236}">
                <a16:creationId xmlns:a16="http://schemas.microsoft.com/office/drawing/2014/main" id="{41E446D5-11A3-1E4B-B0F2-BDBF69CCDED0}"/>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289550" y="3830871"/>
            <a:ext cx="7212430" cy="1971155"/>
          </a:xfrm>
          <a:prstGeom prst="roundRect">
            <a:avLst>
              <a:gd name="adj" fmla="val 8594"/>
            </a:avLst>
          </a:prstGeom>
          <a:solidFill>
            <a:srgbClr val="FFFFFF">
              <a:shade val="85000"/>
            </a:srgbClr>
          </a:solidFill>
          <a:ln>
            <a:solidFill>
              <a:schemeClr val="accent1"/>
            </a:solidFill>
          </a:ln>
          <a:effectLst>
            <a:reflection blurRad="12700" stA="38000" endPos="28000" dist="5000" dir="5400000" sy="-100000" algn="bl" rotWithShape="0"/>
          </a:effectLst>
        </p:spPr>
      </p:pic>
    </p:spTree>
    <p:extLst>
      <p:ext uri="{BB962C8B-B14F-4D97-AF65-F5344CB8AC3E}">
        <p14:creationId xmlns:p14="http://schemas.microsoft.com/office/powerpoint/2010/main" val="1843330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EBAC87-A6FD-6214-5B31-36D5B1B438FA}"/>
            </a:ext>
          </a:extLst>
        </p:cNvPr>
        <p:cNvGrpSpPr/>
        <p:nvPr/>
      </p:nvGrpSpPr>
      <p:grpSpPr>
        <a:xfrm>
          <a:off x="0" y="0"/>
          <a:ext cx="0" cy="0"/>
          <a:chOff x="0" y="0"/>
          <a:chExt cx="0" cy="0"/>
        </a:xfrm>
      </p:grpSpPr>
      <p:pic>
        <p:nvPicPr>
          <p:cNvPr id="3" name="Picture 2" descr="A white background with many logos&#10;&#10;AI-generated content may be incorrect.">
            <a:extLst>
              <a:ext uri="{FF2B5EF4-FFF2-40B4-BE49-F238E27FC236}">
                <a16:creationId xmlns:a16="http://schemas.microsoft.com/office/drawing/2014/main" id="{2AC5AC74-960F-57BF-9B62-B358721BBDFD}"/>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AC87B740-A66A-AC8D-D984-55987E2AD9DD}"/>
              </a:ext>
            </a:extLst>
          </p:cNvPr>
          <p:cNvSpPr txBox="1"/>
          <p:nvPr/>
        </p:nvSpPr>
        <p:spPr>
          <a:xfrm>
            <a:off x="446567" y="233916"/>
            <a:ext cx="10069033" cy="461665"/>
          </a:xfrm>
          <a:prstGeom prst="rect">
            <a:avLst/>
          </a:prstGeom>
          <a:noFill/>
        </p:spPr>
        <p:txBody>
          <a:bodyPr wrap="square" rtlCol="0">
            <a:spAutoFit/>
          </a:bodyPr>
          <a:lstStyle/>
          <a:p>
            <a:pPr algn="ctr"/>
            <a:r>
              <a:rPr lang="en-US" sz="2400" b="1" dirty="0">
                <a:solidFill>
                  <a:srgbClr val="002060"/>
                </a:solidFill>
                <a:latin typeface="Arial Narrow" panose="020B0606020202030204" pitchFamily="34" charset="0"/>
              </a:rPr>
              <a:t>Plaza infrastructure</a:t>
            </a:r>
            <a:endParaRPr lang="en-IN" sz="2400" dirty="0">
              <a:solidFill>
                <a:srgbClr val="002060"/>
              </a:solidFill>
              <a:latin typeface="Arial Narrow" panose="020B0606020202030204" pitchFamily="34" charset="0"/>
            </a:endParaRPr>
          </a:p>
        </p:txBody>
      </p:sp>
      <p:sp>
        <p:nvSpPr>
          <p:cNvPr id="6" name="TextBox 5">
            <a:extLst>
              <a:ext uri="{FF2B5EF4-FFF2-40B4-BE49-F238E27FC236}">
                <a16:creationId xmlns:a16="http://schemas.microsoft.com/office/drawing/2014/main" id="{9DC37B16-2AEE-FDF0-1EAB-7F09B88C5CB4}"/>
              </a:ext>
            </a:extLst>
          </p:cNvPr>
          <p:cNvSpPr txBox="1"/>
          <p:nvPr/>
        </p:nvSpPr>
        <p:spPr>
          <a:xfrm>
            <a:off x="182545" y="1347803"/>
            <a:ext cx="11085223" cy="2246769"/>
          </a:xfrm>
          <a:prstGeom prst="rect">
            <a:avLst/>
          </a:prstGeom>
          <a:noFill/>
        </p:spPr>
        <p:txBody>
          <a:bodyPr wrap="square">
            <a:spAutoFit/>
          </a:bodyPr>
          <a:lstStyle/>
          <a:p>
            <a:pPr marL="285750" indent="-285750" algn="just" fontAlgn="ctr">
              <a:spcAft>
                <a:spcPts val="1500"/>
              </a:spcAft>
              <a:buFont typeface="Wingdings" panose="05000000000000000000" pitchFamily="2" charset="2"/>
              <a:buChar char="§"/>
            </a:pPr>
            <a:r>
              <a:rPr lang="en-US" b="0" i="0" dirty="0">
                <a:solidFill>
                  <a:schemeClr val="tx2"/>
                </a:solidFill>
                <a:effectLst/>
                <a:latin typeface="Aptos" panose="020B0004020202020204" pitchFamily="34" charset="0"/>
              </a:rPr>
              <a:t>Deployment of ANPR system </a:t>
            </a:r>
          </a:p>
          <a:p>
            <a:pPr marL="285750" indent="-285750" algn="just" fontAlgn="ctr">
              <a:spcAft>
                <a:spcPts val="1500"/>
              </a:spcAft>
              <a:buFont typeface="Wingdings" panose="05000000000000000000" pitchFamily="2" charset="2"/>
              <a:buChar char="§"/>
            </a:pPr>
            <a:r>
              <a:rPr lang="en-US" dirty="0">
                <a:solidFill>
                  <a:schemeClr val="tx2"/>
                </a:solidFill>
                <a:latin typeface="Aptos" panose="020B0004020202020204" pitchFamily="34" charset="0"/>
              </a:rPr>
              <a:t>Dedicated PMLV lanes with fixed width and height barrier</a:t>
            </a:r>
            <a:endParaRPr lang="en-US" b="0" i="0" dirty="0">
              <a:solidFill>
                <a:schemeClr val="tx2"/>
              </a:solidFill>
              <a:effectLst/>
              <a:latin typeface="Aptos" panose="020B0004020202020204" pitchFamily="34" charset="0"/>
            </a:endParaRPr>
          </a:p>
          <a:p>
            <a:pPr marL="285750" indent="-285750" algn="just" fontAlgn="ctr">
              <a:spcAft>
                <a:spcPts val="1500"/>
              </a:spcAft>
              <a:buFont typeface="Wingdings" panose="05000000000000000000" pitchFamily="2" charset="2"/>
              <a:buChar char="§"/>
            </a:pPr>
            <a:r>
              <a:rPr lang="en-US" b="0" i="0" dirty="0">
                <a:solidFill>
                  <a:schemeClr val="tx2"/>
                </a:solidFill>
                <a:effectLst/>
                <a:latin typeface="Aptos" panose="020B0004020202020204" pitchFamily="34" charset="0"/>
              </a:rPr>
              <a:t> PMF will be distributed through NPCI, Issuer bank during issuing of POS</a:t>
            </a:r>
          </a:p>
          <a:p>
            <a:pPr marL="285750" indent="-285750" algn="just" fontAlgn="ctr">
              <a:spcAft>
                <a:spcPts val="1500"/>
              </a:spcAft>
              <a:buFont typeface="Wingdings" panose="05000000000000000000" pitchFamily="2" charset="2"/>
              <a:buChar char="§"/>
            </a:pPr>
            <a:r>
              <a:rPr lang="en-US" b="0" i="0" dirty="0">
                <a:solidFill>
                  <a:schemeClr val="tx2"/>
                </a:solidFill>
                <a:effectLst/>
                <a:latin typeface="Aptos" panose="020B0004020202020204" pitchFamily="34" charset="0"/>
              </a:rPr>
              <a:t>Local monthly passes will be discontinued </a:t>
            </a:r>
          </a:p>
          <a:p>
            <a:pPr marL="285750" indent="-285750" algn="just" fontAlgn="ctr">
              <a:spcAft>
                <a:spcPts val="1500"/>
              </a:spcAft>
              <a:buFont typeface="Wingdings" panose="05000000000000000000" pitchFamily="2" charset="2"/>
              <a:buChar char="§"/>
            </a:pPr>
            <a:endParaRPr lang="en-US" b="0" i="0" dirty="0">
              <a:solidFill>
                <a:schemeClr val="tx2"/>
              </a:solidFill>
              <a:effectLst/>
              <a:latin typeface="Aptos" panose="020B0004020202020204" pitchFamily="34" charset="0"/>
            </a:endParaRPr>
          </a:p>
        </p:txBody>
      </p:sp>
    </p:spTree>
    <p:extLst>
      <p:ext uri="{BB962C8B-B14F-4D97-AF65-F5344CB8AC3E}">
        <p14:creationId xmlns:p14="http://schemas.microsoft.com/office/powerpoint/2010/main" val="38836966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5040E42-9EAA-6C0F-BE3B-194B40A90EB0}"/>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7CAA2902-98C6-39DB-80F2-2B163071D6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white background with many logos&#10;&#10;AI-generated content may be incorrect.">
            <a:extLst>
              <a:ext uri="{FF2B5EF4-FFF2-40B4-BE49-F238E27FC236}">
                <a16:creationId xmlns:a16="http://schemas.microsoft.com/office/drawing/2014/main" id="{2BE2C10C-DED6-F814-5BB3-0D94D45B5D96}"/>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3B67F46E-6997-0798-E935-7B6C0FCD1F29}"/>
              </a:ext>
            </a:extLst>
          </p:cNvPr>
          <p:cNvSpPr txBox="1"/>
          <p:nvPr/>
        </p:nvSpPr>
        <p:spPr>
          <a:xfrm>
            <a:off x="446567" y="266573"/>
            <a:ext cx="10069033" cy="461665"/>
          </a:xfrm>
          <a:prstGeom prst="rect">
            <a:avLst/>
          </a:prstGeom>
          <a:noFill/>
        </p:spPr>
        <p:txBody>
          <a:bodyPr wrap="square" rtlCol="0">
            <a:spAutoFit/>
          </a:bodyPr>
          <a:lstStyle/>
          <a:p>
            <a:pPr algn="ctr" defTabSz="892175">
              <a:tabLst>
                <a:tab pos="533400" algn="l"/>
              </a:tabLst>
            </a:pPr>
            <a:r>
              <a:rPr lang="en-US" sz="2400" b="1" dirty="0">
                <a:solidFill>
                  <a:srgbClr val="002060"/>
                </a:solidFill>
                <a:latin typeface="Arial Narrow" panose="020B0606020202030204" pitchFamily="34" charset="0"/>
              </a:rPr>
              <a:t>Future Challenges of Annual &amp; Lifetime Pass</a:t>
            </a:r>
          </a:p>
        </p:txBody>
      </p:sp>
      <p:sp>
        <p:nvSpPr>
          <p:cNvPr id="5" name="TextBox 4">
            <a:extLst>
              <a:ext uri="{FF2B5EF4-FFF2-40B4-BE49-F238E27FC236}">
                <a16:creationId xmlns:a16="http://schemas.microsoft.com/office/drawing/2014/main" id="{2580D2BD-97F6-ED07-0EC3-347221C76E1D}"/>
              </a:ext>
            </a:extLst>
          </p:cNvPr>
          <p:cNvSpPr txBox="1"/>
          <p:nvPr/>
        </p:nvSpPr>
        <p:spPr>
          <a:xfrm>
            <a:off x="315936" y="1075174"/>
            <a:ext cx="10389980" cy="4093428"/>
          </a:xfrm>
          <a:prstGeom prst="rect">
            <a:avLst/>
          </a:prstGeom>
          <a:noFill/>
        </p:spPr>
        <p:txBody>
          <a:bodyPr wrap="square">
            <a:spAutoFit/>
          </a:bodyPr>
          <a:lstStyle/>
          <a:p>
            <a:pPr marL="342900" indent="-342900" algn="just">
              <a:buFont typeface="Wingdings" panose="05000000000000000000" pitchFamily="2" charset="2"/>
              <a:buChar char="§"/>
            </a:pPr>
            <a:r>
              <a:rPr lang="en-US" sz="2000" dirty="0">
                <a:solidFill>
                  <a:schemeClr val="tx2"/>
                </a:solidFill>
                <a:latin typeface="Aptos" panose="020B0004020202020204" pitchFamily="34" charset="0"/>
              </a:rPr>
              <a:t>The new discounted pass for CJV is not as per the Concession Agreement, to enable the change a Supplementary Agreement must be signed between the Authorities and the Concessionaire.</a:t>
            </a:r>
          </a:p>
          <a:p>
            <a:pPr marL="342900" indent="-342900" algn="just">
              <a:buFont typeface="Wingdings" panose="05000000000000000000" pitchFamily="2" charset="2"/>
              <a:buChar char="§"/>
            </a:pPr>
            <a:endParaRPr lang="en-US" sz="2000" dirty="0">
              <a:solidFill>
                <a:schemeClr val="tx2"/>
              </a:solidFill>
              <a:latin typeface="Aptos" panose="020B0004020202020204" pitchFamily="34" charset="0"/>
            </a:endParaRPr>
          </a:p>
          <a:p>
            <a:pPr marL="342900" indent="-342900" algn="just">
              <a:buFont typeface="Wingdings" panose="05000000000000000000" pitchFamily="2" charset="2"/>
              <a:buChar char="§"/>
            </a:pPr>
            <a:r>
              <a:rPr lang="en-US" sz="2000" dirty="0">
                <a:solidFill>
                  <a:schemeClr val="tx2"/>
                </a:solidFill>
                <a:latin typeface="Aptos" panose="020B0004020202020204" pitchFamily="34" charset="0"/>
              </a:rPr>
              <a:t>Current Supplementary Agreement with the Acquirer bank must be modified to incorporate new discounting pass (Annual / Lifetime pass).</a:t>
            </a:r>
          </a:p>
          <a:p>
            <a:pPr marL="342900" indent="-342900" algn="just">
              <a:buFont typeface="Wingdings" panose="05000000000000000000" pitchFamily="2" charset="2"/>
              <a:buChar char="§"/>
            </a:pPr>
            <a:endParaRPr lang="en-US" sz="2000" dirty="0">
              <a:solidFill>
                <a:schemeClr val="tx2"/>
              </a:solidFill>
              <a:latin typeface="Aptos" panose="020B0004020202020204" pitchFamily="34" charset="0"/>
            </a:endParaRPr>
          </a:p>
          <a:p>
            <a:pPr marL="342900" indent="-342900" algn="just">
              <a:buFont typeface="Wingdings" panose="05000000000000000000" pitchFamily="2" charset="2"/>
              <a:buChar char="§"/>
            </a:pPr>
            <a:r>
              <a:rPr lang="en-US" sz="2000" dirty="0">
                <a:solidFill>
                  <a:schemeClr val="tx2"/>
                </a:solidFill>
                <a:latin typeface="Aptos" panose="020B0004020202020204" pitchFamily="34" charset="0"/>
              </a:rPr>
              <a:t>The reimbursement mechanism (incl. identification and timeline for payment credit to the concessionaire’s account) for all CJV vehicles availing such passes must be  agreed by all parties. </a:t>
            </a:r>
          </a:p>
          <a:p>
            <a:pPr marL="342900" indent="-342900" algn="just">
              <a:buFont typeface="Wingdings" panose="05000000000000000000" pitchFamily="2" charset="2"/>
              <a:buChar char="§"/>
            </a:pPr>
            <a:endParaRPr lang="en-US" sz="2000" dirty="0">
              <a:solidFill>
                <a:schemeClr val="tx2"/>
              </a:solidFill>
              <a:latin typeface="Aptos" panose="020B0004020202020204" pitchFamily="34" charset="0"/>
            </a:endParaRPr>
          </a:p>
          <a:p>
            <a:pPr marL="342900" indent="-342900" algn="just">
              <a:buFont typeface="Wingdings" panose="05000000000000000000" pitchFamily="2" charset="2"/>
              <a:buChar char="§"/>
            </a:pPr>
            <a:r>
              <a:rPr lang="en-US" sz="2000" dirty="0">
                <a:solidFill>
                  <a:schemeClr val="tx2"/>
                </a:solidFill>
                <a:latin typeface="Aptos" panose="020B0004020202020204" pitchFamily="34" charset="0"/>
              </a:rPr>
              <a:t>Conflicts arising due to applicability of local monthly passes for CJV (as per existing CA) and new Annual Toll Pass, this needs careful deliberation with possible implications.</a:t>
            </a:r>
          </a:p>
        </p:txBody>
      </p:sp>
    </p:spTree>
    <p:extLst>
      <p:ext uri="{BB962C8B-B14F-4D97-AF65-F5344CB8AC3E}">
        <p14:creationId xmlns:p14="http://schemas.microsoft.com/office/powerpoint/2010/main" val="3959083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1CC6D-FFED-18B7-297B-462C050B593A}"/>
            </a:ext>
          </a:extLst>
        </p:cNvPr>
        <p:cNvGrpSpPr/>
        <p:nvPr/>
      </p:nvGrpSpPr>
      <p:grpSpPr>
        <a:xfrm>
          <a:off x="0" y="0"/>
          <a:ext cx="0" cy="0"/>
          <a:chOff x="0" y="0"/>
          <a:chExt cx="0" cy="0"/>
        </a:xfrm>
      </p:grpSpPr>
      <p:pic>
        <p:nvPicPr>
          <p:cNvPr id="3" name="Picture 2" descr="A white background with many logos&#10;&#10;AI-generated content may be incorrect.">
            <a:extLst>
              <a:ext uri="{FF2B5EF4-FFF2-40B4-BE49-F238E27FC236}">
                <a16:creationId xmlns:a16="http://schemas.microsoft.com/office/drawing/2014/main" id="{DBDF2B91-2E6C-D990-7E0E-A8FE1F98F49C}"/>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7E3E716A-0DCF-84EA-84C9-42D4C2F18905}"/>
              </a:ext>
            </a:extLst>
          </p:cNvPr>
          <p:cNvSpPr txBox="1"/>
          <p:nvPr/>
        </p:nvSpPr>
        <p:spPr>
          <a:xfrm>
            <a:off x="446567" y="266573"/>
            <a:ext cx="10069033" cy="461665"/>
          </a:xfrm>
          <a:prstGeom prst="rect">
            <a:avLst/>
          </a:prstGeom>
          <a:noFill/>
        </p:spPr>
        <p:txBody>
          <a:bodyPr wrap="square" rtlCol="0">
            <a:spAutoFit/>
          </a:bodyPr>
          <a:lstStyle/>
          <a:p>
            <a:pPr algn="ctr" defTabSz="892175">
              <a:tabLst>
                <a:tab pos="533400" algn="l"/>
              </a:tabLst>
            </a:pPr>
            <a:r>
              <a:rPr lang="en-US" sz="2400" b="1" dirty="0">
                <a:solidFill>
                  <a:srgbClr val="002060"/>
                </a:solidFill>
                <a:latin typeface="Arial Narrow" panose="020B0606020202030204" pitchFamily="34" charset="0"/>
              </a:rPr>
              <a:t>Current Challenges related to Annual &amp; Lifetime Pass</a:t>
            </a:r>
          </a:p>
        </p:txBody>
      </p:sp>
      <p:sp>
        <p:nvSpPr>
          <p:cNvPr id="6" name="TextBox 5">
            <a:extLst>
              <a:ext uri="{FF2B5EF4-FFF2-40B4-BE49-F238E27FC236}">
                <a16:creationId xmlns:a16="http://schemas.microsoft.com/office/drawing/2014/main" id="{5AEB7788-C150-1DC4-1732-4A70FE5C0189}"/>
              </a:ext>
            </a:extLst>
          </p:cNvPr>
          <p:cNvSpPr txBox="1"/>
          <p:nvPr/>
        </p:nvSpPr>
        <p:spPr>
          <a:xfrm>
            <a:off x="273505" y="1222131"/>
            <a:ext cx="10242095" cy="2246769"/>
          </a:xfrm>
          <a:prstGeom prst="rect">
            <a:avLst/>
          </a:prstGeom>
          <a:noFill/>
        </p:spPr>
        <p:txBody>
          <a:bodyPr wrap="square">
            <a:spAutoFit/>
          </a:bodyPr>
          <a:lstStyle/>
          <a:p>
            <a:pPr marL="342900" indent="-342900" algn="just">
              <a:buFont typeface="Wingdings" panose="05000000000000000000" pitchFamily="2" charset="2"/>
              <a:buChar char="§"/>
            </a:pPr>
            <a:r>
              <a:rPr lang="en-US" sz="2000" dirty="0">
                <a:solidFill>
                  <a:schemeClr val="tx2"/>
                </a:solidFill>
                <a:latin typeface="Aptos" panose="020B0004020202020204" pitchFamily="34" charset="0"/>
              </a:rPr>
              <a:t>Dependency on compensation process for toll revenue for concessionaire</a:t>
            </a:r>
          </a:p>
          <a:p>
            <a:pPr marL="342900" indent="-342900" algn="just">
              <a:buFont typeface="Wingdings" panose="05000000000000000000" pitchFamily="2" charset="2"/>
              <a:buChar char="§"/>
            </a:pPr>
            <a:endParaRPr lang="en-US" sz="2000" dirty="0">
              <a:solidFill>
                <a:schemeClr val="tx2"/>
              </a:solidFill>
              <a:latin typeface="Aptos" panose="020B0004020202020204" pitchFamily="34" charset="0"/>
            </a:endParaRPr>
          </a:p>
          <a:p>
            <a:pPr marL="342900" indent="-342900" algn="just">
              <a:buFont typeface="Wingdings" panose="05000000000000000000" pitchFamily="2" charset="2"/>
              <a:buChar char="§"/>
            </a:pPr>
            <a:r>
              <a:rPr lang="en-US" sz="2000" dirty="0">
                <a:solidFill>
                  <a:schemeClr val="tx2"/>
                </a:solidFill>
                <a:latin typeface="Aptos" panose="020B0004020202020204" pitchFamily="34" charset="0"/>
              </a:rPr>
              <a:t>Lack of clarity on availability of funds with NHAI to compensate concessionaires on timely basis for the revenue loss due to passes.</a:t>
            </a:r>
          </a:p>
          <a:p>
            <a:pPr marL="342900" indent="-342900" algn="just">
              <a:buFont typeface="Wingdings" panose="05000000000000000000" pitchFamily="2" charset="2"/>
              <a:buChar char="§"/>
            </a:pPr>
            <a:endParaRPr lang="en-US" sz="2000" dirty="0">
              <a:solidFill>
                <a:schemeClr val="tx2"/>
              </a:solidFill>
              <a:latin typeface="Aptos" panose="020B0004020202020204" pitchFamily="34" charset="0"/>
            </a:endParaRPr>
          </a:p>
          <a:p>
            <a:pPr marL="342900" indent="-342900">
              <a:buFont typeface="Wingdings" panose="05000000000000000000" pitchFamily="2" charset="2"/>
              <a:buChar char="§"/>
            </a:pPr>
            <a:r>
              <a:rPr lang="en-US" sz="2000" dirty="0">
                <a:solidFill>
                  <a:schemeClr val="tx2"/>
                </a:solidFill>
                <a:latin typeface="Aptos" panose="020B0004020202020204" pitchFamily="34" charset="0"/>
              </a:rPr>
              <a:t>Currently there is no bifurcation available between Fastag of Private and commercial car users.</a:t>
            </a:r>
            <a:endParaRPr lang="en-US" sz="2000" b="0" i="0" dirty="0">
              <a:solidFill>
                <a:schemeClr val="tx2"/>
              </a:solidFill>
              <a:effectLst/>
              <a:latin typeface="Aptos" panose="020B0004020202020204" pitchFamily="34" charset="0"/>
            </a:endParaRPr>
          </a:p>
        </p:txBody>
      </p:sp>
    </p:spTree>
    <p:extLst>
      <p:ext uri="{BB962C8B-B14F-4D97-AF65-F5344CB8AC3E}">
        <p14:creationId xmlns:p14="http://schemas.microsoft.com/office/powerpoint/2010/main" val="1925207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20359</TotalTime>
  <Words>921</Words>
  <Application>Microsoft Office PowerPoint</Application>
  <PresentationFormat>Widescreen</PresentationFormat>
  <Paragraphs>68</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Aptos</vt:lpstr>
      <vt:lpstr>Aptos Display</vt:lpstr>
      <vt:lpstr>Aptos ExtraBold</vt:lpstr>
      <vt:lpstr>Arial</vt:lpstr>
      <vt:lpstr>Arial Narrow</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1</dc:creator>
  <cp:lastModifiedBy>Mittal  Jain</cp:lastModifiedBy>
  <cp:revision>30</cp:revision>
  <dcterms:created xsi:type="dcterms:W3CDTF">2025-02-17T03:12:44Z</dcterms:created>
  <dcterms:modified xsi:type="dcterms:W3CDTF">2025-05-13T06:16:14Z</dcterms:modified>
</cp:coreProperties>
</file>